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4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5.xml" ContentType="application/vnd.openxmlformats-officedocument.theme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theme/theme6.xml" ContentType="application/vnd.openxmlformats-officedocument.theme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76" r:id="rId3"/>
    <p:sldMasterId id="2147483691" r:id="rId4"/>
    <p:sldMasterId id="2147483706" r:id="rId5"/>
    <p:sldMasterId id="2147483721" r:id="rId6"/>
    <p:sldMasterId id="2147483736" r:id="rId7"/>
  </p:sldMasterIdLst>
  <p:notesMasterIdLst>
    <p:notesMasterId r:id="rId80"/>
  </p:notesMasterIdLst>
  <p:handoutMasterIdLst>
    <p:handoutMasterId r:id="rId81"/>
  </p:handoutMasterIdLst>
  <p:sldIdLst>
    <p:sldId id="256" r:id="rId8"/>
    <p:sldId id="287" r:id="rId9"/>
    <p:sldId id="353" r:id="rId10"/>
    <p:sldId id="257" r:id="rId11"/>
    <p:sldId id="267" r:id="rId12"/>
    <p:sldId id="289" r:id="rId13"/>
    <p:sldId id="291" r:id="rId14"/>
    <p:sldId id="292" r:id="rId15"/>
    <p:sldId id="329" r:id="rId16"/>
    <p:sldId id="346" r:id="rId17"/>
    <p:sldId id="347" r:id="rId18"/>
    <p:sldId id="348" r:id="rId19"/>
    <p:sldId id="293" r:id="rId20"/>
    <p:sldId id="276" r:id="rId21"/>
    <p:sldId id="277" r:id="rId22"/>
    <p:sldId id="351" r:id="rId23"/>
    <p:sldId id="352" r:id="rId24"/>
    <p:sldId id="278" r:id="rId25"/>
    <p:sldId id="280" r:id="rId26"/>
    <p:sldId id="281" r:id="rId27"/>
    <p:sldId id="290" r:id="rId28"/>
    <p:sldId id="260" r:id="rId29"/>
    <p:sldId id="265" r:id="rId30"/>
    <p:sldId id="288" r:id="rId31"/>
    <p:sldId id="261" r:id="rId32"/>
    <p:sldId id="266" r:id="rId33"/>
    <p:sldId id="262" r:id="rId34"/>
    <p:sldId id="263" r:id="rId35"/>
    <p:sldId id="264" r:id="rId36"/>
    <p:sldId id="330" r:id="rId37"/>
    <p:sldId id="349" r:id="rId38"/>
    <p:sldId id="331" r:id="rId39"/>
    <p:sldId id="332" r:id="rId40"/>
    <p:sldId id="333" r:id="rId41"/>
    <p:sldId id="334" r:id="rId42"/>
    <p:sldId id="350" r:id="rId43"/>
    <p:sldId id="337" r:id="rId44"/>
    <p:sldId id="310" r:id="rId45"/>
    <p:sldId id="336" r:id="rId46"/>
    <p:sldId id="312" r:id="rId47"/>
    <p:sldId id="318" r:id="rId48"/>
    <p:sldId id="328" r:id="rId49"/>
    <p:sldId id="314" r:id="rId50"/>
    <p:sldId id="315" r:id="rId51"/>
    <p:sldId id="259" r:id="rId52"/>
    <p:sldId id="323" r:id="rId53"/>
    <p:sldId id="324" r:id="rId54"/>
    <p:sldId id="322" r:id="rId55"/>
    <p:sldId id="354" r:id="rId56"/>
    <p:sldId id="294" r:id="rId57"/>
    <p:sldId id="286" r:id="rId58"/>
    <p:sldId id="295" r:id="rId59"/>
    <p:sldId id="296" r:id="rId60"/>
    <p:sldId id="297" r:id="rId61"/>
    <p:sldId id="327" r:id="rId62"/>
    <p:sldId id="325" r:id="rId63"/>
    <p:sldId id="340" r:id="rId64"/>
    <p:sldId id="341" r:id="rId65"/>
    <p:sldId id="339" r:id="rId66"/>
    <p:sldId id="338" r:id="rId67"/>
    <p:sldId id="298" r:id="rId68"/>
    <p:sldId id="299" r:id="rId69"/>
    <p:sldId id="300" r:id="rId70"/>
    <p:sldId id="301" r:id="rId71"/>
    <p:sldId id="302" r:id="rId72"/>
    <p:sldId id="303" r:id="rId73"/>
    <p:sldId id="304" r:id="rId74"/>
    <p:sldId id="305" r:id="rId75"/>
    <p:sldId id="306" r:id="rId76"/>
    <p:sldId id="307" r:id="rId77"/>
    <p:sldId id="308" r:id="rId78"/>
    <p:sldId id="309" r:id="rId79"/>
  </p:sldIdLst>
  <p:sldSz cx="9144000" cy="6858000" type="screen4x3"/>
  <p:notesSz cx="69850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2706" autoAdjust="0"/>
  </p:normalViewPr>
  <p:slideViewPr>
    <p:cSldViewPr>
      <p:cViewPr>
        <p:scale>
          <a:sx n="90" d="100"/>
          <a:sy n="90" d="100"/>
        </p:scale>
        <p:origin x="-864" y="-1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slide" Target="slides/slide40.xml"/><Relationship Id="rId50" Type="http://schemas.openxmlformats.org/officeDocument/2006/relationships/slide" Target="slides/slide43.xml"/><Relationship Id="rId55" Type="http://schemas.openxmlformats.org/officeDocument/2006/relationships/slide" Target="slides/slide48.xml"/><Relationship Id="rId63" Type="http://schemas.openxmlformats.org/officeDocument/2006/relationships/slide" Target="slides/slide56.xml"/><Relationship Id="rId68" Type="http://schemas.openxmlformats.org/officeDocument/2006/relationships/slide" Target="slides/slide61.xml"/><Relationship Id="rId76" Type="http://schemas.openxmlformats.org/officeDocument/2006/relationships/slide" Target="slides/slide69.xml"/><Relationship Id="rId8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6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slide" Target="slides/slide38.xml"/><Relationship Id="rId53" Type="http://schemas.openxmlformats.org/officeDocument/2006/relationships/slide" Target="slides/slide46.xml"/><Relationship Id="rId58" Type="http://schemas.openxmlformats.org/officeDocument/2006/relationships/slide" Target="slides/slide51.xml"/><Relationship Id="rId66" Type="http://schemas.openxmlformats.org/officeDocument/2006/relationships/slide" Target="slides/slide59.xml"/><Relationship Id="rId74" Type="http://schemas.openxmlformats.org/officeDocument/2006/relationships/slide" Target="slides/slide67.xml"/><Relationship Id="rId79" Type="http://schemas.openxmlformats.org/officeDocument/2006/relationships/slide" Target="slides/slide72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54.xml"/><Relationship Id="rId82" Type="http://schemas.openxmlformats.org/officeDocument/2006/relationships/presProps" Target="presProps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slide" Target="slides/slide41.xml"/><Relationship Id="rId56" Type="http://schemas.openxmlformats.org/officeDocument/2006/relationships/slide" Target="slides/slide49.xml"/><Relationship Id="rId64" Type="http://schemas.openxmlformats.org/officeDocument/2006/relationships/slide" Target="slides/slide57.xml"/><Relationship Id="rId69" Type="http://schemas.openxmlformats.org/officeDocument/2006/relationships/slide" Target="slides/slide62.xml"/><Relationship Id="rId77" Type="http://schemas.openxmlformats.org/officeDocument/2006/relationships/slide" Target="slides/slide70.xml"/><Relationship Id="rId8" Type="http://schemas.openxmlformats.org/officeDocument/2006/relationships/slide" Target="slides/slide1.xml"/><Relationship Id="rId51" Type="http://schemas.openxmlformats.org/officeDocument/2006/relationships/slide" Target="slides/slide44.xml"/><Relationship Id="rId72" Type="http://schemas.openxmlformats.org/officeDocument/2006/relationships/slide" Target="slides/slide65.xml"/><Relationship Id="rId80" Type="http://schemas.openxmlformats.org/officeDocument/2006/relationships/notesMaster" Target="notesMasters/notesMaster1.xml"/><Relationship Id="rId85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slide" Target="slides/slide39.xml"/><Relationship Id="rId59" Type="http://schemas.openxmlformats.org/officeDocument/2006/relationships/slide" Target="slides/slide52.xml"/><Relationship Id="rId67" Type="http://schemas.openxmlformats.org/officeDocument/2006/relationships/slide" Target="slides/slide60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54" Type="http://schemas.openxmlformats.org/officeDocument/2006/relationships/slide" Target="slides/slide47.xml"/><Relationship Id="rId62" Type="http://schemas.openxmlformats.org/officeDocument/2006/relationships/slide" Target="slides/slide55.xml"/><Relationship Id="rId70" Type="http://schemas.openxmlformats.org/officeDocument/2006/relationships/slide" Target="slides/slide63.xml"/><Relationship Id="rId75" Type="http://schemas.openxmlformats.org/officeDocument/2006/relationships/slide" Target="slides/slide68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slide" Target="slides/slide42.xml"/><Relationship Id="rId57" Type="http://schemas.openxmlformats.org/officeDocument/2006/relationships/slide" Target="slides/slide50.xml"/><Relationship Id="rId10" Type="http://schemas.openxmlformats.org/officeDocument/2006/relationships/slide" Target="slides/slide3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openxmlformats.org/officeDocument/2006/relationships/slide" Target="slides/slide45.xml"/><Relationship Id="rId60" Type="http://schemas.openxmlformats.org/officeDocument/2006/relationships/slide" Target="slides/slide53.xml"/><Relationship Id="rId65" Type="http://schemas.openxmlformats.org/officeDocument/2006/relationships/slide" Target="slides/slide58.xml"/><Relationship Id="rId73" Type="http://schemas.openxmlformats.org/officeDocument/2006/relationships/slide" Target="slides/slide66.xml"/><Relationship Id="rId78" Type="http://schemas.openxmlformats.org/officeDocument/2006/relationships/slide" Target="slides/slide71.xml"/><Relationship Id="rId81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.wmf"/><Relationship Id="rId1" Type="http://schemas.openxmlformats.org/officeDocument/2006/relationships/image" Target="../media/image2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E938C8EB-6410-41CF-9DFC-212CFB19B9B4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14B236FE-83A7-4E4B-ABF3-D50CB00D871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09964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56550" y="0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/>
          <a:lstStyle>
            <a:lvl1pPr algn="r">
              <a:defRPr sz="1200"/>
            </a:lvl1pPr>
          </a:lstStyle>
          <a:p>
            <a:fld id="{F183044C-39F3-498D-8B5F-E959FA42F024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157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958" tIns="46479" rIns="92958" bIns="4647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8500" y="4409758"/>
            <a:ext cx="5588000" cy="4177665"/>
          </a:xfrm>
          <a:prstGeom prst="rect">
            <a:avLst/>
          </a:prstGeom>
        </p:spPr>
        <p:txBody>
          <a:bodyPr vert="horz" lIns="92958" tIns="46479" rIns="92958" bIns="4647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56550" y="8817904"/>
            <a:ext cx="3026833" cy="464185"/>
          </a:xfrm>
          <a:prstGeom prst="rect">
            <a:avLst/>
          </a:prstGeom>
        </p:spPr>
        <p:txBody>
          <a:bodyPr vert="horz" lIns="92958" tIns="46479" rIns="92958" bIns="46479" rtlCol="0" anchor="b"/>
          <a:lstStyle>
            <a:lvl1pPr algn="r">
              <a:defRPr sz="1200"/>
            </a:lvl1pPr>
          </a:lstStyle>
          <a:p>
            <a:fld id="{08061248-A2D6-4B85-8AD2-16DAC1F27F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41509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77828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31163F4-439C-4CDD-8ABC-C1E96D43BE2A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52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523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42F7A03-1608-410B-85F3-6141A265C559}" type="slidenum">
              <a:rPr lang="en-US">
                <a:solidFill>
                  <a:prstClr val="black"/>
                </a:solidFill>
              </a:rPr>
              <a:pPr eaLnBrk="1" hangingPunct="1"/>
              <a:t>33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F7FEC418-4D94-4BFE-9635-198D4FAAE15E}" type="slidenum">
              <a:rPr lang="en-US">
                <a:solidFill>
                  <a:prstClr val="black"/>
                </a:solidFill>
              </a:rPr>
              <a:pPr eaLnBrk="1" hangingPunct="1"/>
              <a:t>35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64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065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8BE5AD4-4296-43E0-8B5E-80BCBCDDC280}" type="slidenum">
              <a:rPr lang="en-US" smtClean="0">
                <a:solidFill>
                  <a:prstClr val="black"/>
                </a:solidFill>
              </a:rPr>
              <a:pPr eaLnBrk="1" hangingPunct="1"/>
              <a:t>41</a:t>
            </a:fld>
            <a:endParaRPr lang="en-US" smtClean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26676" y="928956"/>
            <a:ext cx="4130224" cy="31824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420" tIns="41710" rIns="83420" bIns="41710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5727" y="4419136"/>
            <a:ext cx="4859254" cy="3531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6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A GSEA overview illustrating the method. (A) An expression data set sorted by correlation with phenotype, the corresponding heat map, and the “gene tags,” i.e., location of genes from a set S within the sorted list. (B) Plot of the running sum for S in the data set, including the location of the maximum enrichment score (ES) and the leading-edge subset.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426676" y="928956"/>
            <a:ext cx="4130224" cy="3182481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3420" tIns="41710" rIns="83420" bIns="41710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065727" y="4419136"/>
            <a:ext cx="4859254" cy="353120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572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>
              <a:lnSpc>
                <a:spcPct val="93000"/>
              </a:lnSpc>
              <a:spcBef>
                <a:spcPct val="0"/>
              </a:spcBef>
              <a:buSzPct val="45000"/>
              <a:buFont typeface="Wingdings" pitchFamily="2" charset="2"/>
              <a:buNone/>
            </a:pPr>
            <a:r>
              <a:rPr lang="en-GB" dirty="0">
                <a:latin typeface="Arial" charset="0"/>
                <a:ea typeface="msgothic" charset="0"/>
                <a:cs typeface="msgothic" charset="0"/>
              </a:rPr>
              <a:t>The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subgraph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induced by the 10 most significant GO terms identified by a current state-of-the-art method for scoring GO terms for enrichment. Boxes indicate the 10 most significant terms. Box </a:t>
            </a:r>
            <a:r>
              <a:rPr lang="en-GB" dirty="0" err="1">
                <a:latin typeface="Arial" charset="0"/>
                <a:ea typeface="msgothic" charset="0"/>
                <a:cs typeface="msgothic" charset="0"/>
              </a:rPr>
              <a:t>color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 represents significance, ranging from dark red (most significant) to light yellow (least significant). The numbers in the legend represent the magnitude of the raw p-values associated with the respective </a:t>
            </a:r>
            <a:r>
              <a:rPr lang="en-GB" dirty="0" err="1" smtClean="0">
                <a:latin typeface="Arial" charset="0"/>
                <a:ea typeface="msgothic" charset="0"/>
                <a:cs typeface="msgothic" charset="0"/>
              </a:rPr>
              <a:t>color</a:t>
            </a:r>
            <a:r>
              <a:rPr lang="en-GB" dirty="0">
                <a:latin typeface="Arial" charset="0"/>
                <a:ea typeface="msgothic" charset="0"/>
                <a:cs typeface="msgothic" charset="0"/>
              </a:rPr>
              <a:t>. Black arrows indicate is–a relationships and red arrows part–of relationships.</a:t>
            </a: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5716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92B5214-7766-4AE2-95A1-01D189D77487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54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67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6740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7B769E0F-61BB-45FD-8735-9F4DE406EC9F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7764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76A5916-8040-4D2B-8166-37EC6929243C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87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8788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3E825D2-01CE-4628-A0E5-8868A6B863CB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98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19812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540BB2F9-78F6-46C9-AF75-36502EC9048A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64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397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B8D30BA-4F4F-4D0A-8A33-F5DD7E2D8F5E}" type="slidenum">
              <a:rPr lang="en-US">
                <a:solidFill>
                  <a:prstClr val="black"/>
                </a:solidFill>
              </a:rPr>
              <a:pPr eaLnBrk="1" hangingPunct="1"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08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0836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044E12AC-553A-483B-A180-70BF70982B0A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18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1860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60BDA6C2-B5FE-4AEB-B004-FD4EC20E476C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66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122884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C5B85DE9-482F-42CE-965D-B07BBD063E3D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3908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B22F836-56CB-4970-A782-79F7E26EDD22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49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4932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0B78A1F-BEF6-49AA-9CFB-31439CE13358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5956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5C8253-5CF9-4538-9FEB-AE2EADE99247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69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6980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F05B569-B265-430C-923C-AB1C190ECB63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80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 smtClean="0"/>
          </a:p>
        </p:txBody>
      </p:sp>
      <p:sp>
        <p:nvSpPr>
          <p:cNvPr id="128004" name="Slide Number Placeholder 3"/>
          <p:cNvSpPr txBox="1">
            <a:spLocks noGrp="1"/>
          </p:cNvSpPr>
          <p:nvPr/>
        </p:nvSpPr>
        <p:spPr bwMode="auto">
          <a:xfrm>
            <a:off x="3956550" y="8817904"/>
            <a:ext cx="3026833" cy="464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958" tIns="46479" rIns="92958" bIns="46479" anchor="b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B15B058-4266-4850-87D8-ED0AA3C59378}" type="slidenum">
              <a:rPr lang="en-US" sz="1200">
                <a:solidFill>
                  <a:prstClr val="black"/>
                </a:solidFill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890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975D154-F2AF-405A-BC6D-66CE175B481F}" type="slidenum">
              <a:rPr lang="en-US" smtClean="0"/>
              <a:pPr eaLnBrk="1" hangingPunct="1"/>
              <a:t>14</a:t>
            </a:fld>
            <a:endParaRPr lang="en-U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AF38EA4B-6B92-4397-8F6C-B84EE6F09D49}" type="slidenum">
              <a:rPr lang="en-US" smtClean="0"/>
              <a:pPr eaLnBrk="1" hangingPunct="1"/>
              <a:t>15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11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B9EEAD76-20B4-4D1F-8CA7-659065BEAD5D}" type="slidenum">
              <a:rPr lang="en-US" smtClean="0"/>
              <a:pPr eaLnBrk="1" hangingPunct="1"/>
              <a:t>22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21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3832C70-EA7A-44E7-A374-53AA7086A020}" type="slidenum">
              <a:rPr lang="en-US" smtClean="0"/>
              <a:pPr eaLnBrk="1" hangingPunct="1"/>
              <a:t>25</a:t>
            </a:fld>
            <a:endParaRPr lang="en-U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D80E2FD1-E55B-42A1-8F79-9956D41CF237}" type="slidenum">
              <a:rPr lang="en-US" smtClean="0"/>
              <a:pPr eaLnBrk="1" hangingPunct="1"/>
              <a:t>27</a:t>
            </a:fld>
            <a:endParaRPr lang="en-U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31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31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5B7AE1B-9427-4015-BB05-E51DA3A4C462}" type="slidenum">
              <a:rPr lang="en-US">
                <a:solidFill>
                  <a:prstClr val="black"/>
                </a:solidFill>
              </a:rPr>
              <a:pPr eaLnBrk="1" hangingPunct="1"/>
              <a:t>30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421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9421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5283" indent="-29049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1974" indent="-232395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2676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1553" indent="-232395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5634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1132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8592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50711" indent="-23239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E2872D6-DBCD-447A-9BD2-2BB6815BE764}" type="slidenum">
              <a:rPr lang="en-US">
                <a:solidFill>
                  <a:prstClr val="black"/>
                </a:solidFill>
              </a:rPr>
              <a:pPr eaLnBrk="1" hangingPunct="1"/>
              <a:t>32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6616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71716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53783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2FF0BE-0A43-4A86-B24D-8CF4AE0D9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125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0EB3-D442-48CF-A94D-1ACDAF3A0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50035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A64A-59E6-4FD9-93BE-2FBCFBEC1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6814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0FAD-4CBC-43B1-84E0-2FD381D44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0849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BD83-B8F2-4A2B-BC35-4D4DA3B23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503895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ED9C-6220-4D76-81A0-55F0BC6FF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33890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AB99-FA8D-4E7F-9F64-2D7AE438C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14312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0FCE-3492-4F53-9CF4-B20F791D2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685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8368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75CC-DBF1-4340-8925-8CC1F32605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212583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8171-A9EC-45B0-9C7F-4E9DFE54C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72263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99D7-13CD-4954-A6F5-91C42E691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788374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6E74-2298-4727-B20E-6E6C56F3E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0917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3249-3A2F-4394-A9DF-4C7D126F6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54465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DBD5-4AF8-49A3-B15D-3D09714BF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3367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AAE6-D490-4959-A517-0F714BE41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7504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D30EB3-D442-48CF-A94D-1ACDAF3A09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233540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4AA64A-59E6-4FD9-93BE-2FBCFBEC17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224675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40FAD-4CBC-43B1-84E0-2FD381D445F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52515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08651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E0BD83-B8F2-4A2B-BC35-4D4DA3B239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44110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0FED9C-6220-4D76-81A0-55F0BC6FFC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63542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DAB99-FA8D-4E7F-9F64-2D7AE438CCE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00702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F0FCE-3492-4F53-9CF4-B20F791D23A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941008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F875CC-DBF1-4340-8925-8CC1F32605A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36014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F48171-A9EC-45B0-9C7F-4E9DFE54C18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269881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3699D7-13CD-4954-A6F5-91C42E691CE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890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66E74-2298-4727-B20E-6E6C56F3E25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83904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B3249-3A2F-4394-A9DF-4C7D126F6D4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35559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B5DBD5-4AF8-49A3-B15D-3D09714BF57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538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230827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4BAAE6-D490-4959-A517-0F714BE414D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73658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18B0E-B4EC-4FF0-A6DD-4D3190F458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359286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C985E3-29C3-4B7F-B05F-357B5AE552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958988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2A310-CACA-46AA-AB86-5F6ED3DAB4A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147858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D544E5-0D3B-440E-8143-6ACB425CE9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46828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414798-5EE0-49E5-AD59-B2D54ABCA15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078992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3D39-106A-41B3-8153-97AC43F490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38553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BE62B0-1354-4EC7-AF11-BBBEAA3B1DA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35526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2A99A7-0757-439A-80F4-C51AF48F46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64747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B25ACF-459C-46B8-9B4B-639914A8B91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70326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4604899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BF977A-3C61-4509-A1AC-4ACF1143059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717191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5FCF2-F53D-4189-8127-0EF829545CB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870381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B5A0C0-C7D8-4463-BF26-48B1C89F00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1525674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A0E54-780D-4856-810D-0B713CB5F4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3093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F8CB84-7EE5-4538-8CAA-822CA5DB4D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974235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60A2-CEB1-464A-982F-A8DEA61BA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055775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D464-87E8-4822-8DEF-8888A6C9A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026439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E3C8-0804-4284-8386-159566638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094521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F71E-27CA-422C-B640-E9E304BDB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85425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95F9-0CC6-4022-AC9A-6DD94634F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052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62467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01EB-CBB7-4C98-B366-6ED6D1BFB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009068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013D-E594-45E4-98B5-2D59E0A07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5224526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F360-A8BE-420F-B7D9-B1029115A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76182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E6533-68E1-40BB-8CB1-30CFC8A25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036091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F23A-7E1C-469D-BC6C-8DC08E434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3455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2888-5320-4D19-977F-5B414C083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3235562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D25-6E95-4A18-9193-0A184FB33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883866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38D6-2894-41F7-8EB0-C0939E6AA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389990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DD1B-00FD-421F-9945-623D1489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000426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60A2-CEB1-464A-982F-A8DEA61BA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283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935455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D464-87E8-4822-8DEF-8888A6C9A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92079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E3C8-0804-4284-8386-159566638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924647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F71E-27CA-422C-B640-E9E304BDB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2691773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95F9-0CC6-4022-AC9A-6DD94634F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44844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01EB-CBB7-4C98-B366-6ED6D1BFB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13604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013D-E594-45E4-98B5-2D59E0A07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343031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F360-A8BE-420F-B7D9-B1029115A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17660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E6533-68E1-40BB-8CB1-30CFC8A25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2067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F23A-7E1C-469D-BC6C-8DC08E434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49963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2888-5320-4D19-977F-5B414C083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02269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3367335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D25-6E95-4A18-9193-0A184FB33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92849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38D6-2894-41F7-8EB0-C0939E6AA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96149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DD1B-00FD-421F-9945-623D1489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96025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7C60A2-CEB1-464A-982F-A8DEA61BAAE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893788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A5D464-87E8-4822-8DEF-8888A6C9A1A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612883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D5E3C8-0804-4284-8386-1595666381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071883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0F71E-27CA-422C-B640-E9E304BDBC8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381990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D295F9-0CC6-4022-AC9A-6DD94634F15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9254517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5601EB-CBB7-4C98-B366-6ED6D1BFB1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784219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35013D-E594-45E4-98B5-2D59E0A07F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42797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2543296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2DF360-A8BE-420F-B7D9-B1029115AA5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3495272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E6533-68E1-40BB-8CB1-30CFC8A2536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3349491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37F23A-7E1C-469D-BC6C-8DC08E434B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514219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9A2888-5320-4D19-977F-5B414C08350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8516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948D25-6E95-4A18-9193-0A184FB332A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171953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CA38D6-2894-41F7-8EB0-C0939E6AAF8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5488037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0ADD1B-00FD-421F-9945-623D148906F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49959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1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28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theme" Target="../theme/theme3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slideLayout" Target="../slideLayouts/slideLayout53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4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5" Type="http://schemas.openxmlformats.org/officeDocument/2006/relationships/theme" Target="../theme/theme4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Relationship Id="rId14" Type="http://schemas.openxmlformats.org/officeDocument/2006/relationships/slideLayout" Target="../slideLayouts/slideLayout5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56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theme" Target="../theme/theme5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6.xml"/><Relationship Id="rId13" Type="http://schemas.openxmlformats.org/officeDocument/2006/relationships/slideLayout" Target="../slideLayouts/slideLayout81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71.xml"/><Relationship Id="rId7" Type="http://schemas.openxmlformats.org/officeDocument/2006/relationships/slideLayout" Target="../slideLayouts/slideLayout75.xml"/><Relationship Id="rId12" Type="http://schemas.openxmlformats.org/officeDocument/2006/relationships/slideLayout" Target="../slideLayouts/slideLayout80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70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69.xml"/><Relationship Id="rId6" Type="http://schemas.openxmlformats.org/officeDocument/2006/relationships/slideLayout" Target="../slideLayouts/slideLayout74.xml"/><Relationship Id="rId11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3.xml"/><Relationship Id="rId15" Type="http://schemas.openxmlformats.org/officeDocument/2006/relationships/theme" Target="../theme/theme6.xml"/><Relationship Id="rId10" Type="http://schemas.openxmlformats.org/officeDocument/2006/relationships/slideLayout" Target="../slideLayouts/slideLayout78.xml"/><Relationship Id="rId4" Type="http://schemas.openxmlformats.org/officeDocument/2006/relationships/slideLayout" Target="../slideLayouts/slideLayout72.xml"/><Relationship Id="rId9" Type="http://schemas.openxmlformats.org/officeDocument/2006/relationships/slideLayout" Target="../slideLayouts/slideLayout77.xml"/><Relationship Id="rId14" Type="http://schemas.openxmlformats.org/officeDocument/2006/relationships/slideLayout" Target="../slideLayouts/slideLayout8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0.xml"/><Relationship Id="rId13" Type="http://schemas.openxmlformats.org/officeDocument/2006/relationships/slideLayout" Target="../slideLayouts/slideLayout95.xml"/><Relationship Id="rId18" Type="http://schemas.openxmlformats.org/officeDocument/2006/relationships/image" Target="../media/image3.jpeg"/><Relationship Id="rId3" Type="http://schemas.openxmlformats.org/officeDocument/2006/relationships/slideLayout" Target="../slideLayouts/slideLayout85.xml"/><Relationship Id="rId7" Type="http://schemas.openxmlformats.org/officeDocument/2006/relationships/slideLayout" Target="../slideLayouts/slideLayout89.xml"/><Relationship Id="rId12" Type="http://schemas.openxmlformats.org/officeDocument/2006/relationships/slideLayout" Target="../slideLayouts/slideLayout94.xml"/><Relationship Id="rId17" Type="http://schemas.openxmlformats.org/officeDocument/2006/relationships/image" Target="../media/image2.jpeg"/><Relationship Id="rId2" Type="http://schemas.openxmlformats.org/officeDocument/2006/relationships/slideLayout" Target="../slideLayouts/slideLayout84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83.xml"/><Relationship Id="rId6" Type="http://schemas.openxmlformats.org/officeDocument/2006/relationships/slideLayout" Target="../slideLayouts/slideLayout88.xml"/><Relationship Id="rId11" Type="http://schemas.openxmlformats.org/officeDocument/2006/relationships/slideLayout" Target="../slideLayouts/slideLayout93.xml"/><Relationship Id="rId5" Type="http://schemas.openxmlformats.org/officeDocument/2006/relationships/slideLayout" Target="../slideLayouts/slideLayout87.xml"/><Relationship Id="rId15" Type="http://schemas.openxmlformats.org/officeDocument/2006/relationships/theme" Target="../theme/theme7.xml"/><Relationship Id="rId10" Type="http://schemas.openxmlformats.org/officeDocument/2006/relationships/slideLayout" Target="../slideLayouts/slideLayout92.xml"/><Relationship Id="rId4" Type="http://schemas.openxmlformats.org/officeDocument/2006/relationships/slideLayout" Target="../slideLayouts/slideLayout86.xml"/><Relationship Id="rId9" Type="http://schemas.openxmlformats.org/officeDocument/2006/relationships/slideLayout" Target="../slideLayouts/slideLayout91.xml"/><Relationship Id="rId14" Type="http://schemas.openxmlformats.org/officeDocument/2006/relationships/slideLayout" Target="../slideLayouts/slideLayout9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FF43DA-4661-4463-9FB5-6B6E40E49E0F}" type="datetimeFigureOut">
              <a:rPr lang="en-US" smtClean="0"/>
              <a:t>7/12/2012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EDAE47-FE1A-4BED-8E42-9302A7673B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759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479E8-C306-4C2F-BCC0-3E871E1174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88838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38479E8-C306-4C2F-BCC0-3E871E117418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855369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  <p:sldLayoutId id="2147483688" r:id="rId12"/>
    <p:sldLayoutId id="2147483689" r:id="rId13"/>
    <p:sldLayoutId id="214748369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9DC74644-D10A-4137-8421-5DFF756D3673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90123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  <p:sldLayoutId id="2147483702" r:id="rId11"/>
    <p:sldLayoutId id="2147483703" r:id="rId12"/>
    <p:sldLayoutId id="2147483704" r:id="rId13"/>
    <p:sldLayoutId id="214748370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376D1-BF6F-4901-A231-9073F24EA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720862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  <p:sldLayoutId id="2147483718" r:id="rId12"/>
    <p:sldLayoutId id="2147483719" r:id="rId13"/>
    <p:sldLayoutId id="214748372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376D1-BF6F-4901-A231-9073F24EA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89142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85376D1-BF6F-4901-A231-9073F24EA3B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1031" name="Picture 7" descr="BushelP06_4226-banner6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689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niehs-logo-hires-color"/>
          <p:cNvPicPr>
            <a:picLocks noChangeAspect="1" noChangeArrowheads="1"/>
          </p:cNvPicPr>
          <p:nvPr userDrawn="1"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0"/>
            <a:ext cx="22161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 descr="dhhs-nih-logo-hires-black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2800" y="0"/>
            <a:ext cx="19050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8238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48" r:id="rId12"/>
    <p:sldLayoutId id="2147483749" r:id="rId13"/>
    <p:sldLayoutId id="2147483750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5.jpe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1.bin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6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7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9.png"/><Relationship Id="rId4" Type="http://schemas.openxmlformats.org/officeDocument/2006/relationships/image" Target="../media/image8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0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cran.r-project.org/web/packages/GSA/index.html" TargetMode="External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jpe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3.xml"/></Relationships>
</file>

<file path=ppt/slides/_rels/slide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13" Type="http://schemas.openxmlformats.org/officeDocument/2006/relationships/image" Target="../media/image56.png"/><Relationship Id="rId3" Type="http://schemas.openxmlformats.org/officeDocument/2006/relationships/image" Target="../media/image49.png"/><Relationship Id="rId7" Type="http://schemas.openxmlformats.org/officeDocument/2006/relationships/image" Target="../media/image50.png"/><Relationship Id="rId12" Type="http://schemas.openxmlformats.org/officeDocument/2006/relationships/image" Target="../media/image55.png"/><Relationship Id="rId2" Type="http://schemas.openxmlformats.org/officeDocument/2006/relationships/image" Target="../media/image48.png"/><Relationship Id="rId16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9.png"/><Relationship Id="rId11" Type="http://schemas.openxmlformats.org/officeDocument/2006/relationships/image" Target="../media/image54.png"/><Relationship Id="rId5" Type="http://schemas.openxmlformats.org/officeDocument/2006/relationships/image" Target="../media/image41.png"/><Relationship Id="rId15" Type="http://schemas.openxmlformats.org/officeDocument/2006/relationships/image" Target="../media/image58.png"/><Relationship Id="rId10" Type="http://schemas.openxmlformats.org/officeDocument/2006/relationships/image" Target="../media/image53.png"/><Relationship Id="rId4" Type="http://schemas.openxmlformats.org/officeDocument/2006/relationships/image" Target="../media/image30.png"/><Relationship Id="rId9" Type="http://schemas.openxmlformats.org/officeDocument/2006/relationships/image" Target="../media/image52.png"/><Relationship Id="rId14" Type="http://schemas.openxmlformats.org/officeDocument/2006/relationships/image" Target="../media/image57.png"/></Relationships>
</file>

<file path=ppt/slides/_rels/slide56.xml.rels><?xml version="1.0" encoding="UTF-8" standalone="yes"?>
<Relationships xmlns="http://schemas.openxmlformats.org/package/2006/relationships"><Relationship Id="rId8" Type="http://schemas.openxmlformats.org/officeDocument/2006/relationships/hyperlink" Target="http://www.genmapp.org/" TargetMode="External"/><Relationship Id="rId13" Type="http://schemas.openxmlformats.org/officeDocument/2006/relationships/hyperlink" Target="http://omicslab.genetics.ac.cn/GOEAST/tutorial.php" TargetMode="External"/><Relationship Id="rId3" Type="http://schemas.openxmlformats.org/officeDocument/2006/relationships/hyperlink" Target="http://www.netsci.org/Resources/Software/Bioinform/pathwayanalysis.html" TargetMode="External"/><Relationship Id="rId7" Type="http://schemas.openxmlformats.org/officeDocument/2006/relationships/hyperlink" Target="http://web.expasy.org/pathways/" TargetMode="External"/><Relationship Id="rId12" Type="http://schemas.openxmlformats.org/officeDocument/2006/relationships/hyperlink" Target="http://www.geneontology.org/" TargetMode="External"/><Relationship Id="rId2" Type="http://schemas.openxmlformats.org/officeDocument/2006/relationships/hyperlink" Target="http://www-stat.stanford.edu/~tibs/GSA/" TargetMode="External"/><Relationship Id="rId16" Type="http://schemas.openxmlformats.org/officeDocument/2006/relationships/hyperlink" Target="http://jaspar.genereg.ne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biocarta.com/" TargetMode="External"/><Relationship Id="rId11" Type="http://schemas.openxmlformats.org/officeDocument/2006/relationships/hyperlink" Target="http://www.genego.com/metacore.php" TargetMode="External"/><Relationship Id="rId5" Type="http://schemas.openxmlformats.org/officeDocument/2006/relationships/hyperlink" Target="http://david.abcc.ncifcrf.gov/" TargetMode="External"/><Relationship Id="rId15" Type="http://schemas.openxmlformats.org/officeDocument/2006/relationships/hyperlink" Target="http://www.biobase-international.com/products" TargetMode="External"/><Relationship Id="rId10" Type="http://schemas.openxmlformats.org/officeDocument/2006/relationships/hyperlink" Target="http://www.ingenuity.com/" TargetMode="External"/><Relationship Id="rId4" Type="http://schemas.openxmlformats.org/officeDocument/2006/relationships/hyperlink" Target="http://www.broadinstitute.org/gsea/index.jsp" TargetMode="External"/><Relationship Id="rId9" Type="http://schemas.openxmlformats.org/officeDocument/2006/relationships/hyperlink" Target="http://www.genome.jp/kegg/" TargetMode="External"/><Relationship Id="rId14" Type="http://schemas.openxmlformats.org/officeDocument/2006/relationships/hyperlink" Target="http://expressome.kobic.re.kr/GAzer/document.jsp" TargetMode="Externa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3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2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4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3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66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3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3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1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3.xml"/><Relationship Id="rId4" Type="http://schemas.openxmlformats.org/officeDocument/2006/relationships/image" Target="../media/image73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 smtClean="0"/>
              <a:t>Biostat</a:t>
            </a:r>
            <a:r>
              <a:rPr lang="en-US" dirty="0" smtClean="0"/>
              <a:t> &amp; </a:t>
            </a:r>
            <a:r>
              <a:rPr lang="en-US" dirty="0" err="1" smtClean="0"/>
              <a:t>Bioinfo</a:t>
            </a:r>
            <a:r>
              <a:rPr lang="en-US" dirty="0" smtClean="0"/>
              <a:t> short course series</a:t>
            </a:r>
          </a:p>
          <a:p>
            <a:r>
              <a:rPr lang="en-US" dirty="0" smtClean="0"/>
              <a:t>Jianying Li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065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62013"/>
            <a:ext cx="11229975" cy="5133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00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33563"/>
            <a:ext cx="11925300" cy="3190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2299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8400"/>
            <a:ext cx="1183005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8798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KEGG: Kyoto Encyclopedia of Genes and Genomes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About KEGG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 fontScale="62500" lnSpcReduction="20000"/>
          </a:bodyPr>
          <a:lstStyle/>
          <a:p>
            <a:pPr marL="609600" indent="-609600">
              <a:spcAft>
                <a:spcPct val="50000"/>
              </a:spcAft>
            </a:pPr>
            <a:r>
              <a:rPr lang="en-US" b="1" dirty="0"/>
              <a:t>Kyoto Encyclopedia of Genes and Genomes (KEGG)</a:t>
            </a:r>
            <a:r>
              <a:rPr lang="en-US" dirty="0"/>
              <a:t> knowledgebase was developed in 1996 consisting of genetic building blocks of genes and proteins.</a:t>
            </a:r>
          </a:p>
          <a:p>
            <a:pPr marL="609600" indent="-609600">
              <a:spcAft>
                <a:spcPct val="50000"/>
              </a:spcAft>
            </a:pPr>
            <a:r>
              <a:rPr lang="en-US" dirty="0"/>
              <a:t>A collection of manually drawn pathway maps representing current knowledge on the </a:t>
            </a:r>
            <a:r>
              <a:rPr lang="en-US" dirty="0">
                <a:solidFill>
                  <a:srgbClr val="FF3300"/>
                </a:solidFill>
              </a:rPr>
              <a:t>molecular interaction</a:t>
            </a:r>
            <a:r>
              <a:rPr lang="en-US" dirty="0"/>
              <a:t> and </a:t>
            </a:r>
            <a:r>
              <a:rPr lang="en-US" dirty="0">
                <a:solidFill>
                  <a:srgbClr val="FF3300"/>
                </a:solidFill>
              </a:rPr>
              <a:t>reaction networks</a:t>
            </a:r>
          </a:p>
          <a:p>
            <a:pPr marL="609600" indent="-609600">
              <a:spcAft>
                <a:spcPct val="50000"/>
              </a:spcAft>
            </a:pPr>
            <a:r>
              <a:rPr lang="en-US" dirty="0"/>
              <a:t>Manually curated based on published literature</a:t>
            </a:r>
          </a:p>
          <a:p>
            <a:pPr marL="609600" indent="-609600">
              <a:spcAft>
                <a:spcPct val="50000"/>
              </a:spcAft>
            </a:pPr>
            <a:r>
              <a:rPr lang="en-US" dirty="0"/>
              <a:t>Constructed as wiring diagrams with enzymes and proteins, processes and reactions and substrates, co-factors, intermediates, metabolites and end products</a:t>
            </a:r>
          </a:p>
          <a:p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Category in KEGG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 fontScale="77500" lnSpcReduction="20000"/>
          </a:bodyPr>
          <a:lstStyle/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Metabolism: carbohydrates, energy, lipid, nucleotides, amino acid,  </a:t>
            </a:r>
            <a:r>
              <a:rPr lang="en-US" dirty="0" err="1"/>
              <a:t>xenobiotics</a:t>
            </a:r>
            <a:endParaRPr lang="en-US" dirty="0"/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Genetic information processing 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Environmental information processing 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Cellular processes 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Human diseases  </a:t>
            </a:r>
          </a:p>
          <a:p>
            <a:pPr>
              <a:spcBef>
                <a:spcPct val="50000"/>
              </a:spcBef>
              <a:spcAft>
                <a:spcPct val="50000"/>
              </a:spcAft>
              <a:buFontTx/>
              <a:buChar char="•"/>
            </a:pPr>
            <a:r>
              <a:rPr lang="en-US" dirty="0"/>
              <a:t>Drug development: the structure </a:t>
            </a:r>
            <a:r>
              <a:rPr lang="en-US" dirty="0" smtClean="0"/>
              <a:t>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60713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3" grpId="0" build="p"/>
      <p:bldP spid="5" grpId="0" build="p"/>
      <p:bldP spid="6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 descr="Glycolysis_gluconeogenesis_KEGG_pathw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1" t="3545" r="2957" b="2986"/>
          <a:stretch>
            <a:fillRect/>
          </a:stretch>
        </p:blipFill>
        <p:spPr bwMode="auto">
          <a:xfrm>
            <a:off x="2590800" y="381000"/>
            <a:ext cx="4219575" cy="6111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85645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0" name="Group 6"/>
          <p:cNvGrpSpPr>
            <a:grpSpLocks/>
          </p:cNvGrpSpPr>
          <p:nvPr/>
        </p:nvGrpSpPr>
        <p:grpSpPr bwMode="auto">
          <a:xfrm>
            <a:off x="457200" y="990600"/>
            <a:ext cx="8305800" cy="5391150"/>
            <a:chOff x="1056" y="624"/>
            <a:chExt cx="4114" cy="2868"/>
          </a:xfrm>
        </p:grpSpPr>
        <p:pic>
          <p:nvPicPr>
            <p:cNvPr id="17411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43" t="30946" r="31560" b="23958"/>
            <a:stretch>
              <a:fillRect/>
            </a:stretch>
          </p:blipFill>
          <p:spPr bwMode="auto">
            <a:xfrm>
              <a:off x="1056" y="624"/>
              <a:ext cx="4104" cy="20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2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90" t="74762" r="31364" b="6749"/>
            <a:stretch>
              <a:fillRect/>
            </a:stretch>
          </p:blipFill>
          <p:spPr bwMode="auto">
            <a:xfrm>
              <a:off x="1063" y="2640"/>
              <a:ext cx="4107" cy="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425820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82"/>
            <a:ext cx="9144000" cy="60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057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4382"/>
            <a:ext cx="9144000" cy="6049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9725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Signaling Pathways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91000" y="1676400"/>
            <a:ext cx="4648200" cy="4525963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sz="2000" b="1" dirty="0" err="1" smtClean="0"/>
              <a:t>Transfac</a:t>
            </a:r>
            <a:r>
              <a:rPr lang="en-US" sz="2000" dirty="0" smtClean="0"/>
              <a:t> - data on </a:t>
            </a:r>
            <a:r>
              <a:rPr lang="en-US" sz="2000" dirty="0" smtClean="0">
                <a:solidFill>
                  <a:srgbClr val="FF3300"/>
                </a:solidFill>
              </a:rPr>
              <a:t>transcription factors</a:t>
            </a:r>
            <a:r>
              <a:rPr lang="en-US" sz="2000" dirty="0" smtClean="0"/>
              <a:t>, their experimentally-proven </a:t>
            </a:r>
            <a:r>
              <a:rPr lang="en-US" sz="2000" dirty="0" smtClean="0">
                <a:solidFill>
                  <a:srgbClr val="FF3300"/>
                </a:solidFill>
              </a:rPr>
              <a:t>binding sites</a:t>
            </a:r>
            <a:r>
              <a:rPr lang="en-US" sz="2000" dirty="0" smtClean="0"/>
              <a:t>, and </a:t>
            </a:r>
            <a:r>
              <a:rPr lang="en-US" sz="2000" dirty="0" smtClean="0">
                <a:solidFill>
                  <a:srgbClr val="FF3300"/>
                </a:solidFill>
              </a:rPr>
              <a:t>regulated genes</a:t>
            </a:r>
            <a:r>
              <a:rPr lang="en-US" sz="2000" dirty="0" smtClean="0"/>
              <a:t>.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The compilation of binding sites allows the derivation of positional weight matrices. </a:t>
            </a:r>
          </a:p>
          <a:p>
            <a:pPr>
              <a:lnSpc>
                <a:spcPct val="8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80000"/>
              </a:lnSpc>
            </a:pPr>
            <a:r>
              <a:rPr lang="en-US" sz="2000" b="1" dirty="0" err="1" smtClean="0"/>
              <a:t>Transpath</a:t>
            </a:r>
            <a:r>
              <a:rPr lang="en-US" sz="2000" dirty="0" smtClean="0"/>
              <a:t> – data about molecules participating in signal transduction pathways and reactions for a network of signaling components.  </a:t>
            </a:r>
          </a:p>
          <a:p>
            <a:pPr>
              <a:lnSpc>
                <a:spcPct val="80000"/>
              </a:lnSpc>
              <a:buFontTx/>
              <a:buNone/>
            </a:pPr>
            <a:r>
              <a:rPr lang="en-US" sz="2000" dirty="0" smtClean="0"/>
              <a:t>	Focuses on the </a:t>
            </a:r>
            <a:r>
              <a:rPr lang="en-US" sz="2000" dirty="0" smtClean="0">
                <a:solidFill>
                  <a:srgbClr val="FF3300"/>
                </a:solidFill>
              </a:rPr>
              <a:t>signaling cascades</a:t>
            </a:r>
            <a:r>
              <a:rPr lang="en-US" sz="2000" dirty="0" smtClean="0"/>
              <a:t> of transcription factors that alter the expression of genes.</a:t>
            </a:r>
          </a:p>
        </p:txBody>
      </p:sp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35" t="26131" r="44330" b="14331"/>
          <a:stretch>
            <a:fillRect/>
          </a:stretch>
        </p:blipFill>
        <p:spPr bwMode="auto">
          <a:xfrm>
            <a:off x="228600" y="1600200"/>
            <a:ext cx="3644900" cy="4225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437" name="Text Box 7"/>
          <p:cNvSpPr txBox="1">
            <a:spLocks noChangeArrowheads="1"/>
          </p:cNvSpPr>
          <p:nvPr/>
        </p:nvSpPr>
        <p:spPr bwMode="auto">
          <a:xfrm>
            <a:off x="2434814" y="6172200"/>
            <a:ext cx="49085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 err="1"/>
              <a:t>Breslin</a:t>
            </a:r>
            <a:r>
              <a:rPr lang="en-US" dirty="0"/>
              <a:t> et al., BMC Bioinformatics, 2005, 6:163</a:t>
            </a:r>
          </a:p>
        </p:txBody>
      </p:sp>
      <p:sp>
        <p:nvSpPr>
          <p:cNvPr id="6" name="Text Box 7"/>
          <p:cNvSpPr txBox="1">
            <a:spLocks noChangeArrowheads="1"/>
          </p:cNvSpPr>
          <p:nvPr/>
        </p:nvSpPr>
        <p:spPr bwMode="auto">
          <a:xfrm>
            <a:off x="3276600" y="1230868"/>
            <a:ext cx="2890535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Experimentally validated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175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sz="3600" smtClean="0"/>
              <a:t>Biological Resources Recap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smtClean="0"/>
              <a:t>Of the biological resources discussed, what does each contain?</a:t>
            </a:r>
          </a:p>
          <a:p>
            <a:pPr>
              <a:lnSpc>
                <a:spcPct val="90000"/>
              </a:lnSpc>
            </a:pPr>
            <a:endParaRPr lang="en-US" sz="2800" smtClean="0"/>
          </a:p>
          <a:p>
            <a:pPr>
              <a:lnSpc>
                <a:spcPct val="90000"/>
              </a:lnSpc>
            </a:pPr>
            <a:r>
              <a:rPr lang="en-US" sz="2400" smtClean="0"/>
              <a:t>Gene Ontology: _________,    ________ &amp;  _________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KEGG: 	______________ &amp; ________________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Transfac\Transpath:   ____________, ____________,</a:t>
            </a:r>
          </a:p>
          <a:p>
            <a:pPr>
              <a:lnSpc>
                <a:spcPct val="90000"/>
              </a:lnSpc>
            </a:pPr>
            <a:endParaRPr lang="en-US" sz="2400" smtClean="0"/>
          </a:p>
          <a:p>
            <a:pPr>
              <a:lnSpc>
                <a:spcPct val="90000"/>
              </a:lnSpc>
            </a:pPr>
            <a:r>
              <a:rPr lang="en-US" sz="2400" smtClean="0"/>
              <a:t>______________, &amp;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1168506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914400" y="762000"/>
            <a:ext cx="8229600" cy="792163"/>
          </a:xfrm>
        </p:spPr>
        <p:txBody>
          <a:bodyPr/>
          <a:lstStyle/>
          <a:p>
            <a:pPr eaLnBrk="1" hangingPunct="1"/>
            <a:r>
              <a:rPr lang="en-US" sz="3200" smtClean="0"/>
              <a:t>The Road to Pathway Analysis</a:t>
            </a:r>
          </a:p>
        </p:txBody>
      </p:sp>
      <p:sp>
        <p:nvSpPr>
          <p:cNvPr id="3075" name="Text Box 5"/>
          <p:cNvSpPr txBox="1">
            <a:spLocks noChangeArrowheads="1"/>
          </p:cNvSpPr>
          <p:nvPr/>
        </p:nvSpPr>
        <p:spPr bwMode="auto">
          <a:xfrm>
            <a:off x="2209800" y="6019800"/>
            <a:ext cx="5462588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Adapted from Werner (2008), Current Opinion in Biotech., 19:50-64</a:t>
            </a:r>
          </a:p>
        </p:txBody>
      </p:sp>
      <p:grpSp>
        <p:nvGrpSpPr>
          <p:cNvPr id="3076" name="Group 7"/>
          <p:cNvGrpSpPr>
            <a:grpSpLocks/>
          </p:cNvGrpSpPr>
          <p:nvPr/>
        </p:nvGrpSpPr>
        <p:grpSpPr bwMode="auto">
          <a:xfrm>
            <a:off x="546100" y="1778000"/>
            <a:ext cx="8216900" cy="3614738"/>
            <a:chOff x="344" y="1120"/>
            <a:chExt cx="5176" cy="2277"/>
          </a:xfrm>
        </p:grpSpPr>
        <p:pic>
          <p:nvPicPr>
            <p:cNvPr id="3077" name="Picture 4" descr="Microarray_to_pathway_to_regulatory_network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4" y="1120"/>
              <a:ext cx="5136" cy="22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078" name="Picture 18" descr="NGS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14" t="22763" r="57071" b="42894"/>
            <a:stretch>
              <a:fillRect/>
            </a:stretch>
          </p:blipFill>
          <p:spPr bwMode="auto">
            <a:xfrm>
              <a:off x="529" y="2016"/>
              <a:ext cx="603" cy="56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79" name="Text Box 19"/>
            <p:cNvSpPr txBox="1">
              <a:spLocks noChangeArrowheads="1"/>
            </p:cNvSpPr>
            <p:nvPr/>
          </p:nvSpPr>
          <p:spPr bwMode="auto">
            <a:xfrm>
              <a:off x="344" y="2544"/>
              <a:ext cx="952" cy="17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en-US" sz="1200" smtClean="0">
                  <a:solidFill>
                    <a:srgbClr val="000000"/>
                  </a:solidFill>
                </a:rPr>
                <a:t>Next Gen RNA-Seq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203497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sz="3600" smtClean="0"/>
              <a:t>Biological Resources Recap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800" smtClean="0"/>
              <a:t>Of the biological resources discussed, what does each contain primarily?</a:t>
            </a:r>
          </a:p>
          <a:p>
            <a:endParaRPr lang="en-US" sz="2800" smtClean="0"/>
          </a:p>
          <a:p>
            <a:r>
              <a:rPr lang="en-US" sz="2400" smtClean="0"/>
              <a:t>Gene Ontology: </a:t>
            </a:r>
            <a:r>
              <a:rPr lang="en-US" sz="2400" smtClean="0">
                <a:solidFill>
                  <a:srgbClr val="FF3300"/>
                </a:solidFill>
              </a:rPr>
              <a:t>Biological Process</a:t>
            </a:r>
            <a:r>
              <a:rPr lang="en-US" sz="2400" smtClean="0"/>
              <a:t>,  </a:t>
            </a:r>
            <a:r>
              <a:rPr lang="en-US" sz="2400" smtClean="0">
                <a:solidFill>
                  <a:srgbClr val="FF3300"/>
                </a:solidFill>
              </a:rPr>
              <a:t>Molecular Function</a:t>
            </a:r>
            <a:r>
              <a:rPr lang="en-US" sz="2400" smtClean="0"/>
              <a:t> &amp;  </a:t>
            </a:r>
            <a:r>
              <a:rPr lang="en-US" sz="2400" smtClean="0">
                <a:solidFill>
                  <a:srgbClr val="FF3300"/>
                </a:solidFill>
              </a:rPr>
              <a:t>Cellular Component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KEGG: </a:t>
            </a:r>
            <a:r>
              <a:rPr lang="en-US" sz="2400" smtClean="0">
                <a:solidFill>
                  <a:srgbClr val="FF3300"/>
                </a:solidFill>
              </a:rPr>
              <a:t>Molecular Interactions</a:t>
            </a:r>
            <a:r>
              <a:rPr lang="en-US" sz="2400" smtClean="0"/>
              <a:t> &amp; </a:t>
            </a:r>
            <a:r>
              <a:rPr lang="en-US" sz="2400" smtClean="0">
                <a:solidFill>
                  <a:srgbClr val="FF3300"/>
                </a:solidFill>
              </a:rPr>
              <a:t>Reaction Networks</a:t>
            </a:r>
            <a:endParaRPr lang="en-US" sz="2400" smtClean="0"/>
          </a:p>
          <a:p>
            <a:endParaRPr lang="en-US" sz="2400" smtClean="0"/>
          </a:p>
          <a:p>
            <a:r>
              <a:rPr lang="en-US" sz="2400" smtClean="0"/>
              <a:t>Transfac\Transpath:   </a:t>
            </a:r>
            <a:r>
              <a:rPr lang="en-US" sz="2400" smtClean="0">
                <a:solidFill>
                  <a:srgbClr val="FF3300"/>
                </a:solidFill>
              </a:rPr>
              <a:t>TFs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3300"/>
                </a:solidFill>
              </a:rPr>
              <a:t>Binding Sites</a:t>
            </a:r>
            <a:r>
              <a:rPr lang="en-US" sz="2400" smtClean="0"/>
              <a:t>, </a:t>
            </a:r>
            <a:r>
              <a:rPr lang="en-US" sz="2400" smtClean="0">
                <a:solidFill>
                  <a:srgbClr val="FF3300"/>
                </a:solidFill>
              </a:rPr>
              <a:t>Regulated Genes</a:t>
            </a:r>
            <a:r>
              <a:rPr lang="en-US" sz="2400" smtClean="0"/>
              <a:t>, &amp; </a:t>
            </a:r>
            <a:r>
              <a:rPr lang="en-US" sz="2400" smtClean="0">
                <a:solidFill>
                  <a:srgbClr val="FF3300"/>
                </a:solidFill>
              </a:rPr>
              <a:t>Signaling Cascades</a:t>
            </a:r>
            <a:r>
              <a:rPr lang="en-US" sz="2400" smtClean="0"/>
              <a:t>_</a:t>
            </a:r>
          </a:p>
        </p:txBody>
      </p:sp>
    </p:spTree>
    <p:extLst>
      <p:ext uri="{BB962C8B-B14F-4D97-AF65-F5344CB8AC3E}">
        <p14:creationId xmlns:p14="http://schemas.microsoft.com/office/powerpoint/2010/main" val="4251004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on gene set collections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 Ontology (GO)</a:t>
            </a:r>
          </a:p>
          <a:p>
            <a:pPr lvl="1"/>
            <a:r>
              <a:rPr lang="en-US" dirty="0" smtClean="0"/>
              <a:t>Cellular components (CC)</a:t>
            </a:r>
          </a:p>
          <a:p>
            <a:pPr lvl="1"/>
            <a:r>
              <a:rPr lang="en-US" dirty="0" smtClean="0"/>
              <a:t>Biological processes (BP)</a:t>
            </a:r>
          </a:p>
          <a:p>
            <a:pPr lvl="1"/>
            <a:r>
              <a:rPr lang="en-US" dirty="0" smtClean="0"/>
              <a:t>Molecular functions (MF)</a:t>
            </a:r>
          </a:p>
          <a:p>
            <a:r>
              <a:rPr lang="en-US" dirty="0" smtClean="0"/>
              <a:t>Well curated pathway database</a:t>
            </a:r>
          </a:p>
          <a:p>
            <a:pPr lvl="1"/>
            <a:r>
              <a:rPr lang="en-US" dirty="0" smtClean="0"/>
              <a:t>KEGG pathway</a:t>
            </a:r>
          </a:p>
          <a:p>
            <a:pPr lvl="1"/>
            <a:r>
              <a:rPr lang="en-US" dirty="0" err="1" smtClean="0"/>
              <a:t>Biocarta</a:t>
            </a:r>
            <a:endParaRPr lang="en-US" dirty="0" smtClean="0"/>
          </a:p>
          <a:p>
            <a:pPr lvl="1"/>
            <a:r>
              <a:rPr lang="en-US" dirty="0" err="1" smtClean="0"/>
              <a:t>GenMAPP</a:t>
            </a:r>
            <a:endParaRPr lang="en-US" dirty="0" smtClean="0"/>
          </a:p>
          <a:p>
            <a:pPr lvl="1"/>
            <a:r>
              <a:rPr lang="en-US" dirty="0" smtClean="0"/>
              <a:t>IPA pathway database</a:t>
            </a:r>
          </a:p>
          <a:p>
            <a:r>
              <a:rPr lang="en-US" dirty="0" smtClean="0"/>
              <a:t>Gene set collections</a:t>
            </a:r>
          </a:p>
          <a:p>
            <a:pPr lvl="1"/>
            <a:r>
              <a:rPr lang="en-US" dirty="0" err="1" smtClean="0"/>
              <a:t>MSigDB</a:t>
            </a:r>
            <a:endParaRPr lang="en-US" dirty="0" smtClean="0"/>
          </a:p>
          <a:p>
            <a:pPr lvl="1"/>
            <a:r>
              <a:rPr lang="en-US" dirty="0" err="1" smtClean="0"/>
              <a:t>GAzer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4716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525032"/>
            <a:ext cx="8229600" cy="533400"/>
          </a:xfrm>
        </p:spPr>
        <p:txBody>
          <a:bodyPr>
            <a:noAutofit/>
          </a:bodyPr>
          <a:lstStyle/>
          <a:p>
            <a:pPr eaLnBrk="1" hangingPunct="1"/>
            <a:r>
              <a:rPr lang="en-US" sz="4000" dirty="0" err="1" smtClean="0"/>
              <a:t>Hypergeometric</a:t>
            </a:r>
            <a:r>
              <a:rPr lang="en-US" sz="4000" dirty="0" smtClean="0"/>
              <a:t> Distribution</a:t>
            </a:r>
          </a:p>
        </p:txBody>
      </p:sp>
      <p:pic>
        <p:nvPicPr>
          <p:cNvPr id="22531" name="Picture 4" descr="hypergeometric_distribu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71600"/>
            <a:ext cx="29718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2" name="Rectangle 50"/>
          <p:cNvSpPr>
            <a:spLocks noChangeArrowheads="1"/>
          </p:cNvSpPr>
          <p:nvPr/>
        </p:nvSpPr>
        <p:spPr bwMode="auto">
          <a:xfrm>
            <a:off x="1676400" y="2438400"/>
            <a:ext cx="6858000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A discrete probability distribution that describes the </a:t>
            </a:r>
            <a:r>
              <a:rPr lang="en-US" sz="1600" u="sng" dirty="0"/>
              <a:t>number of successes</a:t>
            </a:r>
            <a:r>
              <a:rPr lang="en-US" sz="1600" dirty="0"/>
              <a:t> (k) in a sequence of </a:t>
            </a:r>
            <a:r>
              <a:rPr lang="en-US" sz="1600" u="sng" dirty="0"/>
              <a:t>n draws</a:t>
            </a:r>
            <a:r>
              <a:rPr lang="en-US" sz="1600" dirty="0"/>
              <a:t> from a finite population </a:t>
            </a:r>
            <a:r>
              <a:rPr lang="en-US" sz="1600" u="sng" dirty="0"/>
              <a:t>without replacement</a:t>
            </a:r>
          </a:p>
        </p:txBody>
      </p:sp>
      <p:pic>
        <p:nvPicPr>
          <p:cNvPr id="22533" name="Picture 51" descr="Ur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7400" y="3276600"/>
            <a:ext cx="1692275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4" name="Text Box 52"/>
          <p:cNvSpPr txBox="1">
            <a:spLocks noChangeArrowheads="1"/>
          </p:cNvSpPr>
          <p:nvPr/>
        </p:nvSpPr>
        <p:spPr bwMode="auto">
          <a:xfrm>
            <a:off x="4343400" y="3200400"/>
            <a:ext cx="4343400" cy="28992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eaLnBrk="1" hangingPunct="1"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1600" dirty="0"/>
              <a:t> An urn with two types of marbles</a:t>
            </a:r>
            <a:r>
              <a:rPr lang="en-US" sz="1600" dirty="0" smtClean="0"/>
              <a:t>:</a:t>
            </a:r>
          </a:p>
          <a:p>
            <a:pPr marL="1028700" lvl="1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200" b="1" dirty="0" smtClean="0"/>
              <a:t>N </a:t>
            </a:r>
            <a:r>
              <a:rPr lang="en-US" sz="1200" b="1" dirty="0"/>
              <a:t>total # of </a:t>
            </a:r>
            <a:r>
              <a:rPr lang="en-US" sz="1200" b="1" dirty="0" smtClean="0"/>
              <a:t>marbles</a:t>
            </a:r>
            <a:endParaRPr lang="en-US" sz="1200" b="1" dirty="0"/>
          </a:p>
          <a:p>
            <a:pPr marL="1028700" lvl="1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200" b="1" dirty="0" smtClean="0"/>
              <a:t>Of which, m </a:t>
            </a:r>
            <a:r>
              <a:rPr lang="en-US" sz="1200" b="1" dirty="0"/>
              <a:t># of </a:t>
            </a:r>
            <a:r>
              <a:rPr lang="en-US" sz="1200" b="1" dirty="0">
                <a:solidFill>
                  <a:srgbClr val="FF0000"/>
                </a:solidFill>
              </a:rPr>
              <a:t>red </a:t>
            </a:r>
            <a:r>
              <a:rPr lang="en-US" sz="1200" b="1" dirty="0" smtClean="0"/>
              <a:t>marbles</a:t>
            </a:r>
          </a:p>
          <a:p>
            <a:pPr marL="1028700" lvl="1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200" b="1" dirty="0"/>
              <a:t>Drawing a red marble is a success!</a:t>
            </a:r>
          </a:p>
          <a:p>
            <a:pPr marL="1028700" lvl="1" eaLnBrk="1" hangingPunct="1">
              <a:spcAft>
                <a:spcPct val="20000"/>
              </a:spcAft>
              <a:buFont typeface="Wingdings" pitchFamily="2" charset="2"/>
              <a:buChar char="§"/>
            </a:pPr>
            <a:r>
              <a:rPr lang="en-US" sz="1200" b="1" dirty="0"/>
              <a:t>Drawing a white marble is a failure!</a:t>
            </a:r>
          </a:p>
          <a:p>
            <a:pPr marL="285750" indent="-285750" eaLnBrk="1" hangingPunct="1"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1600" dirty="0" smtClean="0"/>
              <a:t>n </a:t>
            </a:r>
            <a:r>
              <a:rPr lang="en-US" sz="1600" dirty="0"/>
              <a:t>is the # of marbles randomly </a:t>
            </a:r>
            <a:r>
              <a:rPr lang="en-US" sz="1600" dirty="0" smtClean="0"/>
              <a:t>drawn</a:t>
            </a:r>
            <a:endParaRPr lang="en-US" sz="1600" dirty="0"/>
          </a:p>
          <a:p>
            <a:pPr marL="285750" indent="-285750" eaLnBrk="1" hangingPunct="1"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1600" dirty="0" smtClean="0"/>
              <a:t>k </a:t>
            </a:r>
            <a:r>
              <a:rPr lang="en-US" sz="1600" dirty="0"/>
              <a:t>is the # of successes (</a:t>
            </a:r>
            <a:r>
              <a:rPr lang="en-US" sz="1600" dirty="0">
                <a:solidFill>
                  <a:srgbClr val="FF0000"/>
                </a:solidFill>
              </a:rPr>
              <a:t>red marbles</a:t>
            </a:r>
            <a:r>
              <a:rPr lang="en-US" sz="1600" dirty="0"/>
              <a:t>)  in the </a:t>
            </a:r>
            <a:r>
              <a:rPr lang="en-US" sz="1600" dirty="0" smtClean="0"/>
              <a:t>sample</a:t>
            </a:r>
          </a:p>
          <a:p>
            <a:pPr marL="285750" indent="-285750" eaLnBrk="1" hangingPunct="1">
              <a:spcAft>
                <a:spcPct val="20000"/>
              </a:spcAft>
              <a:buFont typeface="Wingdings" pitchFamily="2" charset="2"/>
              <a:buChar char="Ø"/>
            </a:pPr>
            <a:r>
              <a:rPr lang="en-US" sz="1600" dirty="0" err="1" smtClean="0"/>
              <a:t>Hypergeometric</a:t>
            </a:r>
            <a:r>
              <a:rPr lang="en-US" sz="1600" dirty="0" smtClean="0"/>
              <a:t> distribution gives the probability</a:t>
            </a:r>
          </a:p>
          <a:p>
            <a:pPr eaLnBrk="1" hangingPunct="1">
              <a:spcAft>
                <a:spcPct val="20000"/>
              </a:spcAft>
            </a:pPr>
            <a:endParaRPr lang="en-US" sz="1600" dirty="0"/>
          </a:p>
        </p:txBody>
      </p:sp>
      <p:sp>
        <p:nvSpPr>
          <p:cNvPr id="22535" name="Text Box 53"/>
          <p:cNvSpPr txBox="1">
            <a:spLocks noChangeArrowheads="1"/>
          </p:cNvSpPr>
          <p:nvPr/>
        </p:nvSpPr>
        <p:spPr bwMode="auto">
          <a:xfrm>
            <a:off x="6400800" y="1600200"/>
            <a:ext cx="19621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dirty="0"/>
              <a:t>for </a:t>
            </a:r>
            <a:r>
              <a:rPr lang="en-US" i="1" dirty="0"/>
              <a:t>k</a:t>
            </a:r>
            <a:r>
              <a:rPr lang="en-US" dirty="0"/>
              <a:t> = 0,1,2,…,</a:t>
            </a:r>
            <a:r>
              <a:rPr lang="en-US" i="1" dirty="0"/>
              <a:t>n</a:t>
            </a:r>
          </a:p>
          <a:p>
            <a:pPr eaLnBrk="1" hangingPunct="1"/>
            <a:r>
              <a:rPr lang="en-US" i="1" dirty="0"/>
              <a:t>k&lt;=m, n-k &lt;=N-m</a:t>
            </a:r>
          </a:p>
        </p:txBody>
      </p:sp>
      <p:sp>
        <p:nvSpPr>
          <p:cNvPr id="22536" name="Text Box 55"/>
          <p:cNvSpPr txBox="1">
            <a:spLocks noChangeArrowheads="1"/>
          </p:cNvSpPr>
          <p:nvPr/>
        </p:nvSpPr>
        <p:spPr bwMode="auto">
          <a:xfrm>
            <a:off x="1524000" y="5257800"/>
            <a:ext cx="25590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i="1"/>
              <a:t>P</a:t>
            </a:r>
            <a:r>
              <a:rPr lang="en-US"/>
              <a:t>(k=2, n, m, N) = 0.339</a:t>
            </a:r>
          </a:p>
        </p:txBody>
      </p:sp>
      <p:sp>
        <p:nvSpPr>
          <p:cNvPr id="22537" name="Text Box 56"/>
          <p:cNvSpPr txBox="1">
            <a:spLocks noChangeArrowheads="1"/>
          </p:cNvSpPr>
          <p:nvPr/>
        </p:nvSpPr>
        <p:spPr bwMode="auto">
          <a:xfrm>
            <a:off x="1828800" y="5715000"/>
            <a:ext cx="18732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/>
              <a:t>Cumulative dist.:</a:t>
            </a:r>
          </a:p>
          <a:p>
            <a:pPr eaLnBrk="1" hangingPunct="1"/>
            <a:r>
              <a:rPr lang="en-US" i="1"/>
              <a:t>P</a:t>
            </a:r>
            <a:r>
              <a:rPr lang="en-US"/>
              <a:t>(k&lt;=2) = 0.933</a:t>
            </a:r>
          </a:p>
        </p:txBody>
      </p:sp>
    </p:spTree>
    <p:extLst>
      <p:ext uri="{BB962C8B-B14F-4D97-AF65-F5344CB8AC3E}">
        <p14:creationId xmlns:p14="http://schemas.microsoft.com/office/powerpoint/2010/main" val="200770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Hypergeometric</a:t>
            </a:r>
            <a:r>
              <a:rPr lang="en-US" dirty="0" smtClean="0"/>
              <a:t> distribution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981200"/>
          </a:xfrm>
        </p:spPr>
        <p:txBody>
          <a:bodyPr>
            <a:normAutofit fontScale="92500" lnSpcReduction="10000"/>
          </a:bodyPr>
          <a:lstStyle/>
          <a:p>
            <a:r>
              <a:rPr lang="en-US" sz="2000" dirty="0" smtClean="0"/>
              <a:t>Number of red ball: </a:t>
            </a:r>
            <a:r>
              <a:rPr lang="en-US" sz="2000" dirty="0" smtClean="0">
                <a:solidFill>
                  <a:srgbClr val="FF0000"/>
                </a:solidFill>
              </a:rPr>
              <a:t>50</a:t>
            </a:r>
          </a:p>
          <a:p>
            <a:r>
              <a:rPr lang="en-US" sz="2000" dirty="0" smtClean="0"/>
              <a:t>Number of white ball: 120</a:t>
            </a:r>
          </a:p>
          <a:p>
            <a:r>
              <a:rPr lang="en-US" sz="2000" dirty="0" smtClean="0"/>
              <a:t>Number of ball drawn (without replacement): 36</a:t>
            </a:r>
          </a:p>
          <a:p>
            <a:r>
              <a:rPr lang="en-US" sz="2000" dirty="0" smtClean="0"/>
              <a:t>Possible number of success ?? </a:t>
            </a:r>
          </a:p>
          <a:p>
            <a:pPr lvl="1"/>
            <a:r>
              <a:rPr lang="en-US" sz="1600" dirty="0" smtClean="0"/>
              <a:t>(0,1, 2, ….36), </a:t>
            </a:r>
          </a:p>
          <a:p>
            <a:r>
              <a:rPr lang="en-US" sz="2000" dirty="0" smtClean="0"/>
              <a:t>Probability to get </a:t>
            </a:r>
            <a:r>
              <a:rPr lang="en-US" sz="2000" dirty="0" smtClean="0">
                <a:solidFill>
                  <a:srgbClr val="FF0000"/>
                </a:solidFill>
              </a:rPr>
              <a:t>20</a:t>
            </a:r>
            <a:r>
              <a:rPr lang="en-US" sz="2000" dirty="0" smtClean="0"/>
              <a:t> red balls is: 0.0001494571</a:t>
            </a:r>
            <a:endParaRPr lang="en-US" sz="2000" dirty="0"/>
          </a:p>
        </p:txBody>
      </p:sp>
      <p:sp>
        <p:nvSpPr>
          <p:cNvPr id="5" name="TextBox 4"/>
          <p:cNvSpPr txBox="1"/>
          <p:nvPr/>
        </p:nvSpPr>
        <p:spPr>
          <a:xfrm>
            <a:off x="4205232" y="6356424"/>
            <a:ext cx="488627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/>
              <a:t>http://www.aiaccess.net/English/Glossaries/GlosMod/e_gm_hypergeometric.htm</a:t>
            </a:r>
            <a:endParaRPr lang="en-US" sz="11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360" y="3515248"/>
            <a:ext cx="3342752" cy="33377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18374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Rationale (an analogy)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 study with gene expression microarray, now </a:t>
            </a:r>
            <a:r>
              <a:rPr lang="en-US" dirty="0" err="1" smtClean="0"/>
              <a:t>RNAseq</a:t>
            </a:r>
            <a:r>
              <a:rPr lang="en-US" dirty="0" smtClean="0"/>
              <a:t> (</a:t>
            </a:r>
            <a:r>
              <a:rPr lang="en-US" dirty="0" smtClean="0">
                <a:solidFill>
                  <a:srgbClr val="FF0000"/>
                </a:solidFill>
              </a:rPr>
              <a:t>total # of genes --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Experiment samples from two or more conditions (control vs. treated, wild type </a:t>
            </a:r>
            <a:r>
              <a:rPr lang="en-US" dirty="0" err="1" smtClean="0"/>
              <a:t>vs</a:t>
            </a:r>
            <a:r>
              <a:rPr lang="en-US" dirty="0" smtClean="0"/>
              <a:t> knock out, etc.)</a:t>
            </a:r>
          </a:p>
          <a:p>
            <a:r>
              <a:rPr lang="en-US" dirty="0" smtClean="0"/>
              <a:t>Several biological replicates at each condition</a:t>
            </a:r>
          </a:p>
          <a:p>
            <a:r>
              <a:rPr lang="en-US" dirty="0" smtClean="0"/>
              <a:t>Differentially Expressed Genes (DEGs) obtained from statistical models (</a:t>
            </a:r>
            <a:r>
              <a:rPr lang="en-US" dirty="0" smtClean="0">
                <a:solidFill>
                  <a:srgbClr val="00B0F0"/>
                </a:solidFill>
              </a:rPr>
              <a:t>total # of genes drawn -- </a:t>
            </a:r>
            <a:r>
              <a:rPr lang="en-US" b="1" dirty="0" smtClean="0">
                <a:solidFill>
                  <a:srgbClr val="00B0F0"/>
                </a:solidFill>
              </a:rPr>
              <a:t>n</a:t>
            </a:r>
            <a:r>
              <a:rPr lang="en-US" dirty="0" smtClean="0"/>
              <a:t>)</a:t>
            </a:r>
          </a:p>
          <a:p>
            <a:r>
              <a:rPr lang="en-US" dirty="0" smtClean="0"/>
              <a:t>Of which, </a:t>
            </a:r>
            <a:r>
              <a:rPr lang="en-US" b="1" dirty="0" smtClean="0">
                <a:solidFill>
                  <a:srgbClr val="FF0000"/>
                </a:solidFill>
              </a:rPr>
              <a:t>k</a:t>
            </a:r>
            <a:r>
              <a:rPr lang="en-US" dirty="0" smtClean="0"/>
              <a:t> genes belong to a pathway</a:t>
            </a:r>
          </a:p>
          <a:p>
            <a:r>
              <a:rPr lang="en-US" dirty="0" smtClean="0"/>
              <a:t>There are totally </a:t>
            </a:r>
            <a:r>
              <a:rPr lang="en-US" b="1" dirty="0" smtClean="0">
                <a:solidFill>
                  <a:srgbClr val="7030A0"/>
                </a:solidFill>
              </a:rPr>
              <a:t>m</a:t>
            </a:r>
            <a:r>
              <a:rPr lang="en-US" dirty="0" smtClean="0"/>
              <a:t> genes (out of 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/>
              <a:t>) belong to this pathway</a:t>
            </a:r>
          </a:p>
          <a:p>
            <a:r>
              <a:rPr lang="en-US" dirty="0" smtClean="0"/>
              <a:t>Is this pathway (the </a:t>
            </a:r>
            <a:r>
              <a:rPr lang="en-US" smtClean="0"/>
              <a:t>biological process) </a:t>
            </a:r>
            <a:r>
              <a:rPr lang="en-US" dirty="0" smtClean="0"/>
              <a:t>significantly enriched? (Perturbed? Turned on? Involved?)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13347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5520" y="21776"/>
            <a:ext cx="8229600" cy="1371600"/>
          </a:xfrm>
        </p:spPr>
        <p:txBody>
          <a:bodyPr/>
          <a:lstStyle/>
          <a:p>
            <a:pPr eaLnBrk="1" hangingPunct="1"/>
            <a:r>
              <a:rPr lang="en-US" sz="3600" dirty="0" err="1" smtClean="0"/>
              <a:t>Hypergeometric</a:t>
            </a:r>
            <a:r>
              <a:rPr lang="en-US" sz="3600" dirty="0" smtClean="0"/>
              <a:t> Distribution/Test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400" i="1" dirty="0" smtClean="0"/>
              <a:t>in the context of gene expression</a:t>
            </a:r>
          </a:p>
        </p:txBody>
      </p:sp>
      <p:sp>
        <p:nvSpPr>
          <p:cNvPr id="23555" name="Rectangle 4"/>
          <p:cNvSpPr>
            <a:spLocks noChangeArrowheads="1"/>
          </p:cNvSpPr>
          <p:nvPr/>
        </p:nvSpPr>
        <p:spPr bwMode="auto">
          <a:xfrm>
            <a:off x="2362200" y="4572000"/>
            <a:ext cx="57912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dirty="0"/>
              <a:t>Models the probability the of observing </a:t>
            </a:r>
            <a:r>
              <a:rPr lang="en-US" sz="1600" b="1" dirty="0">
                <a:solidFill>
                  <a:srgbClr val="FF3300"/>
                </a:solidFill>
              </a:rPr>
              <a:t>k</a:t>
            </a:r>
            <a:r>
              <a:rPr lang="en-US" sz="1600" dirty="0">
                <a:solidFill>
                  <a:srgbClr val="FF3300"/>
                </a:solidFill>
              </a:rPr>
              <a:t> </a:t>
            </a:r>
            <a:r>
              <a:rPr lang="en-US" sz="1600" dirty="0"/>
              <a:t>genes from </a:t>
            </a:r>
            <a:r>
              <a:rPr lang="en-US" sz="1600" dirty="0">
                <a:solidFill>
                  <a:srgbClr val="00B0F0"/>
                </a:solidFill>
              </a:rPr>
              <a:t>a cluster of </a:t>
            </a:r>
            <a:r>
              <a:rPr lang="en-US" sz="1600" b="1" dirty="0">
                <a:solidFill>
                  <a:srgbClr val="00B0F0"/>
                </a:solidFill>
              </a:rPr>
              <a:t>n</a:t>
            </a:r>
            <a:r>
              <a:rPr lang="en-US" sz="1600" dirty="0">
                <a:solidFill>
                  <a:srgbClr val="00B0F0"/>
                </a:solidFill>
              </a:rPr>
              <a:t> genes</a:t>
            </a:r>
            <a:r>
              <a:rPr lang="en-US" sz="1600" dirty="0"/>
              <a:t> by chance in a </a:t>
            </a:r>
            <a:r>
              <a:rPr lang="en-US" sz="1600" dirty="0">
                <a:solidFill>
                  <a:srgbClr val="7030A0"/>
                </a:solidFill>
              </a:rPr>
              <a:t>pathway or biological process category containing </a:t>
            </a:r>
            <a:r>
              <a:rPr lang="en-US" sz="1600" b="1" dirty="0">
                <a:solidFill>
                  <a:srgbClr val="7030A0"/>
                </a:solidFill>
              </a:rPr>
              <a:t>m</a:t>
            </a:r>
            <a:r>
              <a:rPr lang="en-US" sz="1600" dirty="0">
                <a:solidFill>
                  <a:srgbClr val="7030A0"/>
                </a:solidFill>
              </a:rPr>
              <a:t> genes </a:t>
            </a:r>
            <a:r>
              <a:rPr lang="en-US" sz="1600" dirty="0"/>
              <a:t>from a total </a:t>
            </a:r>
            <a:r>
              <a:rPr lang="en-US" sz="1600" dirty="0">
                <a:solidFill>
                  <a:srgbClr val="FF3300"/>
                </a:solidFill>
              </a:rPr>
              <a:t>genome (or array) size of </a:t>
            </a:r>
            <a:r>
              <a:rPr lang="en-US" sz="1600" b="1" dirty="0">
                <a:solidFill>
                  <a:srgbClr val="FF3300"/>
                </a:solidFill>
              </a:rPr>
              <a:t>N</a:t>
            </a:r>
            <a:r>
              <a:rPr lang="en-US" sz="1600" dirty="0">
                <a:solidFill>
                  <a:srgbClr val="FF3300"/>
                </a:solidFill>
              </a:rPr>
              <a:t> genes</a:t>
            </a:r>
            <a:r>
              <a:rPr lang="en-US" sz="1600" dirty="0" smtClean="0"/>
              <a:t>.</a:t>
            </a:r>
            <a:endParaRPr lang="en-US" sz="1600" dirty="0"/>
          </a:p>
        </p:txBody>
      </p:sp>
      <p:graphicFrame>
        <p:nvGraphicFramePr>
          <p:cNvPr id="23556" name="Object 10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26250744"/>
              </p:ext>
            </p:extLst>
          </p:nvPr>
        </p:nvGraphicFramePr>
        <p:xfrm>
          <a:off x="4973622" y="3091032"/>
          <a:ext cx="3886200" cy="1385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1" name="Equation" r:id="rId4" imgW="1587240" imgH="914400" progId="Equation.3">
                  <p:embed/>
                </p:oleObj>
              </mc:Choice>
              <mc:Fallback>
                <p:oleObj name="Equation" r:id="rId4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3622" y="3091032"/>
                        <a:ext cx="3886200" cy="1385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3557" name="Picture 15" descr="Cluster_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893"/>
          <a:stretch>
            <a:fillRect/>
          </a:stretch>
        </p:blipFill>
        <p:spPr bwMode="auto">
          <a:xfrm>
            <a:off x="1600200" y="1447800"/>
            <a:ext cx="3276600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Object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415741773"/>
              </p:ext>
            </p:extLst>
          </p:nvPr>
        </p:nvGraphicFramePr>
        <p:xfrm>
          <a:off x="5053198" y="1490663"/>
          <a:ext cx="3730625" cy="1385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22" name="Equation" r:id="rId7" imgW="1523880" imgH="914400" progId="Equation.3">
                  <p:embed/>
                </p:oleObj>
              </mc:Choice>
              <mc:Fallback>
                <p:oleObj name="Equation" r:id="rId7" imgW="1523880" imgH="914400" progId="Equation.3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3198" y="1490663"/>
                        <a:ext cx="3730625" cy="13858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05000" y="5559696"/>
            <a:ext cx="6924460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The </a:t>
            </a:r>
            <a:r>
              <a:rPr lang="en-US" dirty="0" smtClean="0"/>
              <a:t>p-value indicates the probability that the </a:t>
            </a:r>
            <a:r>
              <a:rPr lang="en-US" dirty="0"/>
              <a:t>biological process </a:t>
            </a:r>
            <a:endParaRPr lang="en-US" dirty="0" smtClean="0"/>
          </a:p>
          <a:p>
            <a:r>
              <a:rPr lang="en-US" dirty="0" smtClean="0"/>
              <a:t>category (particular pathway) is enriched by </a:t>
            </a:r>
            <a:r>
              <a:rPr lang="en-US" dirty="0"/>
              <a:t>this microarray </a:t>
            </a:r>
            <a:endParaRPr lang="en-US" dirty="0" smtClean="0"/>
          </a:p>
          <a:p>
            <a:r>
              <a:rPr lang="en-US" dirty="0" smtClean="0"/>
              <a:t>experiment </a:t>
            </a:r>
            <a:r>
              <a:rPr lang="en-US" dirty="0" smtClean="0">
                <a:solidFill>
                  <a:srgbClr val="FF0000"/>
                </a:solidFill>
              </a:rPr>
              <a:t>by chance</a:t>
            </a:r>
            <a:r>
              <a:rPr lang="en-US" dirty="0" smtClean="0"/>
              <a:t>. The smaller the p-</a:t>
            </a:r>
            <a:r>
              <a:rPr lang="en-US" dirty="0" err="1" smtClean="0"/>
              <a:t>val</a:t>
            </a:r>
            <a:r>
              <a:rPr lang="en-US" dirty="0" smtClean="0"/>
              <a:t>, the higher the significance</a:t>
            </a:r>
            <a:endParaRPr lang="en-US" dirty="0"/>
          </a:p>
          <a:p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6400800" y="3505200"/>
            <a:ext cx="457200" cy="2703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74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/>
      <p:bldP spid="4" grpId="0"/>
      <p:bldP spid="5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Pathway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Gene expression analysis results</a:t>
            </a:r>
          </a:p>
          <a:p>
            <a:pPr lvl="1"/>
            <a:r>
              <a:rPr lang="en-US" dirty="0" smtClean="0"/>
              <a:t>Total number of gene on a chip: 520</a:t>
            </a:r>
          </a:p>
          <a:p>
            <a:pPr lvl="1"/>
            <a:r>
              <a:rPr lang="en-US" dirty="0" smtClean="0"/>
              <a:t>Of which </a:t>
            </a:r>
            <a:r>
              <a:rPr lang="en-US" b="1" dirty="0" smtClean="0">
                <a:solidFill>
                  <a:srgbClr val="7030A0"/>
                </a:solidFill>
              </a:rPr>
              <a:t>20</a:t>
            </a:r>
            <a:r>
              <a:rPr lang="en-US" dirty="0" smtClean="0"/>
              <a:t> genes are in a GO</a:t>
            </a:r>
          </a:p>
          <a:p>
            <a:pPr lvl="1"/>
            <a:r>
              <a:rPr lang="en-US" dirty="0" smtClean="0"/>
              <a:t>Total number of DEG: </a:t>
            </a:r>
            <a:r>
              <a:rPr lang="en-US" b="1" dirty="0" smtClean="0">
                <a:solidFill>
                  <a:srgbClr val="00B0F0"/>
                </a:solidFill>
              </a:rPr>
              <a:t>40</a:t>
            </a:r>
          </a:p>
          <a:p>
            <a:pPr lvl="1"/>
            <a:r>
              <a:rPr lang="en-US" dirty="0" smtClean="0"/>
              <a:t>Of which </a:t>
            </a:r>
            <a:r>
              <a:rPr lang="en-US" b="1" dirty="0" smtClean="0">
                <a:solidFill>
                  <a:srgbClr val="FF0000"/>
                </a:solidFill>
              </a:rPr>
              <a:t>5</a:t>
            </a:r>
            <a:r>
              <a:rPr lang="en-US" dirty="0" smtClean="0"/>
              <a:t> genes are in GO</a:t>
            </a:r>
          </a:p>
          <a:p>
            <a:r>
              <a:rPr lang="en-US" dirty="0" smtClean="0"/>
              <a:t>Do you think it is significant? In other words “is this GO category enriched by/significant this microarray experiment”? </a:t>
            </a:r>
          </a:p>
          <a:p>
            <a:r>
              <a:rPr lang="en-US" dirty="0" smtClean="0"/>
              <a:t>The answer is simple, which is to perform a </a:t>
            </a:r>
            <a:r>
              <a:rPr lang="en-US" dirty="0" err="1" smtClean="0"/>
              <a:t>hypergeometric</a:t>
            </a:r>
            <a:r>
              <a:rPr lang="en-US" dirty="0" smtClean="0"/>
              <a:t> test: </a:t>
            </a:r>
            <a:r>
              <a:rPr lang="en-US" sz="2600" b="1" i="1" u="sng" dirty="0" err="1" smtClean="0"/>
              <a:t>phyper</a:t>
            </a:r>
            <a:r>
              <a:rPr lang="en-US" sz="2600" b="1" i="1" u="sng" dirty="0" smtClean="0"/>
              <a:t>(4, 20, 500, 40, </a:t>
            </a:r>
            <a:r>
              <a:rPr lang="en-US" sz="2600" b="1" i="1" u="sng" dirty="0" err="1" smtClean="0"/>
              <a:t>lower.tail</a:t>
            </a:r>
            <a:r>
              <a:rPr lang="en-US" sz="2600" b="1" i="1" u="sng" dirty="0" smtClean="0"/>
              <a:t>=FALSE) = </a:t>
            </a:r>
            <a:r>
              <a:rPr lang="en-US" sz="2600" b="1" i="1" u="sng" dirty="0"/>
              <a:t>0.01371</a:t>
            </a:r>
          </a:p>
          <a:p>
            <a:r>
              <a:rPr lang="en-US" sz="2600" dirty="0" smtClean="0"/>
              <a:t>Sometime people report: </a:t>
            </a:r>
            <a:r>
              <a:rPr lang="en-US" sz="2600" b="1" i="1" u="sng" dirty="0" err="1" smtClean="0"/>
              <a:t>phyper</a:t>
            </a:r>
            <a:r>
              <a:rPr lang="en-US" sz="2600" b="1" i="1" u="sng" dirty="0" smtClean="0"/>
              <a:t>(</a:t>
            </a:r>
            <a:r>
              <a:rPr lang="en-US" sz="2600" b="1" i="1" u="sng" dirty="0" smtClean="0">
                <a:solidFill>
                  <a:srgbClr val="FF0000"/>
                </a:solidFill>
              </a:rPr>
              <a:t>5</a:t>
            </a:r>
            <a:r>
              <a:rPr lang="en-US" sz="2600" b="1" i="1" u="sng" dirty="0" smtClean="0"/>
              <a:t>, 20, 500, 40, </a:t>
            </a:r>
            <a:r>
              <a:rPr lang="en-US" sz="2600" b="1" i="1" u="sng" dirty="0" err="1" smtClean="0"/>
              <a:t>lower.tail</a:t>
            </a:r>
            <a:r>
              <a:rPr lang="en-US" sz="2600" b="1" i="1" u="sng" dirty="0" smtClean="0"/>
              <a:t>=FALSE) = </a:t>
            </a:r>
            <a:r>
              <a:rPr lang="en-US" sz="2600" b="1" i="1" u="sng" dirty="0"/>
              <a:t>0.002459</a:t>
            </a:r>
          </a:p>
        </p:txBody>
      </p:sp>
    </p:spTree>
    <p:extLst>
      <p:ext uri="{BB962C8B-B14F-4D97-AF65-F5344CB8AC3E}">
        <p14:creationId xmlns:p14="http://schemas.microsoft.com/office/powerpoint/2010/main" val="562273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Fisher’s Exact Test (FET)</a:t>
            </a:r>
            <a:r>
              <a:rPr lang="en-US" sz="2800" dirty="0" smtClean="0"/>
              <a:t/>
            </a:r>
            <a:br>
              <a:rPr lang="en-US" sz="2800" dirty="0" smtClean="0"/>
            </a:br>
            <a:r>
              <a:rPr lang="en-US" sz="2800" i="1" dirty="0" smtClean="0"/>
              <a:t>--right</a:t>
            </a:r>
            <a:r>
              <a:rPr lang="en-US" sz="2400" i="1" dirty="0" smtClean="0"/>
              <a:t>-tailed test</a:t>
            </a:r>
          </a:p>
        </p:txBody>
      </p:sp>
      <p:sp>
        <p:nvSpPr>
          <p:cNvPr id="24580" name="Rectangle 8"/>
          <p:cNvSpPr>
            <a:spLocks noChangeArrowheads="1"/>
          </p:cNvSpPr>
          <p:nvPr/>
        </p:nvSpPr>
        <p:spPr bwMode="auto">
          <a:xfrm>
            <a:off x="1219200" y="2020888"/>
            <a:ext cx="6705600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/>
              <a:t>		DEG	 Not </a:t>
            </a:r>
            <a:r>
              <a:rPr lang="en-US" dirty="0" smtClean="0"/>
              <a:t>DEGs         totals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In a </a:t>
            </a:r>
            <a:r>
              <a:rPr lang="en-US" dirty="0"/>
              <a:t>GO </a:t>
            </a:r>
            <a:r>
              <a:rPr lang="en-US" dirty="0" smtClean="0"/>
              <a:t>category</a:t>
            </a:r>
            <a:r>
              <a:rPr lang="en-US" dirty="0"/>
              <a:t>	  </a:t>
            </a:r>
            <a:r>
              <a:rPr lang="en-US" dirty="0" smtClean="0"/>
              <a:t>x </a:t>
            </a:r>
            <a:r>
              <a:rPr lang="en-US" dirty="0"/>
              <a:t>	     </a:t>
            </a:r>
            <a:r>
              <a:rPr lang="en-US" dirty="0" smtClean="0"/>
              <a:t>m-x </a:t>
            </a:r>
            <a:r>
              <a:rPr lang="en-US" dirty="0"/>
              <a:t>	</a:t>
            </a:r>
            <a:r>
              <a:rPr lang="en-US" dirty="0" smtClean="0"/>
              <a:t>           m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 smtClean="0"/>
              <a:t>Not in GO category </a:t>
            </a:r>
            <a:r>
              <a:rPr lang="en-US" dirty="0"/>
              <a:t>	 </a:t>
            </a:r>
            <a:r>
              <a:rPr lang="en-US" dirty="0" smtClean="0"/>
              <a:t>k-x </a:t>
            </a:r>
            <a:r>
              <a:rPr lang="en-US" dirty="0"/>
              <a:t>	     </a:t>
            </a:r>
            <a:r>
              <a:rPr lang="en-US" dirty="0" err="1" smtClean="0"/>
              <a:t>n-k+x</a:t>
            </a:r>
            <a:r>
              <a:rPr lang="en-US" dirty="0" smtClean="0"/>
              <a:t> </a:t>
            </a:r>
            <a:r>
              <a:rPr lang="en-US" dirty="0"/>
              <a:t>	</a:t>
            </a:r>
            <a:r>
              <a:rPr lang="en-US" dirty="0" smtClean="0"/>
              <a:t>           n </a:t>
            </a:r>
            <a:endParaRPr lang="en-US" dirty="0"/>
          </a:p>
          <a:p>
            <a:pPr>
              <a:spcBef>
                <a:spcPct val="50000"/>
              </a:spcBef>
            </a:pPr>
            <a:r>
              <a:rPr lang="en-US" dirty="0"/>
              <a:t>totals 		</a:t>
            </a:r>
            <a:r>
              <a:rPr lang="en-US" dirty="0" smtClean="0"/>
              <a:t> k </a:t>
            </a:r>
            <a:r>
              <a:rPr lang="en-US" dirty="0"/>
              <a:t>	   </a:t>
            </a:r>
            <a:r>
              <a:rPr lang="en-US" dirty="0" smtClean="0"/>
              <a:t>  </a:t>
            </a:r>
            <a:r>
              <a:rPr lang="en-US" dirty="0" err="1" smtClean="0"/>
              <a:t>m+n</a:t>
            </a:r>
            <a:r>
              <a:rPr lang="en-US" dirty="0" smtClean="0"/>
              <a:t> -k         m + n </a:t>
            </a:r>
            <a:r>
              <a:rPr lang="en-US" dirty="0"/>
              <a:t>(genes on array)</a:t>
            </a:r>
          </a:p>
          <a:p>
            <a:pPr>
              <a:spcBef>
                <a:spcPct val="50000"/>
              </a:spcBef>
            </a:pPr>
            <a:endParaRPr lang="en-US" dirty="0"/>
          </a:p>
        </p:txBody>
      </p:sp>
      <p:sp>
        <p:nvSpPr>
          <p:cNvPr id="24581" name="Text Box 11"/>
          <p:cNvSpPr txBox="1">
            <a:spLocks noChangeArrowheads="1"/>
          </p:cNvSpPr>
          <p:nvPr/>
        </p:nvSpPr>
        <p:spPr bwMode="auto">
          <a:xfrm>
            <a:off x="3124200" y="1487488"/>
            <a:ext cx="20129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u="sng" dirty="0"/>
              <a:t>Contingency table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24000" y="3886200"/>
            <a:ext cx="58810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So, now you are probably given something like the following:</a:t>
            </a:r>
          </a:p>
          <a:p>
            <a:r>
              <a:rPr lang="en-US" dirty="0" smtClean="0"/>
              <a:t>x   &lt;- </a:t>
            </a:r>
            <a:r>
              <a:rPr lang="en-US" dirty="0" smtClean="0">
                <a:solidFill>
                  <a:srgbClr val="FF0000"/>
                </a:solidFill>
              </a:rPr>
              <a:t>5 </a:t>
            </a:r>
            <a:r>
              <a:rPr lang="en-US" dirty="0" smtClean="0"/>
              <a:t>     #</a:t>
            </a:r>
            <a:r>
              <a:rPr lang="en-US" dirty="0" err="1" smtClean="0"/>
              <a:t>num_of_DEG</a:t>
            </a:r>
            <a:r>
              <a:rPr lang="en-US" dirty="0" smtClean="0"/>
              <a:t> in GO</a:t>
            </a:r>
          </a:p>
          <a:p>
            <a:r>
              <a:rPr lang="en-US" dirty="0" smtClean="0"/>
              <a:t>m &lt;- </a:t>
            </a:r>
            <a:r>
              <a:rPr lang="en-US" dirty="0" smtClean="0">
                <a:solidFill>
                  <a:srgbClr val="FF0000"/>
                </a:solidFill>
              </a:rPr>
              <a:t>20</a:t>
            </a:r>
            <a:r>
              <a:rPr lang="en-US" dirty="0" smtClean="0"/>
              <a:t>    #</a:t>
            </a:r>
            <a:r>
              <a:rPr lang="en-US" dirty="0" err="1" smtClean="0"/>
              <a:t>num_of_gene</a:t>
            </a:r>
            <a:r>
              <a:rPr lang="en-US" dirty="0" smtClean="0"/>
              <a:t> on chip in GO</a:t>
            </a:r>
          </a:p>
          <a:p>
            <a:r>
              <a:rPr lang="en-US" dirty="0" smtClean="0"/>
              <a:t>n  &lt;- 500  #</a:t>
            </a:r>
            <a:r>
              <a:rPr lang="en-US" dirty="0" err="1" smtClean="0"/>
              <a:t>num_of_gene</a:t>
            </a:r>
            <a:r>
              <a:rPr lang="en-US" dirty="0" smtClean="0"/>
              <a:t> on chip NOT in GO</a:t>
            </a:r>
          </a:p>
          <a:p>
            <a:r>
              <a:rPr lang="en-US" dirty="0" smtClean="0"/>
              <a:t>k   &lt;- 40    #</a:t>
            </a:r>
            <a:r>
              <a:rPr lang="en-US" dirty="0" err="1" smtClean="0"/>
              <a:t>num_of_DEG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764998" y="5389486"/>
            <a:ext cx="7714484" cy="8925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Comparing </a:t>
            </a:r>
            <a:r>
              <a:rPr lang="en-US" dirty="0" err="1" smtClean="0"/>
              <a:t>hypergeometric</a:t>
            </a:r>
            <a:r>
              <a:rPr lang="en-US" dirty="0" smtClean="0"/>
              <a:t> test vs. FET, watch out!!</a:t>
            </a:r>
          </a:p>
          <a:p>
            <a:r>
              <a:rPr lang="en-US" dirty="0" smtClean="0"/>
              <a:t>	</a:t>
            </a:r>
            <a:r>
              <a:rPr lang="en-US" sz="1600" b="1" i="1" u="sng" dirty="0" err="1" smtClean="0"/>
              <a:t>phyper</a:t>
            </a:r>
            <a:r>
              <a:rPr lang="en-US" sz="1600" b="1" i="1" u="sng" dirty="0" smtClean="0">
                <a:solidFill>
                  <a:srgbClr val="FF0000"/>
                </a:solidFill>
              </a:rPr>
              <a:t>((x-1),</a:t>
            </a:r>
            <a:r>
              <a:rPr lang="en-US" sz="1600" b="1" i="1" u="sng" dirty="0" smtClean="0"/>
              <a:t> m, n, k, </a:t>
            </a:r>
            <a:r>
              <a:rPr lang="en-US" sz="1600" b="1" i="1" u="sng" dirty="0" err="1" smtClean="0"/>
              <a:t>lower.tail</a:t>
            </a:r>
            <a:r>
              <a:rPr lang="en-US" sz="1600" b="1" i="1" u="sng" dirty="0" smtClean="0"/>
              <a:t>=FALSE)</a:t>
            </a:r>
          </a:p>
          <a:p>
            <a:r>
              <a:rPr lang="en-US" sz="1600" b="1" i="1" dirty="0"/>
              <a:t>	</a:t>
            </a:r>
            <a:r>
              <a:rPr lang="en-US" sz="1600" b="1" i="1" u="sng" dirty="0" smtClean="0"/>
              <a:t>(</a:t>
            </a:r>
            <a:r>
              <a:rPr lang="en-US" sz="1600" b="1" i="1" u="sng" dirty="0" err="1" smtClean="0"/>
              <a:t>fisher.test</a:t>
            </a:r>
            <a:r>
              <a:rPr lang="en-US" sz="1600" b="1" i="1" u="sng" dirty="0" smtClean="0"/>
              <a:t>(matrix(c(x,(k-x), (m-x), (</a:t>
            </a:r>
            <a:r>
              <a:rPr lang="en-US" sz="1600" b="1" i="1" u="sng" dirty="0" err="1" smtClean="0"/>
              <a:t>n-k+x</a:t>
            </a:r>
            <a:r>
              <a:rPr lang="en-US" sz="1600" b="1" i="1" u="sng" dirty="0" smtClean="0"/>
              <a:t>)),2,2), alternative='greater'))$</a:t>
            </a:r>
            <a:r>
              <a:rPr lang="en-US" sz="1600" b="1" i="1" u="sng" dirty="0" err="1" smtClean="0"/>
              <a:t>p.value</a:t>
            </a:r>
            <a:endParaRPr lang="en-US" sz="1600" b="1" i="1" u="sng" dirty="0"/>
          </a:p>
        </p:txBody>
      </p:sp>
    </p:spTree>
    <p:extLst>
      <p:ext uri="{BB962C8B-B14F-4D97-AF65-F5344CB8AC3E}">
        <p14:creationId xmlns:p14="http://schemas.microsoft.com/office/powerpoint/2010/main" val="1059547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Statistical Inference Recap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295400"/>
            <a:ext cx="4724400" cy="5334000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buFontTx/>
              <a:buNone/>
            </a:pPr>
            <a:r>
              <a:rPr lang="en-US" sz="2400" dirty="0" smtClean="0"/>
              <a:t>According to the </a:t>
            </a:r>
            <a:r>
              <a:rPr lang="en-US" sz="2400" dirty="0" err="1" smtClean="0"/>
              <a:t>hypergeometric</a:t>
            </a:r>
            <a:r>
              <a:rPr lang="en-US" sz="2400" dirty="0" smtClean="0"/>
              <a:t> distribution for determining significance of an enriched pathway, what does each term account for?</a:t>
            </a:r>
          </a:p>
          <a:p>
            <a:pPr>
              <a:buFontTx/>
              <a:buNone/>
            </a:pPr>
            <a:endParaRPr lang="en-US" sz="2400" dirty="0" smtClean="0"/>
          </a:p>
          <a:p>
            <a:r>
              <a:rPr lang="en-US" sz="2000" dirty="0" smtClean="0"/>
              <a:t>N: ___________________</a:t>
            </a:r>
          </a:p>
          <a:p>
            <a:pPr>
              <a:buFontTx/>
              <a:buNone/>
            </a:pPr>
            <a:endParaRPr lang="en-US" sz="2000" dirty="0" smtClean="0"/>
          </a:p>
          <a:p>
            <a:r>
              <a:rPr lang="en-US" sz="2000" dirty="0" smtClean="0"/>
              <a:t>n: ___________________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m: ___________________</a:t>
            </a:r>
          </a:p>
          <a:p>
            <a:endParaRPr lang="en-US" sz="2000" dirty="0" smtClean="0"/>
          </a:p>
          <a:p>
            <a:r>
              <a:rPr lang="en-US" sz="2000" dirty="0" smtClean="0"/>
              <a:t>k:____________________</a:t>
            </a:r>
          </a:p>
        </p:txBody>
      </p:sp>
      <p:graphicFrame>
        <p:nvGraphicFramePr>
          <p:cNvPr id="25604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251047208"/>
              </p:ext>
            </p:extLst>
          </p:nvPr>
        </p:nvGraphicFramePr>
        <p:xfrm>
          <a:off x="228600" y="2590800"/>
          <a:ext cx="365760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2" name="Equation" r:id="rId3" imgW="1587240" imgH="914400" progId="Equation.3">
                  <p:embed/>
                </p:oleObj>
              </mc:Choice>
              <mc:Fallback>
                <p:oleObj name="Equation" r:id="rId3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3657600" cy="2106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597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smtClean="0"/>
              <a:t>Statistical Inference Recap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114800" y="1295400"/>
            <a:ext cx="4724400" cy="5334000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400" dirty="0" smtClean="0"/>
              <a:t>According to the </a:t>
            </a:r>
            <a:r>
              <a:rPr lang="en-US" sz="2400" dirty="0" err="1" smtClean="0"/>
              <a:t>hypergeometric</a:t>
            </a:r>
            <a:r>
              <a:rPr lang="en-US" sz="2400" dirty="0" smtClean="0"/>
              <a:t> distribution for determining significance of an enriched pathway in a cluster, what does each term account for?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N: </a:t>
            </a:r>
            <a:r>
              <a:rPr lang="en-US" sz="2400" dirty="0" smtClean="0">
                <a:solidFill>
                  <a:srgbClr val="FF3300"/>
                </a:solidFill>
              </a:rPr>
              <a:t>genome (or array) size</a:t>
            </a:r>
            <a:r>
              <a:rPr lang="en-US" sz="2400" dirty="0" smtClean="0"/>
              <a:t> </a:t>
            </a:r>
            <a:endParaRPr lang="en-US" sz="2000" dirty="0" smtClean="0"/>
          </a:p>
          <a:p>
            <a:pPr>
              <a:lnSpc>
                <a:spcPct val="90000"/>
              </a:lnSpc>
              <a:buFontTx/>
              <a:buNone/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n: </a:t>
            </a:r>
            <a:r>
              <a:rPr lang="en-US" sz="2000" dirty="0">
                <a:solidFill>
                  <a:srgbClr val="FF3300"/>
                </a:solidFill>
              </a:rPr>
              <a:t>c</a:t>
            </a:r>
            <a:r>
              <a:rPr lang="en-US" sz="2000" dirty="0" smtClean="0">
                <a:solidFill>
                  <a:srgbClr val="FF3300"/>
                </a:solidFill>
              </a:rPr>
              <a:t>luster size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m: </a:t>
            </a:r>
            <a:r>
              <a:rPr lang="en-US" sz="2000" dirty="0" smtClean="0">
                <a:solidFill>
                  <a:srgbClr val="FF3300"/>
                </a:solidFill>
              </a:rPr>
              <a:t># of genes with the annotation of the pathway</a:t>
            </a:r>
          </a:p>
          <a:p>
            <a:pPr>
              <a:lnSpc>
                <a:spcPct val="90000"/>
              </a:lnSpc>
            </a:pPr>
            <a:endParaRPr lang="en-US" sz="2000" dirty="0" smtClean="0"/>
          </a:p>
          <a:p>
            <a:pPr>
              <a:lnSpc>
                <a:spcPct val="90000"/>
              </a:lnSpc>
            </a:pPr>
            <a:r>
              <a:rPr lang="en-US" sz="2000" dirty="0" smtClean="0"/>
              <a:t>k: </a:t>
            </a:r>
            <a:r>
              <a:rPr lang="en-US" sz="2000" dirty="0" smtClean="0">
                <a:solidFill>
                  <a:srgbClr val="FF3300"/>
                </a:solidFill>
              </a:rPr>
              <a:t># of genes in the cluster with the annotation of the pathway</a:t>
            </a:r>
          </a:p>
        </p:txBody>
      </p:sp>
      <p:graphicFrame>
        <p:nvGraphicFramePr>
          <p:cNvPr id="26628" name="Object 10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18425708"/>
              </p:ext>
            </p:extLst>
          </p:nvPr>
        </p:nvGraphicFramePr>
        <p:xfrm>
          <a:off x="228600" y="2590800"/>
          <a:ext cx="3657600" cy="2106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6" name="Equation" r:id="rId3" imgW="1587240" imgH="914400" progId="Equation.3">
                  <p:embed/>
                </p:oleObj>
              </mc:Choice>
              <mc:Fallback>
                <p:oleObj name="Equation" r:id="rId3" imgW="1587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590800"/>
                        <a:ext cx="3657600" cy="2106613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3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22263"/>
            <a:ext cx="8229600" cy="1143000"/>
          </a:xfrm>
        </p:spPr>
        <p:txBody>
          <a:bodyPr/>
          <a:lstStyle/>
          <a:p>
            <a:r>
              <a:rPr lang="en-US" dirty="0" smtClean="0"/>
              <a:t>Acknowledgment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33525" y="1609725"/>
            <a:ext cx="7381875" cy="3228975"/>
          </a:xfrm>
        </p:spPr>
        <p:txBody>
          <a:bodyPr/>
          <a:lstStyle/>
          <a:p>
            <a:r>
              <a:rPr lang="en-US" sz="2800" dirty="0" smtClean="0"/>
              <a:t>QB for kindly organization</a:t>
            </a:r>
          </a:p>
          <a:p>
            <a:r>
              <a:rPr lang="en-US" sz="2800" dirty="0" smtClean="0"/>
              <a:t>Dr. Pierre Bushel, kindly providing slides, advice/guide, and proof-read</a:t>
            </a:r>
          </a:p>
          <a:p>
            <a:r>
              <a:rPr lang="en-US" sz="2800" dirty="0" smtClean="0"/>
              <a:t>Dr. David Fargo for advice and guide</a:t>
            </a:r>
          </a:p>
          <a:p>
            <a:r>
              <a:rPr lang="en-US" sz="2800" dirty="0" smtClean="0"/>
              <a:t>Support from the team</a:t>
            </a:r>
          </a:p>
          <a:p>
            <a:r>
              <a:rPr lang="en-US" sz="2800" dirty="0" smtClean="0"/>
              <a:t>All attendees and your attention!</a:t>
            </a:r>
            <a:endParaRPr lang="en-US" sz="2800" dirty="0"/>
          </a:p>
        </p:txBody>
      </p:sp>
      <p:grpSp>
        <p:nvGrpSpPr>
          <p:cNvPr id="7" name="Group 6"/>
          <p:cNvGrpSpPr/>
          <p:nvPr/>
        </p:nvGrpSpPr>
        <p:grpSpPr>
          <a:xfrm>
            <a:off x="1628777" y="4676775"/>
            <a:ext cx="7219948" cy="1962150"/>
            <a:chOff x="1628777" y="4676775"/>
            <a:chExt cx="7219948" cy="196215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8777" y="4676775"/>
              <a:ext cx="1569719" cy="1962149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50896" y="4681538"/>
              <a:ext cx="1565909" cy="1957387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8725" y="4705350"/>
              <a:ext cx="1543050" cy="1933575"/>
            </a:xfrm>
            <a:prstGeom prst="rect">
              <a:avLst/>
            </a:prstGeom>
          </p:spPr>
        </p:pic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15125" y="4700588"/>
              <a:ext cx="2133600" cy="19069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08813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5" descr="study_desig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116" b="17520"/>
          <a:stretch>
            <a:fillRect/>
          </a:stretch>
        </p:blipFill>
        <p:spPr bwMode="auto">
          <a:xfrm>
            <a:off x="2895600" y="1295400"/>
            <a:ext cx="4108450" cy="3348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7" name="Rectangle 6"/>
          <p:cNvSpPr>
            <a:spLocks noChangeArrowheads="1"/>
          </p:cNvSpPr>
          <p:nvPr/>
        </p:nvSpPr>
        <p:spPr bwMode="auto">
          <a:xfrm>
            <a:off x="3581400" y="3733800"/>
            <a:ext cx="3657600" cy="114300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8" name="AutoShape 7"/>
          <p:cNvSpPr>
            <a:spLocks/>
          </p:cNvSpPr>
          <p:nvPr/>
        </p:nvSpPr>
        <p:spPr bwMode="auto">
          <a:xfrm rot="-5400000">
            <a:off x="5715000" y="3810000"/>
            <a:ext cx="457200" cy="2743200"/>
          </a:xfrm>
          <a:prstGeom prst="leftBrace">
            <a:avLst>
              <a:gd name="adj1" fmla="val 50000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29" name="Text Box 8"/>
          <p:cNvSpPr txBox="1">
            <a:spLocks noChangeArrowheads="1"/>
          </p:cNvSpPr>
          <p:nvPr/>
        </p:nvSpPr>
        <p:spPr bwMode="auto">
          <a:xfrm>
            <a:off x="5165725" y="5370513"/>
            <a:ext cx="16700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ANOVA model</a:t>
            </a:r>
          </a:p>
        </p:txBody>
      </p:sp>
      <p:sp>
        <p:nvSpPr>
          <p:cNvPr id="26630" name="AutoShape 9"/>
          <p:cNvSpPr>
            <a:spLocks noChangeArrowheads="1"/>
          </p:cNvSpPr>
          <p:nvPr/>
        </p:nvSpPr>
        <p:spPr bwMode="auto">
          <a:xfrm>
            <a:off x="5848350" y="5715000"/>
            <a:ext cx="304800" cy="381000"/>
          </a:xfrm>
          <a:prstGeom prst="downArrow">
            <a:avLst>
              <a:gd name="adj1" fmla="val 50000"/>
              <a:gd name="adj2" fmla="val 3125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26631" name="Rectangle 10"/>
          <p:cNvSpPr>
            <a:spLocks noChangeArrowheads="1"/>
          </p:cNvSpPr>
          <p:nvPr/>
        </p:nvSpPr>
        <p:spPr bwMode="auto">
          <a:xfrm>
            <a:off x="4057650" y="6035675"/>
            <a:ext cx="4030663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dirty="0" smtClean="0">
                <a:solidFill>
                  <a:srgbClr val="000000"/>
                </a:solidFill>
              </a:rPr>
              <a:t>3730 DE probe sets </a:t>
            </a:r>
            <a:r>
              <a:rPr lang="fr-FR" dirty="0" smtClean="0">
                <a:solidFill>
                  <a:srgbClr val="000000"/>
                </a:solidFill>
              </a:rPr>
              <a:t>(q-value </a:t>
            </a:r>
            <a:r>
              <a:rPr lang="fr-FR" dirty="0" smtClean="0">
                <a:solidFill>
                  <a:srgbClr val="000000"/>
                </a:solidFill>
              </a:rPr>
              <a:t>&lt; 0.01)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fr-FR" sz="1600" dirty="0" smtClean="0">
                <a:solidFill>
                  <a:srgbClr val="000000"/>
                </a:solidFill>
              </a:rPr>
              <a:t>[1634 up-</a:t>
            </a:r>
            <a:r>
              <a:rPr lang="fr-FR" sz="1600" dirty="0" err="1" smtClean="0">
                <a:solidFill>
                  <a:srgbClr val="000000"/>
                </a:solidFill>
              </a:rPr>
              <a:t>regulated</a:t>
            </a:r>
            <a:r>
              <a:rPr lang="fr-FR" sz="1600" dirty="0" smtClean="0">
                <a:solidFill>
                  <a:srgbClr val="000000"/>
                </a:solidFill>
              </a:rPr>
              <a:t>, 2096 down-</a:t>
            </a:r>
            <a:r>
              <a:rPr lang="fr-FR" sz="1600" dirty="0" err="1" smtClean="0">
                <a:solidFill>
                  <a:srgbClr val="000000"/>
                </a:solidFill>
              </a:rPr>
              <a:t>regulated</a:t>
            </a:r>
            <a:r>
              <a:rPr lang="fr-FR" sz="1600" dirty="0" smtClean="0">
                <a:solidFill>
                  <a:srgbClr val="000000"/>
                </a:solidFill>
              </a:rPr>
              <a:t>]</a:t>
            </a:r>
            <a:r>
              <a:rPr lang="en-US" dirty="0" smtClean="0">
                <a:solidFill>
                  <a:srgbClr val="000000"/>
                </a:solidFill>
              </a:rPr>
              <a:t> </a:t>
            </a:r>
          </a:p>
        </p:txBody>
      </p:sp>
      <p:sp>
        <p:nvSpPr>
          <p:cNvPr id="26632" name="Rectangle 10"/>
          <p:cNvSpPr>
            <a:spLocks noChangeArrowheads="1"/>
          </p:cNvSpPr>
          <p:nvPr/>
        </p:nvSpPr>
        <p:spPr bwMode="auto">
          <a:xfrm>
            <a:off x="6629400" y="1295400"/>
            <a:ext cx="2164375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Peroxisome </a:t>
            </a:r>
            <a:r>
              <a:rPr lang="en-US" sz="1000" dirty="0" smtClean="0">
                <a:solidFill>
                  <a:srgbClr val="000000"/>
                </a:solidFill>
              </a:rPr>
              <a:t>proliferator-activated 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000" dirty="0" smtClean="0">
                <a:solidFill>
                  <a:srgbClr val="000000"/>
                </a:solidFill>
              </a:rPr>
              <a:t>receptor gamma</a:t>
            </a:r>
          </a:p>
        </p:txBody>
      </p:sp>
      <p:sp>
        <p:nvSpPr>
          <p:cNvPr id="26633" name="Rectangle 11"/>
          <p:cNvSpPr>
            <a:spLocks noChangeArrowheads="1"/>
          </p:cNvSpPr>
          <p:nvPr/>
        </p:nvSpPr>
        <p:spPr bwMode="auto">
          <a:xfrm>
            <a:off x="7010400" y="1727200"/>
            <a:ext cx="1093788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Rosiglitazone</a:t>
            </a:r>
          </a:p>
        </p:txBody>
      </p:sp>
      <p:sp>
        <p:nvSpPr>
          <p:cNvPr id="26634" name="Rectangle 6"/>
          <p:cNvSpPr>
            <a:spLocks noChangeArrowheads="1"/>
          </p:cNvSpPr>
          <p:nvPr/>
        </p:nvSpPr>
        <p:spPr bwMode="auto">
          <a:xfrm>
            <a:off x="0" y="4648200"/>
            <a:ext cx="4007828" cy="95410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smtClean="0">
                <a:solidFill>
                  <a:srgbClr val="000000"/>
                </a:solidFill>
              </a:rPr>
              <a:t>Mouse marrow </a:t>
            </a:r>
            <a:r>
              <a:rPr lang="en-US" sz="1400" dirty="0" err="1" smtClean="0">
                <a:solidFill>
                  <a:srgbClr val="000000"/>
                </a:solidFill>
              </a:rPr>
              <a:t>mesenchymal</a:t>
            </a:r>
            <a:r>
              <a:rPr lang="en-US" sz="1400" dirty="0" smtClean="0">
                <a:solidFill>
                  <a:srgbClr val="000000"/>
                </a:solidFill>
              </a:rPr>
              <a:t> stem cell (MSC) </a:t>
            </a:r>
            <a:endParaRPr lang="en-US" sz="1400" dirty="0" smtClean="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Stably </a:t>
            </a:r>
            <a:r>
              <a:rPr lang="en-US" sz="1400" dirty="0" smtClean="0">
                <a:solidFill>
                  <a:srgbClr val="000000"/>
                </a:solidFill>
              </a:rPr>
              <a:t>transfected with PPAR-</a:t>
            </a:r>
            <a:r>
              <a:rPr lang="en-US" sz="1400" dirty="0" smtClean="0">
                <a:solidFill>
                  <a:srgbClr val="000000"/>
                </a:solidFill>
                <a:latin typeface="Symbol" pitchFamily="18" charset="2"/>
              </a:rPr>
              <a:t>g</a:t>
            </a:r>
            <a:r>
              <a:rPr lang="en-US" sz="1400" dirty="0" smtClean="0">
                <a:solidFill>
                  <a:srgbClr val="000000"/>
                </a:solidFill>
              </a:rPr>
              <a:t>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</a:t>
            </a:r>
            <a:r>
              <a:rPr lang="en-US" sz="1400" dirty="0" err="1" smtClean="0">
                <a:solidFill>
                  <a:srgbClr val="000000"/>
                </a:solidFill>
              </a:rPr>
              <a:t>Affymetrix</a:t>
            </a:r>
            <a:r>
              <a:rPr lang="en-US" sz="1400" dirty="0" smtClean="0">
                <a:solidFill>
                  <a:srgbClr val="000000"/>
                </a:solidFill>
              </a:rPr>
              <a:t> Mouse 430vs2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en-US" sz="1400" dirty="0" smtClean="0">
                <a:solidFill>
                  <a:srgbClr val="000000"/>
                </a:solidFill>
              </a:rPr>
              <a:t> Data RMA normalized</a:t>
            </a:r>
          </a:p>
        </p:txBody>
      </p:sp>
      <p:sp>
        <p:nvSpPr>
          <p:cNvPr id="26635" name="Text Box 7"/>
          <p:cNvSpPr txBox="1">
            <a:spLocks noChangeArrowheads="1"/>
          </p:cNvSpPr>
          <p:nvPr/>
        </p:nvSpPr>
        <p:spPr bwMode="auto">
          <a:xfrm>
            <a:off x="111637" y="5791200"/>
            <a:ext cx="2724150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Shockley et al.,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J. Cell. </a:t>
            </a:r>
            <a:r>
              <a:rPr lang="en-US" dirty="0" err="1" smtClean="0">
                <a:solidFill>
                  <a:srgbClr val="000000"/>
                </a:solidFill>
              </a:rPr>
              <a:t>Biochem</a:t>
            </a:r>
            <a:r>
              <a:rPr lang="en-US" dirty="0" smtClean="0">
                <a:solidFill>
                  <a:srgbClr val="000000"/>
                </a:solidFill>
              </a:rPr>
              <a:t>, 2009, 1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06:232-246</a:t>
            </a:r>
          </a:p>
        </p:txBody>
      </p:sp>
      <p:sp>
        <p:nvSpPr>
          <p:cNvPr id="26636" name="Rectangle 2"/>
          <p:cNvSpPr>
            <a:spLocks noChangeArrowheads="1"/>
          </p:cNvSpPr>
          <p:nvPr/>
        </p:nvSpPr>
        <p:spPr bwMode="auto">
          <a:xfrm>
            <a:off x="609600" y="533400"/>
            <a:ext cx="8229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smtClean="0">
                <a:solidFill>
                  <a:srgbClr val="000000"/>
                </a:solidFill>
              </a:rPr>
              <a:t>Study Design for Sample Data</a:t>
            </a:r>
          </a:p>
        </p:txBody>
      </p:sp>
    </p:spTree>
    <p:extLst>
      <p:ext uri="{BB962C8B-B14F-4D97-AF65-F5344CB8AC3E}">
        <p14:creationId xmlns:p14="http://schemas.microsoft.com/office/powerpoint/2010/main" val="2967944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AVID Bioinformatic Resources Citation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2947481"/>
            <a:ext cx="3048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57200"/>
            <a:ext cx="9144000" cy="929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09600" y="2590800"/>
            <a:ext cx="3962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Available database in DAVID</a:t>
            </a:r>
          </a:p>
          <a:p>
            <a:endParaRPr lang="en-US" sz="2400" b="1" dirty="0" smtClean="0"/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Functional categories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Ontologies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KEGG pathway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Protein domains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Protein interactions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Disease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Tissue specific expression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…etc.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015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609600"/>
            <a:ext cx="8229600" cy="639763"/>
          </a:xfrm>
        </p:spPr>
        <p:txBody>
          <a:bodyPr/>
          <a:lstStyle/>
          <a:p>
            <a:pPr eaLnBrk="1" hangingPunct="1"/>
            <a:r>
              <a:rPr lang="en-US" sz="3200" smtClean="0"/>
              <a:t>Pathways Over-represented</a:t>
            </a:r>
          </a:p>
        </p:txBody>
      </p:sp>
      <p:grpSp>
        <p:nvGrpSpPr>
          <p:cNvPr id="27651" name="Group 7"/>
          <p:cNvGrpSpPr>
            <a:grpSpLocks/>
          </p:cNvGrpSpPr>
          <p:nvPr/>
        </p:nvGrpSpPr>
        <p:grpSpPr bwMode="auto">
          <a:xfrm>
            <a:off x="990600" y="2209800"/>
            <a:ext cx="7666038" cy="3921125"/>
            <a:chOff x="528" y="976"/>
            <a:chExt cx="4829" cy="2470"/>
          </a:xfrm>
        </p:grpSpPr>
        <p:pic>
          <p:nvPicPr>
            <p:cNvPr id="27654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0957" t="26974" r="44939" b="36111"/>
            <a:stretch>
              <a:fillRect/>
            </a:stretch>
          </p:blipFill>
          <p:spPr bwMode="auto">
            <a:xfrm>
              <a:off x="528" y="976"/>
              <a:ext cx="2220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7655" name="Picture 5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311" t="26974" r="3125" b="36111"/>
            <a:stretch>
              <a:fillRect/>
            </a:stretch>
          </p:blipFill>
          <p:spPr bwMode="auto">
            <a:xfrm>
              <a:off x="2726" y="979"/>
              <a:ext cx="2631" cy="2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7652" name="Rectangle 8"/>
          <p:cNvSpPr>
            <a:spLocks noChangeArrowheads="1"/>
          </p:cNvSpPr>
          <p:nvPr/>
        </p:nvSpPr>
        <p:spPr bwMode="auto">
          <a:xfrm>
            <a:off x="1752600" y="1371600"/>
            <a:ext cx="673735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NIAID’s DAVID Database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D</a:t>
            </a:r>
            <a:r>
              <a:rPr lang="en-US" smtClean="0">
                <a:solidFill>
                  <a:srgbClr val="000000"/>
                </a:solidFill>
              </a:rPr>
              <a:t>atabase for </a:t>
            </a:r>
            <a:r>
              <a:rPr lang="en-US" b="1" smtClean="0">
                <a:solidFill>
                  <a:srgbClr val="000000"/>
                </a:solidFill>
              </a:rPr>
              <a:t>A</a:t>
            </a:r>
            <a:r>
              <a:rPr lang="en-US" smtClean="0">
                <a:solidFill>
                  <a:srgbClr val="000000"/>
                </a:solidFill>
              </a:rPr>
              <a:t>nnotation, </a:t>
            </a:r>
            <a:r>
              <a:rPr lang="en-US" b="1" smtClean="0">
                <a:solidFill>
                  <a:srgbClr val="000000"/>
                </a:solidFill>
              </a:rPr>
              <a:t>V</a:t>
            </a:r>
            <a:r>
              <a:rPr lang="en-US" smtClean="0">
                <a:solidFill>
                  <a:srgbClr val="000000"/>
                </a:solidFill>
              </a:rPr>
              <a:t>isualization and</a:t>
            </a:r>
            <a:r>
              <a:rPr lang="en-US" b="1" smtClean="0">
                <a:solidFill>
                  <a:srgbClr val="000000"/>
                </a:solidFill>
              </a:rPr>
              <a:t> I</a:t>
            </a:r>
            <a:r>
              <a:rPr lang="en-US" smtClean="0">
                <a:solidFill>
                  <a:srgbClr val="000000"/>
                </a:solidFill>
              </a:rPr>
              <a:t>ntegrated </a:t>
            </a:r>
            <a:r>
              <a:rPr lang="en-US" b="1" smtClean="0">
                <a:solidFill>
                  <a:srgbClr val="000000"/>
                </a:solidFill>
              </a:rPr>
              <a:t>D</a:t>
            </a:r>
            <a:r>
              <a:rPr lang="en-US" smtClean="0">
                <a:solidFill>
                  <a:srgbClr val="000000"/>
                </a:solidFill>
              </a:rPr>
              <a:t>iscovery </a:t>
            </a:r>
          </a:p>
        </p:txBody>
      </p:sp>
      <p:sp>
        <p:nvSpPr>
          <p:cNvPr id="27653" name="Rectangle 9"/>
          <p:cNvSpPr>
            <a:spLocks noChangeArrowheads="1"/>
          </p:cNvSpPr>
          <p:nvPr/>
        </p:nvSpPr>
        <p:spPr bwMode="auto">
          <a:xfrm>
            <a:off x="3657600" y="6324600"/>
            <a:ext cx="30162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dirty="0" smtClean="0">
                <a:solidFill>
                  <a:srgbClr val="000000"/>
                </a:solidFill>
              </a:rPr>
              <a:t>http://david.abcc.ncifcrf.gov/</a:t>
            </a:r>
          </a:p>
        </p:txBody>
      </p:sp>
    </p:spTree>
    <p:extLst>
      <p:ext uri="{BB962C8B-B14F-4D97-AF65-F5344CB8AC3E}">
        <p14:creationId xmlns:p14="http://schemas.microsoft.com/office/powerpoint/2010/main" val="3715267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610600" cy="1066800"/>
          </a:xfrm>
          <a:solidFill>
            <a:schemeClr val="bg1"/>
          </a:solidFill>
        </p:spPr>
        <p:txBody>
          <a:bodyPr/>
          <a:lstStyle/>
          <a:p>
            <a:pPr eaLnBrk="1" hangingPunct="1"/>
            <a:r>
              <a:rPr lang="en-US" sz="3600" dirty="0" smtClean="0"/>
              <a:t>Ingenuity Pathway Analysis (IPA) </a:t>
            </a:r>
            <a:br>
              <a:rPr lang="en-US" sz="3600" dirty="0" smtClean="0"/>
            </a:br>
            <a:r>
              <a:rPr lang="en-US" sz="3600" dirty="0" smtClean="0"/>
              <a:t>--</a:t>
            </a:r>
            <a:r>
              <a:rPr lang="en-US" sz="2800" dirty="0" smtClean="0"/>
              <a:t>Knowledgebase 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1205029"/>
            <a:ext cx="6629400" cy="3048000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400" dirty="0" smtClean="0"/>
              <a:t>Desk top Java application utilizing a remote server for data, analysis and file management</a:t>
            </a:r>
          </a:p>
          <a:p>
            <a:pPr eaLnBrk="1" hangingPunct="1">
              <a:lnSpc>
                <a:spcPct val="80000"/>
              </a:lnSpc>
              <a:spcAft>
                <a:spcPct val="30000"/>
              </a:spcAft>
            </a:pPr>
            <a:r>
              <a:rPr lang="en-US" sz="2400" dirty="0" smtClean="0"/>
              <a:t>IPA Ontology: </a:t>
            </a:r>
            <a:r>
              <a:rPr lang="en-US" sz="2400" dirty="0" err="1" smtClean="0"/>
              <a:t>Curation</a:t>
            </a:r>
            <a:r>
              <a:rPr lang="en-US" sz="2400" dirty="0" smtClean="0"/>
              <a:t> of the scientific literature and content extraction of the IPA repository of molecular interactions, regulatory events, biological processes, gene-to-phenotype associations, and chemical knowledge</a:t>
            </a:r>
          </a:p>
        </p:txBody>
      </p:sp>
      <p:pic>
        <p:nvPicPr>
          <p:cNvPr id="28676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4228886"/>
            <a:ext cx="6019800" cy="261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2244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609600"/>
            <a:ext cx="7086600" cy="868363"/>
          </a:xfrm>
        </p:spPr>
        <p:txBody>
          <a:bodyPr/>
          <a:lstStyle/>
          <a:p>
            <a:r>
              <a:rPr lang="en-US" sz="4000" dirty="0" smtClean="0"/>
              <a:t>IPA Enrichment Analysis</a:t>
            </a:r>
          </a:p>
        </p:txBody>
      </p:sp>
      <p:sp>
        <p:nvSpPr>
          <p:cNvPr id="29699" name="Rectangle 3"/>
          <p:cNvSpPr>
            <a:spLocks noChangeArrowheads="1"/>
          </p:cNvSpPr>
          <p:nvPr/>
        </p:nvSpPr>
        <p:spPr bwMode="auto">
          <a:xfrm>
            <a:off x="1676400" y="1905000"/>
            <a:ext cx="7010400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342900" indent="-342900" fontAlgn="base">
              <a:spcBef>
                <a:spcPct val="20000"/>
              </a:spcBef>
              <a:spcAft>
                <a:spcPct val="30000"/>
              </a:spcAft>
              <a:buFontTx/>
              <a:buChar char="•"/>
            </a:pPr>
            <a:r>
              <a:rPr lang="en-US" sz="2000" dirty="0" smtClean="0">
                <a:solidFill>
                  <a:srgbClr val="000000"/>
                </a:solidFill>
              </a:rPr>
              <a:t>Uses the Fisher’s exact test to determine the significance of a functional group or pathway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# molecules in a list that are associated with a function/pathway (</a:t>
            </a:r>
            <a:r>
              <a:rPr lang="en-US" b="1" dirty="0" smtClean="0">
                <a:solidFill>
                  <a:srgbClr val="00B0F0"/>
                </a:solidFill>
              </a:rPr>
              <a:t>k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total # of molecules that are associated with a function/pathway (</a:t>
            </a:r>
            <a:r>
              <a:rPr lang="en-US" b="1" dirty="0" smtClean="0">
                <a:solidFill>
                  <a:srgbClr val="7030A0"/>
                </a:solidFill>
              </a:rPr>
              <a:t>m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# of molecules in all possible functions/pathways (</a:t>
            </a:r>
            <a:r>
              <a:rPr lang="en-US" b="1" dirty="0" smtClean="0">
                <a:solidFill>
                  <a:srgbClr val="FF000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  <a:p>
            <a:pPr marL="742950" lvl="1" indent="-285750" fontAlgn="base">
              <a:spcBef>
                <a:spcPct val="20000"/>
              </a:spcBef>
              <a:spcAft>
                <a:spcPct val="30000"/>
              </a:spcAft>
              <a:buFontTx/>
              <a:buChar char="–"/>
            </a:pPr>
            <a:r>
              <a:rPr lang="en-US" dirty="0" smtClean="0">
                <a:solidFill>
                  <a:srgbClr val="000000"/>
                </a:solidFill>
              </a:rPr>
              <a:t># of molecules in a list (</a:t>
            </a:r>
            <a:r>
              <a:rPr lang="en-US" b="1" dirty="0" smtClean="0">
                <a:solidFill>
                  <a:srgbClr val="00B050"/>
                </a:solidFill>
              </a:rPr>
              <a:t>n</a:t>
            </a:r>
            <a:r>
              <a:rPr lang="en-US" dirty="0" smtClean="0">
                <a:solidFill>
                  <a:srgbClr val="00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432231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838200"/>
            <a:ext cx="7467600" cy="715963"/>
          </a:xfrm>
        </p:spPr>
        <p:txBody>
          <a:bodyPr/>
          <a:lstStyle/>
          <a:p>
            <a:pPr eaLnBrk="1" hangingPunct="1"/>
            <a:r>
              <a:rPr lang="en-US" sz="2800" smtClean="0"/>
              <a:t>IPA Canonical Pathway Over-representation</a:t>
            </a:r>
          </a:p>
        </p:txBody>
      </p:sp>
      <p:pic>
        <p:nvPicPr>
          <p:cNvPr id="30723" name="Picture 5" descr="IPA_cononical_Pathway_PPAR_gamm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2688"/>
          <a:stretch>
            <a:fillRect/>
          </a:stretch>
        </p:blipFill>
        <p:spPr bwMode="auto">
          <a:xfrm>
            <a:off x="381000" y="1600200"/>
            <a:ext cx="8266113" cy="2928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4" name="Rectangle 5"/>
          <p:cNvSpPr>
            <a:spLocks noChangeArrowheads="1"/>
          </p:cNvSpPr>
          <p:nvPr/>
        </p:nvSpPr>
        <p:spPr bwMode="auto">
          <a:xfrm>
            <a:off x="1752600" y="5768975"/>
            <a:ext cx="70739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smtClean="0">
                <a:solidFill>
                  <a:srgbClr val="000000"/>
                </a:solidFill>
              </a:rPr>
              <a:t>Ratio = # of genes in a pathway that meet cutoff criteria / total # of genes in the pathway</a:t>
            </a:r>
          </a:p>
        </p:txBody>
      </p:sp>
      <p:sp>
        <p:nvSpPr>
          <p:cNvPr id="30725" name="Rectangle 6"/>
          <p:cNvSpPr>
            <a:spLocks noChangeArrowheads="1"/>
          </p:cNvSpPr>
          <p:nvPr/>
        </p:nvSpPr>
        <p:spPr bwMode="auto">
          <a:xfrm>
            <a:off x="990600" y="5181600"/>
            <a:ext cx="7278688" cy="2746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smtClean="0">
                <a:solidFill>
                  <a:srgbClr val="000000"/>
                </a:solidFill>
              </a:rPr>
              <a:t>Canonical pathway: Highly curated metabolic and cell signaling pathways from KEGG, scientific literature </a:t>
            </a:r>
          </a:p>
        </p:txBody>
      </p:sp>
      <p:sp>
        <p:nvSpPr>
          <p:cNvPr id="30726" name="AutoShape 7"/>
          <p:cNvSpPr>
            <a:spLocks noChangeArrowheads="1"/>
          </p:cNvSpPr>
          <p:nvPr/>
        </p:nvSpPr>
        <p:spPr bwMode="auto">
          <a:xfrm>
            <a:off x="1295400" y="43434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7" name="AutoShape 8"/>
          <p:cNvSpPr>
            <a:spLocks noChangeArrowheads="1"/>
          </p:cNvSpPr>
          <p:nvPr/>
        </p:nvSpPr>
        <p:spPr bwMode="auto">
          <a:xfrm>
            <a:off x="1600200" y="43434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8" name="AutoShape 9"/>
          <p:cNvSpPr>
            <a:spLocks noChangeArrowheads="1"/>
          </p:cNvSpPr>
          <p:nvPr/>
        </p:nvSpPr>
        <p:spPr bwMode="auto">
          <a:xfrm>
            <a:off x="2819400" y="38100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29" name="AutoShape 10"/>
          <p:cNvSpPr>
            <a:spLocks noChangeArrowheads="1"/>
          </p:cNvSpPr>
          <p:nvPr/>
        </p:nvSpPr>
        <p:spPr bwMode="auto">
          <a:xfrm>
            <a:off x="2057400" y="42672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30" name="AutoShape 11"/>
          <p:cNvSpPr>
            <a:spLocks noChangeArrowheads="1"/>
          </p:cNvSpPr>
          <p:nvPr/>
        </p:nvSpPr>
        <p:spPr bwMode="auto">
          <a:xfrm>
            <a:off x="3581400" y="41148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30731" name="AutoShape 13"/>
          <p:cNvSpPr>
            <a:spLocks noChangeArrowheads="1"/>
          </p:cNvSpPr>
          <p:nvPr/>
        </p:nvSpPr>
        <p:spPr bwMode="auto">
          <a:xfrm>
            <a:off x="4648200" y="4114800"/>
            <a:ext cx="228600" cy="381000"/>
          </a:xfrm>
          <a:prstGeom prst="upArrow">
            <a:avLst>
              <a:gd name="adj1" fmla="val 50000"/>
              <a:gd name="adj2" fmla="val 4166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eaVert"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8246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94019"/>
            <a:ext cx="8229600" cy="1143000"/>
          </a:xfrm>
        </p:spPr>
        <p:txBody>
          <a:bodyPr/>
          <a:lstStyle/>
          <a:p>
            <a:r>
              <a:rPr lang="en-US" sz="3600" dirty="0" smtClean="0"/>
              <a:t>Parametric approach summary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00200" y="2133600"/>
            <a:ext cx="7543800" cy="4648200"/>
          </a:xfrm>
        </p:spPr>
        <p:txBody>
          <a:bodyPr/>
          <a:lstStyle/>
          <a:p>
            <a:r>
              <a:rPr lang="en-US" sz="2700" dirty="0" smtClean="0"/>
              <a:t>Statistics tests are solid (hyper geometric/FET)</a:t>
            </a:r>
          </a:p>
          <a:p>
            <a:r>
              <a:rPr lang="en-US" sz="2700" dirty="0" smtClean="0"/>
              <a:t>But, watch out for hypothesis formulation</a:t>
            </a:r>
          </a:p>
          <a:p>
            <a:r>
              <a:rPr lang="en-US" sz="2700" dirty="0" smtClean="0"/>
              <a:t>And, there are a few violations (will be addressed shortly)</a:t>
            </a:r>
          </a:p>
          <a:p>
            <a:r>
              <a:rPr lang="en-US" sz="2700" dirty="0" smtClean="0"/>
              <a:t>Knowledgebase used matters!!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528616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non-parametric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Based on Kolmogorov-Smirnov (K-S) test</a:t>
            </a:r>
          </a:p>
          <a:p>
            <a:r>
              <a:rPr lang="en-US" dirty="0" smtClean="0"/>
              <a:t>Compare a sample empirical distribution function to the reference distribution</a:t>
            </a:r>
          </a:p>
          <a:p>
            <a:r>
              <a:rPr lang="en-US" dirty="0" smtClean="0"/>
              <a:t>Or, compare two sample empirical distribution functions</a:t>
            </a:r>
          </a:p>
          <a:p>
            <a:r>
              <a:rPr lang="en-US" dirty="0" smtClean="0"/>
              <a:t>The test is performed in relevant to different null hypothesis setting</a:t>
            </a:r>
          </a:p>
        </p:txBody>
      </p:sp>
    </p:spTree>
    <p:extLst>
      <p:ext uri="{BB962C8B-B14F-4D97-AF65-F5344CB8AC3E}">
        <p14:creationId xmlns:p14="http://schemas.microsoft.com/office/powerpoint/2010/main" val="41129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Kolmogorov-Smirnov </a:t>
            </a:r>
            <a:r>
              <a:rPr lang="en-US" dirty="0"/>
              <a:t>(K-S) test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fontScale="92500" lnSpcReduction="10000"/>
              </a:bodyPr>
              <a:lstStyle/>
              <a:p>
                <a:r>
                  <a:rPr lang="en-US" dirty="0" smtClean="0"/>
                  <a:t>K-S distribution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000" i="1">
                        <a:latin typeface="Cambria Math"/>
                      </a:rPr>
                      <m:t>𝐾</m:t>
                    </m:r>
                    <m:r>
                      <a:rPr lang="en-US" sz="20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000">
                                <a:latin typeface="Cambria Math"/>
                              </a:rPr>
                              <m:t>sup</m:t>
                            </m:r>
                          </m:e>
                          <m:lim>
                            <m:r>
                              <a:rPr lang="en-US" sz="2000" i="1">
                                <a:latin typeface="Cambria Math"/>
                              </a:rPr>
                              <m:t>𝑡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∈[0,1]</m:t>
                            </m:r>
                          </m:lim>
                        </m:limLow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𝐵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𝑡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r>
                  <a:rPr lang="en-US" sz="2000" dirty="0" smtClean="0"/>
                  <a:t>,  where</a:t>
                </a:r>
                <a:r>
                  <a:rPr lang="en-US" sz="2000" dirty="0"/>
                  <a:t>, B(t) is the Brownian bridge</a:t>
                </a:r>
              </a:p>
              <a:p>
                <a:r>
                  <a:rPr lang="en-US" dirty="0" smtClean="0"/>
                  <a:t>The CDF of K</a:t>
                </a:r>
              </a:p>
              <a:p>
                <a:pPr lvl="1"/>
                <a14:m>
                  <m:oMath xmlns:m="http://schemas.openxmlformats.org/officeDocument/2006/math">
                    <m:func>
                      <m:funcPr>
                        <m:ctrlPr>
                          <a:rPr lang="en-US" sz="2000" i="1">
                            <a:latin typeface="Cambria Math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>
                            <a:latin typeface="Cambria Math"/>
                          </a:rPr>
                          <m:t>Pr</m:t>
                        </m:r>
                      </m:fName>
                      <m:e>
                        <m:d>
                          <m:d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𝐾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e>
                        </m:d>
                      </m:e>
                    </m:func>
                    <m:r>
                      <a:rPr lang="en-US" sz="2000" i="1">
                        <a:latin typeface="Cambria Math"/>
                        <a:ea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fPr>
                      <m:num>
                        <m:rad>
                          <m:radPr>
                            <m:degHide m:val="on"/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radPr>
                          <m:deg/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</m:e>
                        </m:rad>
                      </m:num>
                      <m:den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𝑥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  <a:ea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  <a:ea typeface="Cambria Math"/>
                          </a:rPr>
                          <m:t>𝑘</m:t>
                        </m:r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  <a:ea typeface="Cambria Math"/>
                          </a:rPr>
                          <m:t>∞</m:t>
                        </m:r>
                      </m:sup>
                      <m:e>
                        <m:sSup>
                          <m:sSupPr>
                            <m:ctrlPr>
                              <a:rPr lang="en-US" sz="2000" i="1">
                                <a:latin typeface="Cambria Math"/>
                                <a:ea typeface="Cambria Math"/>
                              </a:rPr>
                            </m:ctrlPr>
                          </m:sSupPr>
                          <m:e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𝑒</m:t>
                            </m:r>
                          </m:e>
                          <m:sup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2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𝑘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−1</m:t>
                                </m:r>
                              </m:e>
                            </m:d>
                            <m:r>
                              <a:rPr lang="en-US" sz="20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l-GR" sz="2000" i="1">
                                <a:latin typeface="Cambria Math"/>
                                <a:ea typeface="Cambria Math"/>
                              </a:rPr>
                              <m:t>𝜋</m:t>
                            </m:r>
                            <m:r>
                              <a:rPr lang="en-US" sz="20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/(8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  <m:r>
                              <a:rPr lang="en-US" sz="2000" i="1" baseline="30000">
                                <a:latin typeface="Cambria Math"/>
                                <a:ea typeface="Cambria Math"/>
                              </a:rPr>
                              <m:t>2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)</m:t>
                            </m:r>
                          </m:sup>
                        </m:sSup>
                      </m:e>
                    </m:nary>
                  </m:oMath>
                </a14:m>
                <a:endParaRPr lang="en-US" sz="2000" dirty="0" smtClean="0"/>
              </a:p>
              <a:p>
                <a:r>
                  <a:rPr lang="en-US" dirty="0" smtClean="0"/>
                  <a:t>An empirical distribution function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𝐹</m:t>
                        </m:r>
                      </m:e>
                      <m:sub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b>
                    </m:sSub>
                    <m:d>
                      <m:dPr>
                        <m:ctrlPr>
                          <a:rPr lang="en-US" sz="2000" i="1">
                            <a:latin typeface="Cambria Math"/>
                          </a:rPr>
                        </m:ctrlPr>
                      </m:dPr>
                      <m:e>
                        <m:r>
                          <a:rPr lang="en-US" sz="2000" i="1">
                            <a:latin typeface="Cambria Math"/>
                          </a:rPr>
                          <m:t>𝑥</m:t>
                        </m:r>
                      </m:e>
                    </m:d>
                    <m:r>
                      <a:rPr lang="en-US" sz="20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latin typeface="Cambria Math"/>
                          </a:rPr>
                        </m:ctrlPr>
                      </m:fPr>
                      <m:num>
                        <m:r>
                          <a:rPr lang="en-US" sz="2000" i="1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000" i="1">
                            <a:latin typeface="Cambria Math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000" i="1">
                            <a:latin typeface="Cambria Math"/>
                          </a:rPr>
                          <m:t>𝑖</m:t>
                        </m:r>
                        <m:r>
                          <a:rPr lang="en-US" sz="2000" i="1">
                            <a:latin typeface="Cambria Math"/>
                          </a:rPr>
                          <m:t>=1</m:t>
                        </m:r>
                      </m:sub>
                      <m:sup>
                        <m:r>
                          <a:rPr lang="en-US" sz="2000" i="1">
                            <a:latin typeface="Cambria Math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𝐼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sz="2000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/>
                                  </a:rPr>
                                  <m:t>𝑖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≤</m:t>
                                </m:r>
                                <m:r>
                                  <a:rPr lang="en-US" sz="2000" i="1">
                                    <a:latin typeface="Cambria Math"/>
                                    <a:ea typeface="Cambria Math"/>
                                  </a:rPr>
                                  <m:t>𝑥</m:t>
                                </m:r>
                              </m:sub>
                            </m:sSub>
                          </m:sub>
                        </m:sSub>
                      </m:e>
                    </m:nary>
                  </m:oMath>
                </a14:m>
                <a:r>
                  <a:rPr lang="en-US" sz="2000" i="1" dirty="0">
                    <a:latin typeface="Cambria Math"/>
                  </a:rPr>
                  <a:t> w</a:t>
                </a:r>
                <a:r>
                  <a:rPr lang="en-US" sz="2000" i="1" dirty="0" smtClean="0">
                    <a:latin typeface="Cambria Math"/>
                  </a:rPr>
                  <a:t>here,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i="1">
                            <a:latin typeface="Cambria Math"/>
                          </a:rPr>
                          <m:t>𝐼</m:t>
                        </m:r>
                      </m:e>
                      <m:sub>
                        <m:sSub>
                          <m:sSubPr>
                            <m:ctrlPr>
                              <a:rPr lang="en-US" sz="20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000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US" sz="2000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000" i="1">
                                <a:latin typeface="Cambria Math"/>
                                <a:ea typeface="Cambria Math"/>
                              </a:rPr>
                              <m:t>𝑥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2000" dirty="0" smtClean="0"/>
                  <a:t> is the indicator function, equal 1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en-US" sz="2000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sz="2000" i="1" smtClean="0">
                        <a:latin typeface="Cambria Math"/>
                        <a:ea typeface="Cambria Math"/>
                      </a:rPr>
                      <m:t>≤</m:t>
                    </m:r>
                    <m:r>
                      <a:rPr lang="en-US" sz="2000" b="0" i="1" smtClean="0">
                        <a:latin typeface="Cambria Math"/>
                        <a:ea typeface="Cambria Math"/>
                      </a:rPr>
                      <m:t>𝑥</m:t>
                    </m:r>
                  </m:oMath>
                </a14:m>
                <a:r>
                  <a:rPr lang="en-US" sz="2000" dirty="0" smtClean="0"/>
                  <a:t> and 0 otherwise</a:t>
                </a:r>
              </a:p>
              <a:p>
                <a:r>
                  <a:rPr lang="en-US" dirty="0" smtClean="0"/>
                  <a:t>K-S statistics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2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200" i="1">
                            <a:latin typeface="Cambria Math"/>
                          </a:rPr>
                          <m:t>𝐷</m:t>
                        </m:r>
                      </m:e>
                      <m:sub>
                        <m:r>
                          <a:rPr lang="en-US" sz="2200" i="1">
                            <a:latin typeface="Cambria Math"/>
                          </a:rPr>
                          <m:t>𝑛</m:t>
                        </m:r>
                      </m:sub>
                    </m:sSub>
                    <m:r>
                      <a:rPr lang="en-US" sz="2200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sz="2200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sz="2200">
                                <a:latin typeface="Cambria Math"/>
                              </a:rPr>
                              <m:t>sup</m:t>
                            </m:r>
                          </m:e>
                          <m:lim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lim>
                        </m:limLow>
                      </m:fName>
                      <m:e>
                        <m:r>
                          <a:rPr lang="en-US" sz="2200" i="1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𝐹</m:t>
                            </m:r>
                          </m:e>
                          <m:sub>
                            <m:r>
                              <a:rPr lang="en-US" sz="2200" i="1">
                                <a:latin typeface="Cambria Math"/>
                              </a:rPr>
                              <m:t>𝑛</m:t>
                            </m:r>
                          </m:sub>
                        </m:sSub>
                        <m:d>
                          <m:dPr>
                            <m:ctrlPr>
                              <a:rPr lang="en-US" sz="2200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US" sz="2200" i="1">
                                <a:latin typeface="Cambria Math"/>
                              </a:rPr>
                              <m:t>𝑥</m:t>
                            </m:r>
                          </m:e>
                        </m:d>
                        <m:r>
                          <a:rPr lang="en-US" sz="2200" i="1">
                            <a:latin typeface="Cambria Math"/>
                          </a:rPr>
                          <m:t>−</m:t>
                        </m:r>
                        <m:r>
                          <a:rPr lang="en-US" sz="2200" i="1">
                            <a:latin typeface="Cambria Math"/>
                          </a:rPr>
                          <m:t>𝐹</m:t>
                        </m:r>
                        <m:r>
                          <a:rPr lang="en-US" sz="2200" i="1">
                            <a:latin typeface="Cambria Math"/>
                          </a:rPr>
                          <m:t>(</m:t>
                        </m:r>
                        <m:r>
                          <a:rPr lang="en-US" sz="2200" i="1">
                            <a:latin typeface="Cambria Math"/>
                          </a:rPr>
                          <m:t>𝑥</m:t>
                        </m:r>
                        <m:r>
                          <a:rPr lang="en-US" sz="2200" i="1">
                            <a:latin typeface="Cambria Math"/>
                          </a:rPr>
                          <m:t>)|</m:t>
                        </m:r>
                      </m:e>
                    </m:func>
                  </m:oMath>
                </a14:m>
                <a:endParaRPr lang="en-US" sz="2200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1481" t="-269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29928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agkn.files.wordpress.com/2012/04/ks_demo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9911"/>
            <a:ext cx="5515612" cy="6795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5964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Knowledge based pathway analysis</a:t>
            </a:r>
          </a:p>
          <a:p>
            <a:r>
              <a:rPr lang="en-US" dirty="0" smtClean="0"/>
              <a:t>Two major statistical approaches</a:t>
            </a:r>
          </a:p>
          <a:p>
            <a:pPr lvl="1"/>
            <a:r>
              <a:rPr lang="en-US" dirty="0" smtClean="0"/>
              <a:t>Parametric: </a:t>
            </a:r>
            <a:r>
              <a:rPr lang="en-US" dirty="0" err="1" smtClean="0"/>
              <a:t>Hypergeometric</a:t>
            </a:r>
            <a:r>
              <a:rPr lang="en-US" dirty="0" smtClean="0"/>
              <a:t>/Fisher Exact Test (FET)</a:t>
            </a:r>
          </a:p>
          <a:p>
            <a:pPr lvl="1"/>
            <a:r>
              <a:rPr lang="en-US" dirty="0" smtClean="0"/>
              <a:t>Non-parametric: Kolmogorov-Smirnov/ranking statistics</a:t>
            </a:r>
          </a:p>
          <a:p>
            <a:r>
              <a:rPr lang="en-US" dirty="0" smtClean="0"/>
              <a:t>Commonly-used applications, </a:t>
            </a:r>
            <a:r>
              <a:rPr lang="en-US" i="1" dirty="0" smtClean="0"/>
              <a:t>pros and cons</a:t>
            </a:r>
          </a:p>
          <a:p>
            <a:r>
              <a:rPr lang="en-US" dirty="0" smtClean="0"/>
              <a:t>The proceedings in pathway analysis research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7887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Gene set enrichment analysis (GSEA)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600201"/>
                <a:ext cx="8229600" cy="4114800"/>
              </a:xfrm>
            </p:spPr>
            <p:txBody>
              <a:bodyPr>
                <a:normAutofit fontScale="55000" lnSpcReduction="20000"/>
              </a:bodyPr>
              <a:lstStyle/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Given an </a:t>
                </a:r>
                <a:r>
                  <a:rPr lang="en-US" i="1" dirty="0"/>
                  <a:t>a priori </a:t>
                </a:r>
                <a:r>
                  <a:rPr lang="en-US" dirty="0"/>
                  <a:t>defined set of genes </a:t>
                </a:r>
                <a:r>
                  <a:rPr lang="en-US" dirty="0" smtClean="0"/>
                  <a:t>(i.e. genes encoding products in a metabolic pathway, or sharing the same GO category)</a:t>
                </a:r>
                <a:endParaRPr lang="en-US" dirty="0"/>
              </a:p>
              <a:p>
                <a:pPr>
                  <a:spcAft>
                    <a:spcPts val="600"/>
                  </a:spcAft>
                </a:pPr>
                <a:r>
                  <a:rPr lang="en-US" dirty="0" smtClean="0"/>
                  <a:t>The goal is to determine whether the members in a set S are randomly distributed throughout all sorted genes (L)</a:t>
                </a:r>
              </a:p>
              <a:p>
                <a:r>
                  <a:rPr lang="en-US" dirty="0" err="1" smtClean="0"/>
                  <a:t>Mootha</a:t>
                </a:r>
                <a:r>
                  <a:rPr lang="en-US" dirty="0" smtClean="0"/>
                  <a:t> </a:t>
                </a:r>
                <a:r>
                  <a:rPr lang="en-US" i="1" dirty="0"/>
                  <a:t>et al. </a:t>
                </a:r>
                <a:r>
                  <a:rPr lang="en-US" dirty="0"/>
                  <a:t>[2003] suggest to use the </a:t>
                </a:r>
                <a:r>
                  <a:rPr lang="en-US" dirty="0" smtClean="0"/>
                  <a:t>Kolmogorov-Smirnov statistic:</a:t>
                </a:r>
              </a:p>
              <a:p>
                <a:pPr lvl="1"/>
                <a:r>
                  <a:rPr lang="en-US" dirty="0" smtClean="0"/>
                  <a:t>First, sort </a:t>
                </a:r>
                <a:r>
                  <a:rPr lang="en-US" dirty="0"/>
                  <a:t>all genes by </a:t>
                </a:r>
                <a:r>
                  <a:rPr lang="en-US" dirty="0" smtClean="0"/>
                  <a:t>some criteria</a:t>
                </a:r>
              </a:p>
              <a:p>
                <a:pPr lvl="1"/>
                <a:r>
                  <a:rPr lang="en-US" dirty="0" smtClean="0"/>
                  <a:t>Go </a:t>
                </a:r>
                <a:r>
                  <a:rPr lang="en-US" dirty="0"/>
                  <a:t>through the list, increasing a running sum for each </a:t>
                </a:r>
                <a:r>
                  <a:rPr lang="en-US" dirty="0" smtClean="0"/>
                  <a:t>gene in </a:t>
                </a:r>
                <a:r>
                  <a:rPr lang="en-US" dirty="0"/>
                  <a:t>the gene set by (</a:t>
                </a:r>
                <a:r>
                  <a:rPr lang="en-US" i="1" dirty="0" smtClean="0"/>
                  <a:t>N-n</a:t>
                </a:r>
                <a:r>
                  <a:rPr lang="en-US" dirty="0" smtClean="0"/>
                  <a:t>) 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>
                        <a:latin typeface="Cambria Math"/>
                      </a:rPr>
                      <m:t>=−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, if </a:t>
                </a:r>
                <a:r>
                  <a:rPr lang="en-US" i="1" dirty="0" err="1"/>
                  <a:t>R</a:t>
                </a:r>
                <a:r>
                  <a:rPr lang="en-US" i="1" baseline="-25000" dirty="0" err="1"/>
                  <a:t>i</a:t>
                </a:r>
                <a:r>
                  <a:rPr lang="en-US" dirty="0"/>
                  <a:t> is not a member of S</a:t>
                </a:r>
              </a:p>
              <a:p>
                <a:pPr lvl="1"/>
                <a:r>
                  <a:rPr lang="en-US" dirty="0" smtClean="0"/>
                  <a:t>And </a:t>
                </a:r>
                <a:r>
                  <a:rPr lang="en-US" dirty="0"/>
                  <a:t>decreasing it for each </a:t>
                </a:r>
                <a:r>
                  <a:rPr lang="en-US" dirty="0" smtClean="0"/>
                  <a:t>gene not </a:t>
                </a:r>
                <a:r>
                  <a:rPr lang="en-US" dirty="0"/>
                  <a:t>in the gene set by </a:t>
                </a:r>
                <a:r>
                  <a:rPr lang="en-US" i="1" dirty="0"/>
                  <a:t>n</a:t>
                </a:r>
                <a:r>
                  <a:rPr lang="en-US" dirty="0" smtClean="0"/>
                  <a:t>. [</a:t>
                </a:r>
                <a:r>
                  <a:rPr lang="en-US" i="1" dirty="0"/>
                  <a:t>N</a:t>
                </a:r>
                <a:r>
                  <a:rPr lang="en-US" dirty="0"/>
                  <a:t>: number of genes, </a:t>
                </a:r>
                <a:r>
                  <a:rPr lang="en-US" i="1" dirty="0"/>
                  <a:t>n</a:t>
                </a:r>
                <a:r>
                  <a:rPr lang="en-US" dirty="0"/>
                  <a:t>: size of gene set</a:t>
                </a:r>
                <a:r>
                  <a:rPr lang="en-US" dirty="0" smtClean="0"/>
                  <a:t>]</a:t>
                </a:r>
              </a:p>
              <a:p>
                <a:pPr lvl="2"/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/>
                          </a:rPr>
                          <m:t>𝑋</m:t>
                        </m:r>
                      </m:e>
                      <m:sub>
                        <m:r>
                          <a:rPr lang="en-US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i="1">
                            <a:latin typeface="Cambria Math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i="1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  <m:r>
                              <a:rPr lang="en-US" i="1">
                                <a:latin typeface="Cambria Math"/>
                              </a:rPr>
                              <m:t>−</m:t>
                            </m:r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num>
                          <m:den>
                            <m:r>
                              <a:rPr lang="en-US" i="1">
                                <a:latin typeface="Cambria Math"/>
                              </a:rPr>
                              <m:t>𝐺</m:t>
                            </m:r>
                          </m:den>
                        </m:f>
                      </m:e>
                    </m:rad>
                  </m:oMath>
                </a14:m>
                <a:r>
                  <a:rPr lang="en-US" dirty="0"/>
                  <a:t>, if </a:t>
                </a:r>
                <a:r>
                  <a:rPr lang="en-US" i="1" dirty="0"/>
                  <a:t>R</a:t>
                </a:r>
                <a:r>
                  <a:rPr lang="en-US" i="1" baseline="-25000" dirty="0"/>
                  <a:t>i</a:t>
                </a:r>
                <a:r>
                  <a:rPr lang="en-US" dirty="0"/>
                  <a:t> is a member of S</a:t>
                </a:r>
              </a:p>
              <a:p>
                <a:r>
                  <a:rPr lang="en-US" dirty="0" smtClean="0"/>
                  <a:t>The </a:t>
                </a:r>
                <a:r>
                  <a:rPr lang="en-US" dirty="0"/>
                  <a:t>maximum value of the running sum is the </a:t>
                </a:r>
                <a:r>
                  <a:rPr lang="en-US" dirty="0" smtClean="0"/>
                  <a:t>enrichment score </a:t>
                </a:r>
                <a:r>
                  <a:rPr lang="en-US" dirty="0"/>
                  <a:t>(ES</a:t>
                </a:r>
                <a:r>
                  <a:rPr lang="en-US" dirty="0" smtClean="0"/>
                  <a:t>)  </a:t>
                </a:r>
              </a:p>
              <a:p>
                <a:pPr lvl="2"/>
                <a14:m>
                  <m:oMath xmlns:m="http://schemas.openxmlformats.org/officeDocument/2006/math">
                    <m:r>
                      <a:rPr lang="en-US" i="1">
                        <a:latin typeface="Cambria Math"/>
                      </a:rPr>
                      <m:t>𝐸𝑆</m:t>
                    </m:r>
                    <m:r>
                      <a:rPr lang="en-US" i="1">
                        <a:latin typeface="Cambria Math"/>
                      </a:rPr>
                      <m:t>=</m:t>
                    </m:r>
                    <m:func>
                      <m:funcPr>
                        <m:ctrlPr>
                          <a:rPr lang="en-US" i="1">
                            <a:latin typeface="Cambria Math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i="1">
                                <a:latin typeface="Cambria Math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>
                                <a:latin typeface="Cambria Math"/>
                              </a:rPr>
                              <m:t>max</m:t>
                            </m:r>
                          </m:e>
                          <m:lim>
                            <m:r>
                              <a:rPr lang="en-US" i="1">
                                <a:latin typeface="Cambria Math"/>
                              </a:rPr>
                              <m:t>1≤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  <m:r>
                              <a:rPr lang="en-US" i="1">
                                <a:latin typeface="Cambria Math"/>
                              </a:rPr>
                              <m:t>≤</m:t>
                            </m:r>
                            <m:r>
                              <a:rPr lang="en-US" i="1">
                                <a:latin typeface="Cambria Math"/>
                              </a:rPr>
                              <m:t>𝑁</m:t>
                            </m:r>
                          </m:lim>
                        </m:limLow>
                      </m:fName>
                      <m:e>
                        <m:nary>
                          <m:naryPr>
                            <m:chr m:val="∑"/>
                            <m:ctrlPr>
                              <a:rPr lang="en-US" i="1">
                                <a:latin typeface="Cambria Math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i="1">
                                <a:latin typeface="Cambria Math"/>
                              </a:rPr>
                              <m:t>𝑖</m:t>
                            </m:r>
                            <m:r>
                              <a:rPr lang="en-US" i="1">
                                <a:latin typeface="Cambria Math"/>
                              </a:rPr>
                              <m:t>=1</m:t>
                            </m:r>
                          </m:sub>
                          <m:sup>
                            <m:r>
                              <a:rPr lang="en-US" i="1">
                                <a:latin typeface="Cambria Math"/>
                              </a:rPr>
                              <m:t>𝑗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/>
                                  </a:rPr>
                                  <m:t>𝑋</m:t>
                                </m:r>
                              </m:e>
                              <m:sub>
                                <m:r>
                                  <a:rPr lang="en-US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nary>
                      </m:e>
                    </m:func>
                  </m:oMath>
                </a14:m>
                <a:endParaRPr lang="en-US" dirty="0" smtClean="0"/>
              </a:p>
              <a:p>
                <a:r>
                  <a:rPr lang="en-US" dirty="0"/>
                  <a:t>Statistical significance determined by permutation GSEA-P </a:t>
                </a:r>
                <a:endParaRPr lang="en-US" i="1" dirty="0" smtClean="0">
                  <a:latin typeface="Cambria Math"/>
                </a:endParaRP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600201"/>
                <a:ext cx="8229600" cy="4114800"/>
              </a:xfrm>
              <a:blipFill rotWithShape="1">
                <a:blip r:embed="rId2"/>
                <a:stretch>
                  <a:fillRect l="-444" t="-1926" r="-222" b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850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 descr="GSEA_workflo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228600"/>
            <a:ext cx="5070475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0963" name="Text Box 6"/>
          <p:cNvSpPr txBox="1">
            <a:spLocks noChangeArrowheads="1"/>
          </p:cNvSpPr>
          <p:nvPr/>
        </p:nvSpPr>
        <p:spPr bwMode="auto">
          <a:xfrm>
            <a:off x="3078163" y="6553200"/>
            <a:ext cx="42894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400" dirty="0" err="1">
                <a:solidFill>
                  <a:srgbClr val="000000"/>
                </a:solidFill>
              </a:rPr>
              <a:t>Mootha</a:t>
            </a:r>
            <a:r>
              <a:rPr lang="en-US" sz="1400" dirty="0">
                <a:solidFill>
                  <a:srgbClr val="000000"/>
                </a:solidFill>
              </a:rPr>
              <a:t> et al., Nature Genetics, 2003, 34(3):267-273</a:t>
            </a:r>
          </a:p>
        </p:txBody>
      </p:sp>
    </p:spTree>
    <p:extLst>
      <p:ext uri="{BB962C8B-B14F-4D97-AF65-F5344CB8AC3E}">
        <p14:creationId xmlns:p14="http://schemas.microsoft.com/office/powerpoint/2010/main" val="1268318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Improved KS statistics tests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4"/>
              <p:cNvSpPr txBox="1">
                <a:spLocks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spcBef>
                    <a:spcPct val="20000"/>
                  </a:spcBef>
                  <a:buFont typeface="Arial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600" dirty="0">
                    <a:latin typeface="Cambria" pitchFamily="18" charset="0"/>
                  </a:rPr>
                  <a:t>Subramanian </a:t>
                </a:r>
                <a:r>
                  <a:rPr lang="en-US" sz="2600" i="1" dirty="0">
                    <a:latin typeface="Cambria" pitchFamily="18" charset="0"/>
                  </a:rPr>
                  <a:t>et al.</a:t>
                </a:r>
                <a:r>
                  <a:rPr lang="en-US" sz="2600" dirty="0">
                    <a:latin typeface="Cambria" pitchFamily="18" charset="0"/>
                  </a:rPr>
                  <a:t>, PNAS </a:t>
                </a:r>
                <a:r>
                  <a:rPr lang="en-US" sz="2600" b="1" dirty="0">
                    <a:latin typeface="Cambria" pitchFamily="18" charset="0"/>
                  </a:rPr>
                  <a:t>102 </a:t>
                </a:r>
                <a:r>
                  <a:rPr lang="en-US" sz="2600" dirty="0">
                    <a:latin typeface="Cambria" pitchFamily="18" charset="0"/>
                  </a:rPr>
                  <a:t>(2005</a:t>
                </a:r>
                <a:r>
                  <a:rPr lang="en-US" sz="2600" dirty="0" smtClean="0">
                    <a:latin typeface="Cambria" pitchFamily="18" charset="0"/>
                  </a:rPr>
                  <a:t>) proposed an improvement strategy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h𝑖𝑡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6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∈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𝑗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/>
                              </a:rPr>
                              <m:t>|</m:t>
                            </m:r>
                            <m:r>
                              <a:rPr lang="en-US" sz="2600" b="0" i="1" baseline="30000" smtClean="0">
                                <a:latin typeface="Cambria Math"/>
                              </a:rPr>
                              <m:t>𝑝</m:t>
                            </m:r>
                          </m:num>
                          <m:den>
                            <m:sSub>
                              <m:sSubPr>
                                <m:ctrlPr>
                                  <a:rPr lang="en-US" sz="260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𝑅</m:t>
                                </m:r>
                              </m:sub>
                            </m:sSub>
                          </m:den>
                        </m:f>
                      </m:e>
                    </m:nary>
                    <m:r>
                      <a:rPr lang="en-US" sz="2600" b="0" i="1" smtClean="0">
                        <a:latin typeface="Cambria Math"/>
                      </a:rPr>
                      <m:t>,</m:t>
                    </m:r>
                    <m:r>
                      <a:rPr lang="en-US" sz="2600" b="0" i="1" smtClean="0">
                        <a:latin typeface="Cambria Math"/>
                      </a:rPr>
                      <m:t>𝑤h𝑒𝑟𝑒</m:t>
                    </m:r>
                    <m:r>
                      <a:rPr lang="en-US" sz="2600" b="0" i="1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𝑅</m:t>
                        </m:r>
                      </m:sub>
                    </m:sSub>
                    <m:r>
                      <a:rPr lang="en-US" sz="2600" b="0" i="1" smtClean="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b="0" i="1" smtClean="0">
                            <a:latin typeface="Cambria Math"/>
                          </a:rPr>
                        </m:ctrlPr>
                      </m:naryPr>
                      <m:sub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𝑔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∈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𝑆</m:t>
                            </m:r>
                          </m:sub>
                        </m:sSub>
                      </m:sub>
                      <m:sup/>
                      <m:e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sSub>
                          <m:sSubPr>
                            <m:ctrlPr>
                              <a:rPr lang="en-US" sz="2600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</m:sub>
                        </m:sSub>
                        <m:r>
                          <a:rPr lang="en-US" sz="2600" b="0" i="1" smtClean="0">
                            <a:latin typeface="Cambria Math"/>
                          </a:rPr>
                          <m:t>|</m:t>
                        </m:r>
                        <m:r>
                          <a:rPr lang="en-US" sz="2600" b="0" i="1" baseline="30000" smtClean="0">
                            <a:latin typeface="Cambria Math"/>
                          </a:rPr>
                          <m:t>𝑝</m:t>
                        </m:r>
                      </m:e>
                    </m:nary>
                  </m:oMath>
                </a14:m>
                <a:endParaRPr lang="en-US" sz="2600" b="0" dirty="0" smtClean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60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US" sz="2600" b="0" i="1" smtClean="0">
                            <a:latin typeface="Cambria Math"/>
                          </a:rPr>
                          <m:t>𝑃</m:t>
                        </m:r>
                      </m:e>
                      <m:sub>
                        <m:r>
                          <a:rPr lang="en-US" sz="2600" b="0" i="1" smtClean="0">
                            <a:latin typeface="Cambria Math"/>
                          </a:rPr>
                          <m:t>𝑚𝑖𝑠𝑠</m:t>
                        </m:r>
                      </m:sub>
                    </m:sSub>
                    <m:d>
                      <m:dPr>
                        <m:ctrlPr>
                          <a:rPr lang="en-US" sz="2600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sz="2600" b="0" i="1" smtClean="0">
                            <a:latin typeface="Cambria Math"/>
                          </a:rPr>
                          <m:t>𝑆</m:t>
                        </m:r>
                        <m:r>
                          <a:rPr lang="en-US" sz="2600" b="0" i="1" smtClean="0">
                            <a:latin typeface="Cambria Math"/>
                          </a:rPr>
                          <m:t>,</m:t>
                        </m:r>
                        <m:r>
                          <a:rPr lang="en-US" sz="2600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en-US" sz="2600">
                        <a:latin typeface="Cambria Math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2600" i="1" smtClean="0">
                            <a:latin typeface="Cambria Math"/>
                          </a:rPr>
                        </m:ctrlPr>
                      </m:naryPr>
                      <m:sub>
                        <m:eqArr>
                          <m:eqArr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eqArrPr>
                          <m:e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𝑗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!∈</m:t>
                                </m:r>
                                <m:r>
                                  <a:rPr lang="en-US" sz="2600" b="0" i="1" smtClean="0">
                                    <a:latin typeface="Cambria Math"/>
                                    <a:ea typeface="Cambria Math"/>
                                  </a:rPr>
                                  <m:t>𝑆</m:t>
                                </m:r>
                              </m:sub>
                            </m:sSub>
                          </m:e>
                          <m:e>
                            <m:r>
                              <a:rPr lang="en-US" sz="2600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≤</m:t>
                            </m:r>
                            <m:r>
                              <a:rPr lang="en-US" sz="2600" b="0" i="1" smtClean="0">
                                <a:latin typeface="Cambria Math"/>
                                <a:ea typeface="Cambria Math"/>
                              </a:rPr>
                              <m:t>𝑖</m:t>
                            </m:r>
                          </m:e>
                        </m:eqArr>
                      </m:sub>
                      <m:sup/>
                      <m:e>
                        <m:f>
                          <m:fPr>
                            <m:ctrlPr>
                              <a:rPr lang="en-US" sz="260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en-US" sz="2600" b="0" i="1" smtClean="0">
                                <a:latin typeface="Cambria Math"/>
                              </a:rPr>
                              <m:t>1</m:t>
                            </m:r>
                          </m:num>
                          <m:den>
                            <m:r>
                              <a:rPr lang="en-US" sz="260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𝑁</m:t>
                            </m:r>
                            <m:r>
                              <a:rPr lang="en-US" sz="2600" b="0" i="1" smtClean="0">
                                <a:latin typeface="Cambria Math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600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𝑁</m:t>
                                </m:r>
                              </m:e>
                              <m:sub>
                                <m:r>
                                  <a:rPr lang="en-US" sz="2600" b="0" i="1" smtClean="0">
                                    <a:latin typeface="Cambria Math"/>
                                  </a:rPr>
                                  <m:t>𝐻</m:t>
                                </m:r>
                              </m:sub>
                            </m:sSub>
                            <m:r>
                              <a:rPr lang="en-US" sz="2600" b="0" i="1" smtClean="0">
                                <a:latin typeface="Cambria Math"/>
                              </a:rPr>
                              <m:t>)</m:t>
                            </m:r>
                          </m:den>
                        </m:f>
                      </m:e>
                    </m:nary>
                  </m:oMath>
                </a14:m>
                <a:endParaRPr lang="en-US" sz="2600" i="1" dirty="0" smtClean="0">
                  <a:latin typeface="Cambria Math"/>
                </a:endParaRPr>
              </a:p>
              <a:p>
                <a:r>
                  <a:rPr lang="en-US" sz="2600" dirty="0" smtClean="0">
                    <a:latin typeface="Cambria" pitchFamily="18" charset="0"/>
                  </a:rPr>
                  <a:t>The ES is the maximum deviation from zero  of </a:t>
                </a:r>
                <a:r>
                  <a:rPr lang="en-US" sz="2600" i="1" dirty="0" err="1" smtClean="0">
                    <a:latin typeface="Cambria" pitchFamily="18" charset="0"/>
                  </a:rPr>
                  <a:t>p</a:t>
                </a:r>
                <a:r>
                  <a:rPr lang="en-US" sz="2600" i="1" baseline="-25000" dirty="0" err="1" smtClean="0">
                    <a:latin typeface="Cambria" pitchFamily="18" charset="0"/>
                  </a:rPr>
                  <a:t>hit</a:t>
                </a:r>
                <a:r>
                  <a:rPr lang="en-US" sz="2600" i="1" dirty="0" err="1" smtClean="0">
                    <a:latin typeface="Cambria" pitchFamily="18" charset="0"/>
                  </a:rPr>
                  <a:t>-p</a:t>
                </a:r>
                <a:r>
                  <a:rPr lang="en-US" sz="2600" i="1" baseline="-25000" dirty="0" err="1" smtClean="0">
                    <a:latin typeface="Cambria" pitchFamily="18" charset="0"/>
                  </a:rPr>
                  <a:t>miss</a:t>
                </a:r>
                <a:endParaRPr lang="en-US" sz="2600" i="1" baseline="-25000" dirty="0" smtClean="0">
                  <a:latin typeface="Cambria" pitchFamily="18" charset="0"/>
                </a:endParaRPr>
              </a:p>
              <a:p>
                <a:r>
                  <a:rPr lang="en-US" sz="2600" dirty="0" smtClean="0">
                    <a:latin typeface="Cambria" pitchFamily="18" charset="0"/>
                  </a:rPr>
                  <a:t>If p =0, ES reduces to Kolmogorov-Smirnov statistics, in the paper, author used p =1</a:t>
                </a:r>
              </a:p>
              <a:p>
                <a:pPr marL="0" indent="0">
                  <a:buNone/>
                </a:pPr>
                <a:endParaRPr lang="en-US" dirty="0">
                  <a:latin typeface="Cambria" pitchFamily="18" charset="0"/>
                </a:endParaRPr>
              </a:p>
            </p:txBody>
          </p:sp>
        </mc:Choice>
        <mc:Fallback xmlns="">
          <p:sp>
            <p:nvSpPr>
              <p:cNvPr id="3" name="Content Placeholder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229600" cy="4525963"/>
              </a:xfrm>
              <a:prstGeom prst="rect">
                <a:avLst/>
              </a:prstGeom>
              <a:blipFill rotWithShape="1">
                <a:blip r:embed="rId2"/>
                <a:stretch>
                  <a:fillRect l="-1111" t="-1213" b="-48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3142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A GSEA overview illustrating the method.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" y="5943504"/>
            <a:ext cx="9106560" cy="9432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040" y="1368144"/>
            <a:ext cx="7804800" cy="4115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71040" y="5972308"/>
            <a:ext cx="3918240" cy="2318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1100" b="1">
                <a:latin typeface="Arial" charset="0"/>
              </a:rPr>
              <a:t>Subramanian A et al. PNAS 2005;102:15545-15550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613175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6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©2005 by National Academy of Sciences</a:t>
            </a:r>
          </a:p>
        </p:txBody>
      </p:sp>
    </p:spTree>
    <p:extLst>
      <p:ext uri="{BB962C8B-B14F-4D97-AF65-F5344CB8AC3E}">
        <p14:creationId xmlns:p14="http://schemas.microsoft.com/office/powerpoint/2010/main" val="35937758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GSEA web-portal 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2955888"/>
            <a:ext cx="4143375" cy="2543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8" y="82064"/>
            <a:ext cx="2238375" cy="102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981200"/>
            <a:ext cx="3343275" cy="474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133600" y="1079305"/>
            <a:ext cx="52650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http://www.broadinstitute.org/gsea/msigdb/index.jsp</a:t>
            </a:r>
          </a:p>
        </p:txBody>
      </p:sp>
    </p:spTree>
    <p:extLst>
      <p:ext uri="{BB962C8B-B14F-4D97-AF65-F5344CB8AC3E}">
        <p14:creationId xmlns:p14="http://schemas.microsoft.com/office/powerpoint/2010/main" val="1946068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70" y="228600"/>
            <a:ext cx="8520111" cy="1363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Bradley </a:t>
            </a:r>
            <a:r>
              <a:rPr lang="en-US" dirty="0" err="1"/>
              <a:t>Efron</a:t>
            </a:r>
            <a:r>
              <a:rPr lang="en-US" dirty="0"/>
              <a:t> and Rob </a:t>
            </a:r>
            <a:r>
              <a:rPr lang="en-US" dirty="0" err="1"/>
              <a:t>Tibshirani</a:t>
            </a:r>
            <a:r>
              <a:rPr lang="en-US" dirty="0"/>
              <a:t>. Tech report. August 2006 </a:t>
            </a:r>
            <a:endParaRPr lang="en-US" dirty="0" smtClean="0"/>
          </a:p>
          <a:p>
            <a:r>
              <a:rPr lang="en-US" dirty="0" smtClean="0"/>
              <a:t>Main reference: </a:t>
            </a:r>
            <a:r>
              <a:rPr lang="en-US" dirty="0"/>
              <a:t>Subramanian, </a:t>
            </a:r>
            <a:r>
              <a:rPr lang="en-US" dirty="0" smtClean="0"/>
              <a:t>A, et al. 2005 </a:t>
            </a:r>
            <a:r>
              <a:rPr lang="en-US" dirty="0" smtClean="0">
                <a:solidFill>
                  <a:srgbClr val="000000"/>
                </a:solidFill>
              </a:rPr>
              <a:t>PNAS 102 15545-15550</a:t>
            </a:r>
          </a:p>
          <a:p>
            <a:r>
              <a:rPr lang="en-US" dirty="0" smtClean="0">
                <a:solidFill>
                  <a:srgbClr val="000000"/>
                </a:solidFill>
              </a:rPr>
              <a:t>Major improvement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Maxmean</a:t>
            </a:r>
            <a:r>
              <a:rPr lang="en-US" dirty="0" smtClean="0">
                <a:solidFill>
                  <a:srgbClr val="000000"/>
                </a:solidFill>
              </a:rPr>
              <a:t> statistics for initial gene ranking</a:t>
            </a:r>
          </a:p>
          <a:p>
            <a:pPr lvl="1"/>
            <a:r>
              <a:rPr lang="en-US" dirty="0" err="1" smtClean="0">
                <a:solidFill>
                  <a:srgbClr val="000000"/>
                </a:solidFill>
              </a:rPr>
              <a:t>Restandardization</a:t>
            </a:r>
            <a:r>
              <a:rPr lang="en-US" dirty="0" smtClean="0">
                <a:solidFill>
                  <a:srgbClr val="000000"/>
                </a:solidFill>
              </a:rPr>
              <a:t> (a combination of randomization and permutation)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32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866" y="1235159"/>
            <a:ext cx="8534400" cy="5558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Maxmean</a:t>
            </a:r>
            <a:r>
              <a:rPr lang="en-US" dirty="0" smtClean="0"/>
              <a:t> statistics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3928732" y="4322134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8077200" y="4322134"/>
            <a:ext cx="533400" cy="5334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256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Randomization vs. permutation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793" y="1349629"/>
            <a:ext cx="8534400" cy="54959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66788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GSA – available gene set collection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414" y="1833564"/>
            <a:ext cx="8991600" cy="2852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5225534"/>
            <a:ext cx="77653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GSA R package is </a:t>
            </a:r>
            <a:r>
              <a:rPr lang="en-US" dirty="0"/>
              <a:t>available: </a:t>
            </a:r>
            <a:r>
              <a:rPr lang="en-US" sz="1600" dirty="0">
                <a:hlinkClick r:id="rId3"/>
              </a:rPr>
              <a:t>http://</a:t>
            </a:r>
            <a:r>
              <a:rPr lang="en-US" sz="1600" dirty="0" smtClean="0">
                <a:hlinkClick r:id="rId3"/>
              </a:rPr>
              <a:t>cran.r-project.org/web/packages/GSA/index.html</a:t>
            </a:r>
            <a:r>
              <a:rPr lang="en-US" sz="1600" dirty="0" smtClean="0"/>
              <a:t> </a:t>
            </a:r>
          </a:p>
          <a:p>
            <a:pPr marL="285750" indent="-285750">
              <a:buFont typeface="Wingdings" pitchFamily="2" charset="2"/>
              <a:buChar char="Ø"/>
            </a:pPr>
            <a:r>
              <a:rPr lang="en-US" dirty="0" smtClean="0"/>
              <a:t>Gene set collection can be downloaded from Broad or Stanford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592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Non-parametric approach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Relax on “strong assumption”</a:t>
            </a:r>
          </a:p>
          <a:p>
            <a:r>
              <a:rPr lang="en-US" dirty="0" smtClean="0"/>
              <a:t>Customized gene set is allowed</a:t>
            </a:r>
          </a:p>
          <a:p>
            <a:r>
              <a:rPr lang="en-US" dirty="0" smtClean="0"/>
              <a:t>Some concerns on the statistical power</a:t>
            </a:r>
          </a:p>
          <a:p>
            <a:r>
              <a:rPr lang="en-US" dirty="0" smtClean="0"/>
              <a:t>Computationally intensive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7333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143000"/>
          </a:xfrm>
          <a:solidFill>
            <a:schemeClr val="bg1"/>
          </a:solidFill>
        </p:spPr>
        <p:txBody>
          <a:bodyPr/>
          <a:lstStyle/>
          <a:p>
            <a:r>
              <a:rPr lang="en-US" sz="3600" smtClean="0"/>
              <a:t>What do we mean by pathway?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5251" y="2522144"/>
            <a:ext cx="3962400" cy="31242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Biological process or molecular function</a:t>
            </a:r>
          </a:p>
          <a:p>
            <a:r>
              <a:rPr lang="en-US" sz="2800" dirty="0" smtClean="0"/>
              <a:t>Metabolic processes</a:t>
            </a:r>
          </a:p>
          <a:p>
            <a:r>
              <a:rPr lang="en-US" sz="2800" dirty="0" smtClean="0"/>
              <a:t>Signaling cascades</a:t>
            </a:r>
          </a:p>
          <a:p>
            <a:r>
              <a:rPr lang="en-US" sz="2800" dirty="0" smtClean="0"/>
              <a:t>Genes are categorized based on some criteria</a:t>
            </a:r>
          </a:p>
        </p:txBody>
      </p:sp>
      <p:pic>
        <p:nvPicPr>
          <p:cNvPr id="7172" name="Picture 4" descr="Central_Dogma_with_Enzym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362200"/>
            <a:ext cx="3179763" cy="3886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3" name="Text Box 5"/>
          <p:cNvSpPr txBox="1">
            <a:spLocks noChangeArrowheads="1"/>
          </p:cNvSpPr>
          <p:nvPr/>
        </p:nvSpPr>
        <p:spPr bwMode="auto">
          <a:xfrm>
            <a:off x="914400" y="1828800"/>
            <a:ext cx="199072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/>
              <a:t>Central Dogma</a:t>
            </a:r>
          </a:p>
        </p:txBody>
      </p:sp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4606925" y="1936805"/>
            <a:ext cx="3851275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2000" b="1" dirty="0"/>
              <a:t>Involvement of Gene Products</a:t>
            </a:r>
          </a:p>
        </p:txBody>
      </p:sp>
    </p:spTree>
    <p:extLst>
      <p:ext uri="{BB962C8B-B14F-4D97-AF65-F5344CB8AC3E}">
        <p14:creationId xmlns:p14="http://schemas.microsoft.com/office/powerpoint/2010/main" val="33763994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/>
      <p:bldP spid="7173" grpId="0" animBg="1"/>
      <p:bldP spid="7174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4398"/>
            <a:ext cx="8229600" cy="1143000"/>
          </a:xfrm>
        </p:spPr>
        <p:txBody>
          <a:bodyPr>
            <a:noAutofit/>
          </a:bodyPr>
          <a:lstStyle/>
          <a:p>
            <a:r>
              <a:rPr lang="en-US" sz="3000" dirty="0" smtClean="0"/>
              <a:t>Major concerns with GO related pathway analysis</a:t>
            </a:r>
            <a:endParaRPr lang="en-US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Ignore GO hierarchy – treat each term independently</a:t>
            </a:r>
          </a:p>
          <a:p>
            <a:r>
              <a:rPr lang="en-US" sz="2400" dirty="0" smtClean="0"/>
              <a:t>Ignore gene (expression) level/rank</a:t>
            </a:r>
          </a:p>
          <a:p>
            <a:r>
              <a:rPr lang="en-US" sz="2400" dirty="0" smtClean="0"/>
              <a:t>Ignore correlation – assuming genes (in a category) are uncorrelated</a:t>
            </a:r>
          </a:p>
          <a:p>
            <a:r>
              <a:rPr lang="en-US" sz="2400" dirty="0" smtClean="0"/>
              <a:t>Sampling over genes (observation)</a:t>
            </a:r>
          </a:p>
          <a:p>
            <a:r>
              <a:rPr lang="en-US" sz="2400" dirty="0" smtClean="0"/>
              <a:t>All these make</a:t>
            </a:r>
            <a:r>
              <a:rPr lang="en-US" sz="2400" i="1" dirty="0" smtClean="0"/>
              <a:t> p </a:t>
            </a:r>
            <a:r>
              <a:rPr lang="en-US" sz="2400" dirty="0" smtClean="0"/>
              <a:t>values quite unclear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47160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universe matters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447800"/>
            <a:ext cx="8610600" cy="685799"/>
          </a:xfrm>
        </p:spPr>
        <p:txBody>
          <a:bodyPr>
            <a:normAutofit/>
          </a:bodyPr>
          <a:lstStyle/>
          <a:p>
            <a:r>
              <a:rPr lang="en-US" dirty="0" smtClean="0"/>
              <a:t>It is important to choose the universe correctly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8918767"/>
              </p:ext>
            </p:extLst>
          </p:nvPr>
        </p:nvGraphicFramePr>
        <p:xfrm>
          <a:off x="1143000" y="2660349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in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818104" y="2127736"/>
            <a:ext cx="41853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1: universe is all genes in the </a:t>
            </a:r>
            <a:r>
              <a:rPr lang="en-US" dirty="0" smtClean="0"/>
              <a:t>genome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8564003"/>
              </p:ext>
            </p:extLst>
          </p:nvPr>
        </p:nvGraphicFramePr>
        <p:xfrm>
          <a:off x="1143000" y="5000736"/>
          <a:ext cx="6096000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24000"/>
                <a:gridCol w="1524000"/>
                <a:gridCol w="1524000"/>
                <a:gridCol w="1524000"/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DEGs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Non-DEGs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Not in GO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390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570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960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Total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600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1000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829826" y="4514216"/>
            <a:ext cx="40669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Case </a:t>
            </a:r>
            <a:r>
              <a:rPr lang="en-US" dirty="0" smtClean="0"/>
              <a:t>2: </a:t>
            </a:r>
            <a:r>
              <a:rPr lang="en-US" dirty="0"/>
              <a:t>universe is </a:t>
            </a:r>
            <a:r>
              <a:rPr lang="en-US" dirty="0" smtClean="0"/>
              <a:t>only expressed genes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589104" y="4158734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p</a:t>
            </a:r>
            <a:r>
              <a:rPr lang="en-US" dirty="0" smtClean="0"/>
              <a:t>=0.049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601368" y="6491232"/>
            <a:ext cx="10615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p</a:t>
            </a:r>
            <a:r>
              <a:rPr lang="en-US" dirty="0" smtClean="0"/>
              <a:t>=0.0048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14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Sets are overlapped</a:t>
            </a:r>
            <a:endParaRPr lang="en-US" dirty="0"/>
          </a:p>
        </p:txBody>
      </p:sp>
      <p:sp>
        <p:nvSpPr>
          <p:cNvPr id="3" name="Oval 2"/>
          <p:cNvSpPr/>
          <p:nvPr/>
        </p:nvSpPr>
        <p:spPr>
          <a:xfrm>
            <a:off x="1619459" y="2219429"/>
            <a:ext cx="4953000" cy="29718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/>
          <p:cNvSpPr/>
          <p:nvPr/>
        </p:nvSpPr>
        <p:spPr>
          <a:xfrm>
            <a:off x="3597310" y="2219429"/>
            <a:ext cx="4953000" cy="29718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/>
          <p:cNvSpPr/>
          <p:nvPr/>
        </p:nvSpPr>
        <p:spPr>
          <a:xfrm>
            <a:off x="4883500" y="2981849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5173226" y="4206910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4447233" y="4080049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5381729" y="2797627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381919" y="3560046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4162530" y="2999433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196402" y="3140107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00270" y="2861268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6940062" y="2970125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893088" y="3962818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5153129" y="34851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362200" y="43434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923315" y="41148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7239000" y="35433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6067529" y="2492827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6451878" y="46482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140110" y="1651697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6263471" y="1651697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1739202" y="2177141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7848600" y="1956497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1127090" y="4648200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8488345" y="4802275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7397262" y="5243565"/>
            <a:ext cx="457200" cy="304800"/>
          </a:xfrm>
          <a:prstGeom prst="ellipse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TextBox 32"/>
          <p:cNvSpPr txBox="1"/>
          <p:nvPr/>
        </p:nvSpPr>
        <p:spPr>
          <a:xfrm>
            <a:off x="3227195" y="4390711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A</a:t>
            </a:r>
            <a:endParaRPr lang="en-US" sz="3600" dirty="0"/>
          </a:p>
        </p:txBody>
      </p:sp>
      <p:sp>
        <p:nvSpPr>
          <p:cNvPr id="34" name="TextBox 33"/>
          <p:cNvSpPr txBox="1"/>
          <p:nvPr/>
        </p:nvSpPr>
        <p:spPr>
          <a:xfrm>
            <a:off x="5838929" y="4430067"/>
            <a:ext cx="45236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B</a:t>
            </a:r>
            <a:endParaRPr lang="en-US" sz="3600" dirty="0"/>
          </a:p>
        </p:txBody>
      </p:sp>
      <p:sp>
        <p:nvSpPr>
          <p:cNvPr id="35" name="Oval 34"/>
          <p:cNvSpPr/>
          <p:nvPr/>
        </p:nvSpPr>
        <p:spPr>
          <a:xfrm>
            <a:off x="3748035" y="2399039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2133600" y="3653413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2861268" y="3403459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8686800" y="3848100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1126253" y="2999433"/>
            <a:ext cx="457200" cy="304800"/>
          </a:xfrm>
          <a:prstGeom prst="ellipse">
            <a:avLst/>
          </a:prstGeom>
          <a:solidFill>
            <a:srgbClr val="FF000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1854023" y="5753910"/>
            <a:ext cx="51864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Set B is enriched only because of it overlap with set 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2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325440" y="381640"/>
            <a:ext cx="8493120" cy="41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sz="1500" b="1">
                <a:latin typeface="Arial" charset="0"/>
              </a:rPr>
              <a:t>The subgraph induced by the 10 most significant GO terms identified by a current state-of-the-art method for scoring GO terms for enrichment.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7520" y="6283380"/>
            <a:ext cx="2534400" cy="505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grpSp>
        <p:nvGrpSpPr>
          <p:cNvPr id="2" name="Group 1"/>
          <p:cNvGrpSpPr/>
          <p:nvPr/>
        </p:nvGrpSpPr>
        <p:grpSpPr>
          <a:xfrm>
            <a:off x="313507" y="1039591"/>
            <a:ext cx="5533920" cy="5224869"/>
            <a:chOff x="1807200" y="979303"/>
            <a:chExt cx="5533920" cy="5224869"/>
          </a:xfrm>
        </p:grpSpPr>
        <p:pic>
          <p:nvPicPr>
            <p:cNvPr id="3075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7200" y="979303"/>
              <a:ext cx="5533920" cy="489363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blipFill dpi="0" rotWithShape="0">
                    <a:blip/>
                    <a:srcRect/>
                    <a:stretch>
                      <a:fillRect/>
                    </a:stretch>
                  </a:blip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3076" name="Text Box 4"/>
            <p:cNvSpPr txBox="1">
              <a:spLocks noChangeArrowheads="1"/>
            </p:cNvSpPr>
            <p:nvPr/>
          </p:nvSpPr>
          <p:spPr bwMode="auto">
            <a:xfrm>
              <a:off x="1807201" y="5972308"/>
              <a:ext cx="3918240" cy="23186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FFFF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lIns="0" tIns="0" rIns="0" bIns="0"/>
            <a:lstStyle>
              <a:lvl1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1pPr>
              <a:lvl2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2pPr>
              <a:lvl3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3pPr>
              <a:lvl4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4pPr>
              <a:lvl5pPr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5pPr>
              <a:lvl6pPr marL="15367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6pPr>
              <a:lvl7pPr marL="19939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7pPr>
              <a:lvl8pPr marL="24511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8pPr>
              <a:lvl9pPr marL="2908300" indent="-215900" defTabSz="457200" fontAlgn="base" hangingPunct="0">
                <a:lnSpc>
                  <a:spcPct val="93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000000"/>
                </a:buClr>
                <a:buSzPct val="45000"/>
                <a:buFont typeface="Wingdings" pitchFamily="2" charset="2"/>
                <a:tabLst>
                  <a:tab pos="723900" algn="l"/>
                  <a:tab pos="1447800" algn="l"/>
                  <a:tab pos="2171700" algn="l"/>
                  <a:tab pos="2895600" algn="l"/>
                  <a:tab pos="3619500" algn="l"/>
                </a:tabLst>
                <a:defRPr sz="2400">
                  <a:solidFill>
                    <a:srgbClr val="000000"/>
                  </a:solidFill>
                  <a:latin typeface="Times New Roman" pitchFamily="18" charset="0"/>
                  <a:ea typeface="msgothic" charset="0"/>
                  <a:cs typeface="msgothic" charset="0"/>
                </a:defRPr>
              </a:lvl9pPr>
            </a:lstStyle>
            <a:p>
              <a:r>
                <a:rPr lang="en-GB" sz="1100" b="1">
                  <a:latin typeface="Arial" charset="0"/>
                </a:rPr>
                <a:t>Alexa A et al. Bioinformatics 2006;22:1600-1607</a:t>
              </a:r>
            </a:p>
          </p:txBody>
        </p:sp>
      </p:grp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97920" y="6450438"/>
            <a:ext cx="4930560" cy="3470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sz="900">
                <a:latin typeface="Arial" charset="0"/>
              </a:rPr>
              <a:t>© The Author 2006. Published by Oxford University Press. All rights reserved. For Permissions, please email: journals.permissions@oxfordjournals.org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647844" y="1524000"/>
            <a:ext cx="3600858" cy="469359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itchFamily="2" charset="2"/>
              <a:buChar char="q"/>
            </a:pPr>
            <a:r>
              <a:rPr lang="en-US" b="1" dirty="0" err="1" smtClean="0"/>
              <a:t>TopGO’s</a:t>
            </a:r>
            <a:r>
              <a:rPr lang="en-US" b="1" dirty="0" smtClean="0"/>
              <a:t> elimination algorithm</a:t>
            </a:r>
          </a:p>
          <a:p>
            <a:r>
              <a:rPr lang="en-US" dirty="0"/>
              <a:t> </a:t>
            </a:r>
            <a:r>
              <a:rPr lang="en-US" dirty="0" smtClean="0"/>
              <a:t> 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en-US" sz="1400" dirty="0"/>
              <a:t> </a:t>
            </a:r>
            <a:r>
              <a:rPr lang="en-US" sz="1400" dirty="0" smtClean="0"/>
              <a:t>   Test the leaf sets first. If significant, 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remove its “genes” before testing its</a:t>
            </a:r>
          </a:p>
          <a:p>
            <a:r>
              <a:rPr lang="en-US" sz="1400" dirty="0"/>
              <a:t> </a:t>
            </a:r>
            <a:r>
              <a:rPr lang="en-US" sz="1400" dirty="0" smtClean="0"/>
              <a:t>          ancestor sets</a:t>
            </a:r>
          </a:p>
          <a:p>
            <a:endParaRPr lang="en-US" sz="1400" dirty="0" smtClean="0"/>
          </a:p>
          <a:p>
            <a:pPr marL="285750" indent="-285750">
              <a:buFont typeface="Wingdings" pitchFamily="2" charset="2"/>
              <a:buChar char="q"/>
            </a:pPr>
            <a:r>
              <a:rPr lang="en-US" b="1" dirty="0" err="1" smtClean="0"/>
              <a:t>TopGO’s</a:t>
            </a:r>
            <a:r>
              <a:rPr lang="en-US" b="1" dirty="0" smtClean="0"/>
              <a:t> weight algorithm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/>
              <a:t>genes are weighted by their relevance </a:t>
            </a: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       in </a:t>
            </a:r>
            <a:r>
              <a:rPr lang="en-US" sz="1400" dirty="0"/>
              <a:t>the significant nodes.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 dirty="0" smtClean="0"/>
              <a:t>The </a:t>
            </a:r>
            <a:r>
              <a:rPr lang="en-US" sz="1400" dirty="0"/>
              <a:t>enrichment score of a parent (gene </a:t>
            </a: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        node </a:t>
            </a:r>
            <a:r>
              <a:rPr lang="en-US" sz="1400" dirty="0"/>
              <a:t>u) is compared with the scores </a:t>
            </a:r>
            <a:r>
              <a:rPr lang="en-US" sz="1400" dirty="0" smtClean="0"/>
              <a:t>of</a:t>
            </a:r>
          </a:p>
          <a:p>
            <a:pPr>
              <a:lnSpc>
                <a:spcPct val="125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its </a:t>
            </a:r>
            <a:r>
              <a:rPr lang="en-US" sz="1400" dirty="0"/>
              <a:t>children.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 dirty="0" smtClean="0"/>
              <a:t> Children </a:t>
            </a:r>
            <a:r>
              <a:rPr lang="en-US" sz="1400" dirty="0"/>
              <a:t>with a better score than u </a:t>
            </a: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/>
              <a:t> </a:t>
            </a:r>
            <a:r>
              <a:rPr lang="en-US" sz="1400" dirty="0" smtClean="0"/>
              <a:t>       represent </a:t>
            </a:r>
            <a:r>
              <a:rPr lang="en-US" sz="1400" dirty="0"/>
              <a:t>the interesting genes better.  </a:t>
            </a:r>
            <a:endParaRPr lang="en-US" sz="1400" dirty="0" smtClean="0"/>
          </a:p>
          <a:p>
            <a:pPr>
              <a:lnSpc>
                <a:spcPct val="125000"/>
              </a:lnSpc>
            </a:pPr>
            <a:r>
              <a:rPr lang="en-US" sz="1400" dirty="0" smtClean="0"/>
              <a:t>        Therefore</a:t>
            </a:r>
            <a:r>
              <a:rPr lang="en-US" sz="1400" dirty="0"/>
              <a:t>, their significance is increased</a:t>
            </a:r>
          </a:p>
          <a:p>
            <a:pPr marL="285750" indent="-285750">
              <a:lnSpc>
                <a:spcPct val="125000"/>
              </a:lnSpc>
              <a:buFont typeface="Wingdings" pitchFamily="2" charset="2"/>
              <a:buChar char="§"/>
            </a:pPr>
            <a:r>
              <a:rPr lang="en-US" sz="1400" dirty="0" smtClean="0"/>
              <a:t> Children </a:t>
            </a:r>
            <a:r>
              <a:rPr lang="en-US" sz="1400" dirty="0"/>
              <a:t>with a lower score than u have </a:t>
            </a:r>
          </a:p>
          <a:p>
            <a:pPr>
              <a:lnSpc>
                <a:spcPct val="125000"/>
              </a:lnSpc>
            </a:pPr>
            <a:r>
              <a:rPr lang="en-US" sz="1400" dirty="0" smtClean="0"/>
              <a:t>        their </a:t>
            </a:r>
            <a:r>
              <a:rPr lang="en-US" sz="1400" dirty="0"/>
              <a:t>significance reduced.</a:t>
            </a:r>
          </a:p>
          <a:p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30651065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105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3251" name="TextBox 11"/>
          <p:cNvSpPr txBox="1">
            <a:spLocks noChangeArrowheads="1"/>
          </p:cNvSpPr>
          <p:nvPr/>
        </p:nvSpPr>
        <p:spPr bwMode="auto">
          <a:xfrm>
            <a:off x="2057400" y="1143000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Open web browser and navigate to</a:t>
            </a:r>
            <a:r>
              <a:rPr lang="en-US" smtClean="0">
                <a:solidFill>
                  <a:srgbClr val="000000"/>
                </a:solidFill>
              </a:rPr>
              <a:t> :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http://omicslab.genetics.ac.cn/GOEAST/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19405587">
            <a:off x="5448300" y="30241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3253" name="TextBox 4"/>
          <p:cNvSpPr txBox="1">
            <a:spLocks noChangeArrowheads="1"/>
          </p:cNvSpPr>
          <p:nvPr/>
        </p:nvSpPr>
        <p:spPr bwMode="auto">
          <a:xfrm>
            <a:off x="2209800" y="6086475"/>
            <a:ext cx="647700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At the header tool bar, click on Tutorial</a:t>
            </a:r>
            <a:endParaRPr lang="en-US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52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933" y="-1774"/>
            <a:ext cx="9172730" cy="6858782"/>
            <a:chOff x="5933" y="-1774"/>
            <a:chExt cx="9172730" cy="6858782"/>
          </a:xfrm>
        </p:grpSpPr>
        <p:grpSp>
          <p:nvGrpSpPr>
            <p:cNvPr id="2" name="Group 1"/>
            <p:cNvGrpSpPr/>
            <p:nvPr/>
          </p:nvGrpSpPr>
          <p:grpSpPr>
            <a:xfrm>
              <a:off x="16941" y="-1774"/>
              <a:ext cx="9161722" cy="6858782"/>
              <a:chOff x="-10633" y="-1774"/>
              <a:chExt cx="9161722" cy="6858782"/>
            </a:xfrm>
          </p:grpSpPr>
          <p:pic>
            <p:nvPicPr>
              <p:cNvPr id="5122" name="Picture 2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5316" y="2406336"/>
                <a:ext cx="9149316" cy="443748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-10633" y="-1774"/>
                <a:ext cx="9161722" cy="3096819"/>
                <a:chOff x="-10633" y="-1774"/>
                <a:chExt cx="9161722" cy="3096819"/>
              </a:xfrm>
            </p:grpSpPr>
            <p:pic>
              <p:nvPicPr>
                <p:cNvPr id="12" name="Picture 2"/>
                <p:cNvPicPr>
                  <a:picLocks noChangeAspect="1" noChangeArrowheads="1"/>
                </p:cNvPicPr>
                <p:nvPr/>
              </p:nvPicPr>
              <p:blipFill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10632" y="23035"/>
                  <a:ext cx="4343399" cy="1197336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3" name="Picture 3"/>
                <p:cNvPicPr>
                  <a:picLocks noChangeAspect="1"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33" y="1129989"/>
                  <a:ext cx="9144000" cy="929268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4" name="Picture 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089" y="-1774"/>
                  <a:ext cx="5714999" cy="9144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5" name="Picture 3"/>
                <p:cNvPicPr>
                  <a:picLocks noChangeAspect="1" noChangeArrowheads="1"/>
                </p:cNvPicPr>
                <p:nvPr/>
              </p:nvPicPr>
              <p:blipFill>
                <a:blip r:embed="rId6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-10633" y="2066345"/>
                  <a:ext cx="2238375" cy="102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6" name="Picture 4"/>
                <p:cNvPicPr>
                  <a:picLocks noChangeAspect="1" noChangeArrowheads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227742" y="2066345"/>
                  <a:ext cx="1222338" cy="10287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  <p:pic>
              <p:nvPicPr>
                <p:cNvPr id="17" name="Picture 5"/>
                <p:cNvPicPr>
                  <a:picLocks noChangeAspect="1" noChangeArrowheads="1"/>
                </p:cNvPicPr>
                <p:nvPr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436089" y="2066344"/>
                  <a:ext cx="5715000" cy="99708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18" name="Picture 6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94935" y="5894629"/>
                <a:ext cx="1295400" cy="866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3" name="Picture 3"/>
              <p:cNvPicPr>
                <a:picLocks noChangeAspect="1" noChangeArrowheads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091238" y="4612674"/>
                <a:ext cx="3038475" cy="121920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4" name="Picture 4"/>
              <p:cNvPicPr>
                <a:picLocks noChangeAspect="1" noChangeArrowheads="1"/>
              </p:cNvPicPr>
              <p:nvPr/>
            </p:nvPicPr>
            <p:blipFill>
              <a:blip r:embed="rId1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471" y="5791200"/>
                <a:ext cx="1666875" cy="58102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125" name="Picture 5"/>
              <p:cNvPicPr>
                <a:picLocks noChangeAspect="1" noChangeArrowheads="1"/>
              </p:cNvPicPr>
              <p:nvPr/>
            </p:nvPicPr>
            <p:blipFill>
              <a:blip r:embed="rId1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75928" y="6142633"/>
                <a:ext cx="1333500" cy="7143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</p:grp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54028" y="3196478"/>
              <a:ext cx="1866900" cy="676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099" name="Picture 3"/>
            <p:cNvPicPr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930303" y="3805517"/>
              <a:ext cx="1190625" cy="2952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00" name="Picture 4"/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54651" y="4121074"/>
              <a:ext cx="952500" cy="2476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" name="Picture 2" descr="http://jaspar.genereg.net/html/TEMPLATES//jasparlogo_beta5.png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33" y="3583187"/>
              <a:ext cx="2185836" cy="147658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86337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69" y="487330"/>
            <a:ext cx="9067800" cy="5943600"/>
          </a:xfrm>
        </p:spPr>
        <p:txBody>
          <a:bodyPr>
            <a:normAutofit fontScale="77500" lnSpcReduction="20000"/>
          </a:bodyPr>
          <a:lstStyle/>
          <a:p>
            <a:r>
              <a:rPr lang="en-US" dirty="0">
                <a:hlinkClick r:id="rId2"/>
              </a:rPr>
              <a:t>http://www-stat.stanford.edu/~tibs/GSA</a:t>
            </a:r>
            <a:r>
              <a:rPr lang="en-US" dirty="0" smtClean="0">
                <a:hlinkClick r:id="rId2"/>
              </a:rPr>
              <a:t>/</a:t>
            </a:r>
            <a:endParaRPr lang="en-US" dirty="0" smtClean="0"/>
          </a:p>
          <a:p>
            <a:r>
              <a:rPr lang="en-US" dirty="0">
                <a:hlinkClick r:id="rId3"/>
              </a:rPr>
              <a:t>http://</a:t>
            </a:r>
            <a:r>
              <a:rPr lang="en-US" dirty="0" smtClean="0">
                <a:hlinkClick r:id="rId3"/>
              </a:rPr>
              <a:t>www.netsci.org/Resources/Software/Bioinform/pathwayanalysis.html</a:t>
            </a:r>
            <a:endParaRPr lang="en-US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www.broadinstitute.org/gsea/index.jsp</a:t>
            </a:r>
            <a:endParaRPr lang="en-US" dirty="0" smtClean="0"/>
          </a:p>
          <a:p>
            <a:r>
              <a:rPr lang="en-US" dirty="0">
                <a:hlinkClick r:id="rId5"/>
              </a:rPr>
              <a:t>http://david.abcc.ncifcrf.gov</a:t>
            </a:r>
            <a:r>
              <a:rPr lang="en-US" dirty="0" smtClean="0">
                <a:hlinkClick r:id="rId5"/>
              </a:rPr>
              <a:t>/</a:t>
            </a:r>
            <a:endParaRPr lang="en-US" dirty="0" smtClean="0"/>
          </a:p>
          <a:p>
            <a:r>
              <a:rPr lang="en-US" dirty="0">
                <a:hlinkClick r:id="rId6"/>
              </a:rPr>
              <a:t>http://www.biocarta.com</a:t>
            </a:r>
            <a:r>
              <a:rPr lang="en-US" dirty="0" smtClean="0">
                <a:hlinkClick r:id="rId6"/>
              </a:rPr>
              <a:t>/</a:t>
            </a:r>
            <a:endParaRPr lang="en-US" dirty="0" smtClean="0"/>
          </a:p>
          <a:p>
            <a:r>
              <a:rPr lang="en-US" dirty="0">
                <a:hlinkClick r:id="rId7"/>
              </a:rPr>
              <a:t>http://web.expasy.org/pathways</a:t>
            </a:r>
            <a:r>
              <a:rPr lang="en-US" dirty="0" smtClean="0">
                <a:hlinkClick r:id="rId7"/>
              </a:rPr>
              <a:t>/</a:t>
            </a:r>
            <a:endParaRPr lang="en-US" dirty="0" smtClean="0"/>
          </a:p>
          <a:p>
            <a:r>
              <a:rPr lang="en-US" dirty="0">
                <a:hlinkClick r:id="rId8"/>
              </a:rPr>
              <a:t>http://www.genmapp.org</a:t>
            </a:r>
            <a:r>
              <a:rPr lang="en-US" dirty="0" smtClean="0">
                <a:hlinkClick r:id="rId8"/>
              </a:rPr>
              <a:t>/</a:t>
            </a:r>
            <a:endParaRPr lang="en-US" dirty="0" smtClean="0"/>
          </a:p>
          <a:p>
            <a:r>
              <a:rPr lang="en-US" dirty="0">
                <a:hlinkClick r:id="rId9"/>
              </a:rPr>
              <a:t>http://www.genome.jp/kegg</a:t>
            </a:r>
            <a:r>
              <a:rPr lang="en-US" dirty="0" smtClean="0">
                <a:hlinkClick r:id="rId9"/>
              </a:rPr>
              <a:t>/</a:t>
            </a:r>
            <a:endParaRPr lang="en-US" dirty="0" smtClean="0"/>
          </a:p>
          <a:p>
            <a:r>
              <a:rPr lang="en-US" dirty="0">
                <a:hlinkClick r:id="rId10"/>
              </a:rPr>
              <a:t>http://www.ingenuity.com</a:t>
            </a:r>
            <a:r>
              <a:rPr lang="en-US" dirty="0" smtClean="0">
                <a:hlinkClick r:id="rId10"/>
              </a:rPr>
              <a:t>/</a:t>
            </a:r>
            <a:endParaRPr lang="en-US" dirty="0" smtClean="0"/>
          </a:p>
          <a:p>
            <a:r>
              <a:rPr lang="en-US" dirty="0">
                <a:hlinkClick r:id="rId11"/>
              </a:rPr>
              <a:t>http://</a:t>
            </a:r>
            <a:r>
              <a:rPr lang="en-US" dirty="0" smtClean="0">
                <a:hlinkClick r:id="rId11"/>
              </a:rPr>
              <a:t>www.genego.com/metacore.php</a:t>
            </a:r>
            <a:endParaRPr lang="en-US" dirty="0" smtClean="0"/>
          </a:p>
          <a:p>
            <a:r>
              <a:rPr lang="en-US" dirty="0">
                <a:hlinkClick r:id="rId12"/>
              </a:rPr>
              <a:t>http://www.geneontology.org</a:t>
            </a:r>
            <a:r>
              <a:rPr lang="en-US" dirty="0" smtClean="0">
                <a:hlinkClick r:id="rId12"/>
              </a:rPr>
              <a:t>/</a:t>
            </a:r>
            <a:endParaRPr lang="en-US" dirty="0" smtClean="0"/>
          </a:p>
          <a:p>
            <a:r>
              <a:rPr lang="en-US" i="1" dirty="0" smtClean="0">
                <a:hlinkClick r:id="rId13"/>
              </a:rPr>
              <a:t>http://omicslab.genetics.ac.cn/</a:t>
            </a:r>
            <a:r>
              <a:rPr lang="en-US" b="1" i="1" dirty="0" smtClean="0">
                <a:hlinkClick r:id="rId13"/>
              </a:rPr>
              <a:t>GOEAST</a:t>
            </a:r>
            <a:r>
              <a:rPr lang="en-US" i="1" dirty="0" smtClean="0">
                <a:hlinkClick r:id="rId13"/>
              </a:rPr>
              <a:t>/tutorial.php</a:t>
            </a:r>
            <a:endParaRPr lang="en-US" i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>
                <a:hlinkClick r:id="rId14"/>
              </a:rPr>
              <a:t>http://</a:t>
            </a:r>
            <a:r>
              <a:rPr lang="en-US" i="1" dirty="0" smtClean="0">
                <a:hlinkClick r:id="rId14"/>
              </a:rPr>
              <a:t>expressome.kobic.re.kr/GAzer/document.jsp</a:t>
            </a:r>
            <a:endParaRPr lang="en-US" i="1" dirty="0" smtClean="0"/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>
                <a:hlinkClick r:id="rId15"/>
              </a:rPr>
              <a:t>http://</a:t>
            </a:r>
            <a:r>
              <a:rPr lang="en-US" i="1" dirty="0" smtClean="0">
                <a:hlinkClick r:id="rId15"/>
              </a:rPr>
              <a:t>www.biobase-international.com/products</a:t>
            </a:r>
            <a:r>
              <a:rPr lang="en-US" i="1" dirty="0" smtClean="0"/>
              <a:t> </a:t>
            </a:r>
          </a:p>
          <a:p>
            <a:pPr marL="342900" lvl="1" indent="-342900">
              <a:buFont typeface="Arial" pitchFamily="34" charset="0"/>
              <a:buChar char="•"/>
            </a:pPr>
            <a:r>
              <a:rPr lang="en-US" i="1" dirty="0">
                <a:hlinkClick r:id="rId16"/>
              </a:rPr>
              <a:t>http://jaspar.genereg.net</a:t>
            </a:r>
            <a:r>
              <a:rPr lang="en-US" i="1" dirty="0" smtClean="0">
                <a:hlinkClick r:id="rId16"/>
              </a:rPr>
              <a:t>/</a:t>
            </a:r>
            <a:endParaRPr lang="en-US" i="1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56298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sz="3600" dirty="0" smtClean="0"/>
              <a:t>Pathway analysis Recap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  <a:buFontTx/>
              <a:buNone/>
            </a:pPr>
            <a:r>
              <a:rPr lang="en-US" sz="2800" dirty="0" smtClean="0"/>
              <a:t>Two major statistics approaches: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 _________ with tests are   ________ &amp;  _________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__________ with two major implementations ___________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   &amp; _____________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sz="2400" dirty="0" smtClean="0"/>
              <a:t>Same number of DEGs and those in a category, what could possibly be matter whether to get a significant p-value _________  </a:t>
            </a:r>
          </a:p>
          <a:p>
            <a:pPr>
              <a:lnSpc>
                <a:spcPct val="90000"/>
              </a:lnSpc>
            </a:pPr>
            <a:r>
              <a:rPr lang="en-US" sz="2400" dirty="0" smtClean="0"/>
              <a:t>What are a few known concerns with conventional GO based pathway analysis:   ____________, ____________,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    ______________, &amp; _______________</a:t>
            </a:r>
          </a:p>
        </p:txBody>
      </p:sp>
    </p:spTree>
    <p:extLst>
      <p:ext uri="{BB962C8B-B14F-4D97-AF65-F5344CB8AC3E}">
        <p14:creationId xmlns:p14="http://schemas.microsoft.com/office/powerpoint/2010/main" val="2023604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533400"/>
            <a:ext cx="8229600" cy="884238"/>
          </a:xfrm>
        </p:spPr>
        <p:txBody>
          <a:bodyPr/>
          <a:lstStyle/>
          <a:p>
            <a:r>
              <a:rPr lang="en-US" sz="3600" dirty="0" smtClean="0"/>
              <a:t>Pathway analysis Recap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600200"/>
            <a:ext cx="8229600" cy="4525963"/>
          </a:xfrm>
          <a:solidFill>
            <a:schemeClr val="bg1"/>
          </a:solidFill>
          <a:ln w="38100" cap="flat">
            <a:solidFill>
              <a:srgbClr val="0000FF"/>
            </a:solidFill>
            <a:prstDash val="lgDash"/>
            <a:miter lim="800000"/>
            <a:headEnd/>
            <a:tailEnd/>
          </a:ln>
        </p:spPr>
        <p:txBody>
          <a:bodyPr>
            <a:normAutofit fontScale="85000" lnSpcReduction="20000"/>
          </a:bodyPr>
          <a:lstStyle/>
          <a:p>
            <a:pPr>
              <a:lnSpc>
                <a:spcPct val="90000"/>
              </a:lnSpc>
            </a:pPr>
            <a:r>
              <a:rPr lang="en-US" sz="2800" dirty="0" smtClean="0"/>
              <a:t>Two major statistics approaches:</a:t>
            </a:r>
          </a:p>
          <a:p>
            <a:pPr marL="0" indent="0">
              <a:lnSpc>
                <a:spcPct val="90000"/>
              </a:lnSpc>
              <a:buNone/>
            </a:pPr>
            <a:endParaRPr lang="en-US" sz="28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/>
              <a:t>     </a:t>
            </a:r>
            <a:r>
              <a:rPr lang="en-US" sz="2400" dirty="0" err="1" smtClean="0">
                <a:solidFill>
                  <a:srgbClr val="FF0000"/>
                </a:solidFill>
              </a:rPr>
              <a:t>Parametrics</a:t>
            </a:r>
            <a:r>
              <a:rPr lang="en-US" sz="2400" dirty="0" smtClean="0"/>
              <a:t> with tests are   </a:t>
            </a:r>
            <a:r>
              <a:rPr lang="en-US" sz="2400" dirty="0" err="1" smtClean="0">
                <a:solidFill>
                  <a:srgbClr val="FF0000"/>
                </a:solidFill>
              </a:rPr>
              <a:t>hypergeometric</a:t>
            </a:r>
            <a:r>
              <a:rPr lang="en-US" sz="2400" dirty="0" smtClean="0">
                <a:solidFill>
                  <a:srgbClr val="FF0000"/>
                </a:solidFill>
              </a:rPr>
              <a:t> test </a:t>
            </a:r>
            <a:r>
              <a:rPr lang="en-US" sz="2400" dirty="0" smtClean="0"/>
              <a:t>&amp; </a:t>
            </a:r>
            <a:r>
              <a:rPr lang="en-US" sz="2400" dirty="0" smtClean="0">
                <a:solidFill>
                  <a:srgbClr val="FF0000"/>
                </a:solidFill>
              </a:rPr>
              <a:t>Fisher exact test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 smtClean="0">
                <a:solidFill>
                  <a:srgbClr val="FF0000"/>
                </a:solidFill>
              </a:rPr>
              <a:t>     Non-</a:t>
            </a:r>
            <a:r>
              <a:rPr lang="en-US" sz="2400" dirty="0" err="1" smtClean="0">
                <a:solidFill>
                  <a:srgbClr val="FF0000"/>
                </a:solidFill>
              </a:rPr>
              <a:t>parametrics</a:t>
            </a:r>
            <a:r>
              <a:rPr lang="en-US" sz="2400" dirty="0" smtClean="0"/>
              <a:t> with two major implementations  </a:t>
            </a:r>
            <a:r>
              <a:rPr lang="en-US" sz="2400" dirty="0" smtClean="0">
                <a:solidFill>
                  <a:srgbClr val="FF0000"/>
                </a:solidFill>
              </a:rPr>
              <a:t>GSEA </a:t>
            </a:r>
            <a:r>
              <a:rPr lang="en-US" sz="2400" dirty="0" smtClean="0"/>
              <a:t> &amp; 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    GSA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>
              <a:lnSpc>
                <a:spcPct val="160000"/>
              </a:lnSpc>
              <a:spcAft>
                <a:spcPts val="1200"/>
              </a:spcAft>
            </a:pPr>
            <a:r>
              <a:rPr lang="en-US" sz="2400" dirty="0" smtClean="0"/>
              <a:t>Same number of DEGs and those in a category, what could possibly be matter whether to get a significant p-value </a:t>
            </a:r>
            <a:r>
              <a:rPr lang="en-US" sz="2400" b="1" dirty="0" smtClean="0">
                <a:solidFill>
                  <a:srgbClr val="FF0000"/>
                </a:solidFill>
              </a:rPr>
              <a:t>the universe matters 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What are a few known concerns with conventional GO based pathway analysis</a:t>
            </a:r>
            <a:r>
              <a:rPr lang="en-US" sz="2400" dirty="0"/>
              <a:t>: </a:t>
            </a:r>
            <a:r>
              <a:rPr lang="en-US" sz="2400" i="1" dirty="0">
                <a:solidFill>
                  <a:srgbClr val="FF0000"/>
                </a:solidFill>
              </a:rPr>
              <a:t>Ignore GO hierarchy , Ignore gene (expression) </a:t>
            </a:r>
            <a:r>
              <a:rPr lang="en-US" sz="2400" i="1" dirty="0" smtClean="0">
                <a:solidFill>
                  <a:srgbClr val="FF0000"/>
                </a:solidFill>
              </a:rPr>
              <a:t>level/rank</a:t>
            </a:r>
            <a:r>
              <a:rPr lang="en-US" sz="2400" i="1" dirty="0">
                <a:solidFill>
                  <a:srgbClr val="FF0000"/>
                </a:solidFill>
              </a:rPr>
              <a:t>, assuming genes </a:t>
            </a:r>
            <a:r>
              <a:rPr lang="en-US" sz="2400" i="1" dirty="0" smtClean="0">
                <a:solidFill>
                  <a:srgbClr val="FF0000"/>
                </a:solidFill>
              </a:rPr>
              <a:t>are uncorrelated &amp; sampling </a:t>
            </a:r>
            <a:r>
              <a:rPr lang="en-US" sz="2400" i="1" dirty="0">
                <a:solidFill>
                  <a:srgbClr val="FF0000"/>
                </a:solidFill>
              </a:rPr>
              <a:t>over genes </a:t>
            </a:r>
          </a:p>
          <a:p>
            <a:pPr>
              <a:lnSpc>
                <a:spcPct val="90000"/>
              </a:lnSpc>
            </a:pPr>
            <a:endParaRPr lang="en-US" sz="2400" dirty="0" smtClean="0"/>
          </a:p>
          <a:p>
            <a:pPr marL="0" indent="0">
              <a:lnSpc>
                <a:spcPct val="90000"/>
              </a:lnSpc>
              <a:buNone/>
            </a:pP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14384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3600" dirty="0" smtClean="0"/>
              <a:t>Pathway analysis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Two major statistics approaches</a:t>
            </a:r>
          </a:p>
          <a:p>
            <a:pPr lvl="1"/>
            <a:r>
              <a:rPr lang="en-US" dirty="0" smtClean="0"/>
              <a:t>Parametric vs. non-</a:t>
            </a:r>
            <a:r>
              <a:rPr lang="en-US" dirty="0" err="1" smtClean="0"/>
              <a:t>parametrics</a:t>
            </a:r>
            <a:endParaRPr lang="en-US" dirty="0" smtClean="0"/>
          </a:p>
          <a:p>
            <a:r>
              <a:rPr lang="en-US" dirty="0" smtClean="0"/>
              <a:t>Many available databases</a:t>
            </a:r>
          </a:p>
          <a:p>
            <a:pPr lvl="1"/>
            <a:r>
              <a:rPr lang="en-US" dirty="0" smtClean="0"/>
              <a:t>Gene Ontology</a:t>
            </a:r>
          </a:p>
          <a:p>
            <a:pPr lvl="1"/>
            <a:r>
              <a:rPr lang="en-US" dirty="0" smtClean="0"/>
              <a:t>KEGG</a:t>
            </a:r>
          </a:p>
          <a:p>
            <a:pPr lvl="1"/>
            <a:r>
              <a:rPr lang="en-US" dirty="0" err="1" smtClean="0"/>
              <a:t>Transfac</a:t>
            </a:r>
            <a:r>
              <a:rPr lang="en-US" dirty="0" smtClean="0"/>
              <a:t> &amp; </a:t>
            </a:r>
            <a:r>
              <a:rPr lang="en-US" dirty="0" err="1" smtClean="0"/>
              <a:t>transpath</a:t>
            </a:r>
            <a:endParaRPr lang="en-US" dirty="0" smtClean="0"/>
          </a:p>
          <a:p>
            <a:r>
              <a:rPr lang="en-US" dirty="0" smtClean="0"/>
              <a:t>A few popular applications </a:t>
            </a:r>
          </a:p>
          <a:p>
            <a:pPr lvl="1"/>
            <a:r>
              <a:rPr lang="en-US" dirty="0" smtClean="0"/>
              <a:t>DAVID (free online)</a:t>
            </a:r>
          </a:p>
          <a:p>
            <a:pPr lvl="1"/>
            <a:r>
              <a:rPr lang="en-US" dirty="0" smtClean="0"/>
              <a:t>GSEA (online and desktop java application)</a:t>
            </a:r>
          </a:p>
          <a:p>
            <a:pPr lvl="1"/>
            <a:r>
              <a:rPr lang="en-US" dirty="0" smtClean="0"/>
              <a:t>GSA (R –package)</a:t>
            </a:r>
          </a:p>
          <a:p>
            <a:pPr lvl="1"/>
            <a:r>
              <a:rPr lang="en-US" dirty="0" smtClean="0"/>
              <a:t>Ingenuity Pathway Analysis (licensed based)</a:t>
            </a:r>
          </a:p>
          <a:p>
            <a:pPr lvl="1"/>
            <a:r>
              <a:rPr lang="en-US" dirty="0" err="1" smtClean="0"/>
              <a:t>Biobase</a:t>
            </a:r>
            <a:r>
              <a:rPr lang="en-US" dirty="0" smtClean="0"/>
              <a:t>/JASPER (license based)</a:t>
            </a:r>
          </a:p>
          <a:p>
            <a:pPr lvl="1"/>
            <a:r>
              <a:rPr lang="en-US" dirty="0" err="1" smtClean="0"/>
              <a:t>GeneGO</a:t>
            </a:r>
            <a:r>
              <a:rPr lang="en-US" dirty="0" smtClean="0"/>
              <a:t> (license based)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0708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sets (biological categories)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Genes (sets) have something in common</a:t>
            </a:r>
          </a:p>
          <a:p>
            <a:pPr lvl="1"/>
            <a:r>
              <a:rPr lang="en-US" dirty="0"/>
              <a:t>On the same cytogenetic band</a:t>
            </a:r>
          </a:p>
          <a:p>
            <a:pPr lvl="1"/>
            <a:r>
              <a:rPr lang="en-US" dirty="0"/>
              <a:t>Coding for proteins that are part of the same cellular component</a:t>
            </a:r>
          </a:p>
          <a:p>
            <a:pPr lvl="1"/>
            <a:r>
              <a:rPr lang="en-US" dirty="0" smtClean="0"/>
              <a:t>Can be part of the same biochemical pathway</a:t>
            </a:r>
          </a:p>
          <a:p>
            <a:pPr lvl="1"/>
            <a:r>
              <a:rPr lang="en-US" dirty="0" smtClean="0"/>
              <a:t>Co-expressed under certain conditions</a:t>
            </a:r>
          </a:p>
          <a:p>
            <a:pPr lvl="1"/>
            <a:r>
              <a:rPr lang="en-US" dirty="0" smtClean="0"/>
              <a:t>Putative targets of same regulatory factor</a:t>
            </a:r>
          </a:p>
          <a:p>
            <a:pPr lvl="1"/>
            <a:r>
              <a:rPr lang="en-US" dirty="0" smtClean="0"/>
              <a:t>….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168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Question??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263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2057400"/>
            <a:ext cx="5105400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4275" name="TextBox 11"/>
          <p:cNvSpPr txBox="1">
            <a:spLocks noChangeArrowheads="1"/>
          </p:cNvSpPr>
          <p:nvPr/>
        </p:nvSpPr>
        <p:spPr bwMode="auto">
          <a:xfrm>
            <a:off x="2057400" y="1143000"/>
            <a:ext cx="6477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Click on tools on the side menu bar to display platforms</a:t>
            </a:r>
            <a:endParaRPr lang="en-US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19405587">
            <a:off x="2628900" y="3328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8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Box 11"/>
          <p:cNvSpPr txBox="1">
            <a:spLocks noChangeArrowheads="1"/>
          </p:cNvSpPr>
          <p:nvPr/>
        </p:nvSpPr>
        <p:spPr bwMode="auto">
          <a:xfrm>
            <a:off x="2057400" y="1143000"/>
            <a:ext cx="64770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000000"/>
                </a:solidFill>
              </a:rPr>
              <a:t>Click here to start an Affymetrix gene expression based analysis</a:t>
            </a:r>
            <a:endParaRPr lang="en-US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1981200"/>
            <a:ext cx="5334000" cy="3814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3695700" y="46243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110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Box 11"/>
          <p:cNvSpPr txBox="1">
            <a:spLocks noChangeArrowheads="1"/>
          </p:cNvSpPr>
          <p:nvPr/>
        </p:nvSpPr>
        <p:spPr bwMode="auto">
          <a:xfrm>
            <a:off x="1905000" y="609600"/>
            <a:ext cx="647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Step 1) Choose the species.  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632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0" y="1066800"/>
            <a:ext cx="3170238" cy="239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4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25" y="3962400"/>
            <a:ext cx="3152775" cy="2300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3619500" y="16525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405587">
            <a:off x="3590925" y="45481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6327" name="Rectangle 7"/>
          <p:cNvSpPr>
            <a:spLocks noChangeArrowheads="1"/>
          </p:cNvSpPr>
          <p:nvPr/>
        </p:nvSpPr>
        <p:spPr bwMode="auto">
          <a:xfrm>
            <a:off x="1981200" y="6353175"/>
            <a:ext cx="65532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The web page will dynamically populate the platforms available for this species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56328" name="Rectangle 8"/>
          <p:cNvSpPr>
            <a:spLocks noChangeArrowheads="1"/>
          </p:cNvSpPr>
          <p:nvPr/>
        </p:nvSpPr>
        <p:spPr bwMode="auto">
          <a:xfrm>
            <a:off x="1828800" y="3609975"/>
            <a:ext cx="2928938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Select Mus musculus as the species. </a:t>
            </a:r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6249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Box 11"/>
          <p:cNvSpPr txBox="1">
            <a:spLocks noChangeArrowheads="1"/>
          </p:cNvSpPr>
          <p:nvPr/>
        </p:nvSpPr>
        <p:spPr bwMode="auto">
          <a:xfrm>
            <a:off x="1905000" y="609600"/>
            <a:ext cx="6477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Step 2) Choose the microarray platform  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7347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51" t="16499"/>
          <a:stretch>
            <a:fillRect/>
          </a:stretch>
        </p:blipFill>
        <p:spPr bwMode="auto">
          <a:xfrm>
            <a:off x="1981200" y="990600"/>
            <a:ext cx="3436938" cy="249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7348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91" t="17505"/>
          <a:stretch>
            <a:fillRect/>
          </a:stretch>
        </p:blipFill>
        <p:spPr bwMode="auto">
          <a:xfrm>
            <a:off x="1905000" y="4154488"/>
            <a:ext cx="3352800" cy="2398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3314700" y="12715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405587">
            <a:off x="3162300" y="4740275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7351" name="Rectangle 9"/>
          <p:cNvSpPr>
            <a:spLocks noChangeArrowheads="1"/>
          </p:cNvSpPr>
          <p:nvPr/>
        </p:nvSpPr>
        <p:spPr bwMode="auto">
          <a:xfrm>
            <a:off x="1981200" y="3762375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Select mouse genome 430 2.0 Array as the microarray platform.  </a:t>
            </a:r>
            <a:endParaRPr lang="en-US" sz="12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7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Box 11"/>
          <p:cNvSpPr txBox="1">
            <a:spLocks noChangeArrowheads="1"/>
          </p:cNvSpPr>
          <p:nvPr/>
        </p:nvSpPr>
        <p:spPr bwMode="auto">
          <a:xfrm>
            <a:off x="1905000" y="1062038"/>
            <a:ext cx="62484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Step 3) Select the background (population) type.  Leave  whole chip selected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837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6899" r="2451" b="5045"/>
          <a:stretch>
            <a:fillRect/>
          </a:stretch>
        </p:blipFill>
        <p:spPr bwMode="auto">
          <a:xfrm>
            <a:off x="1905000" y="1752600"/>
            <a:ext cx="5607050" cy="38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2400300" y="3328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37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Box 11"/>
          <p:cNvSpPr txBox="1">
            <a:spLocks noChangeArrowheads="1"/>
          </p:cNvSpPr>
          <p:nvPr/>
        </p:nvSpPr>
        <p:spPr bwMode="auto">
          <a:xfrm>
            <a:off x="1905000" y="1062038"/>
            <a:ext cx="6248400" cy="101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Step 4) Upload probe set. 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Cut and paste list of  Affymetrix probe set IDs from the differentially expressed genes to the entry box .        Use probe set IDs in 72_hr_DEGs_Q_top_500.txt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   </a:t>
            </a: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5939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56" t="16899" r="2451" b="5045"/>
          <a:stretch>
            <a:fillRect/>
          </a:stretch>
        </p:blipFill>
        <p:spPr bwMode="auto">
          <a:xfrm>
            <a:off x="1981200" y="1981200"/>
            <a:ext cx="4600575" cy="3135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3543300" y="4090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pic>
        <p:nvPicPr>
          <p:cNvPr id="5939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83" t="45399" r="47421" b="41148"/>
          <a:stretch>
            <a:fillRect/>
          </a:stretch>
        </p:blipFill>
        <p:spPr bwMode="auto">
          <a:xfrm>
            <a:off x="2133600" y="5715000"/>
            <a:ext cx="3697288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7112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TextBox 11"/>
          <p:cNvSpPr txBox="1">
            <a:spLocks noChangeArrowheads="1"/>
          </p:cNvSpPr>
          <p:nvPr/>
        </p:nvSpPr>
        <p:spPr bwMode="auto">
          <a:xfrm>
            <a:off x="1905000" y="5562600"/>
            <a:ext cx="62484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Step 5) Enter a valid email address that you have access to.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Give the analysis a distinct name to identify  it from the results that will be emailed to you.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1200" b="1" smtClean="0">
              <a:solidFill>
                <a:srgbClr val="000000"/>
              </a:solidFill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Click Start analysis</a:t>
            </a:r>
          </a:p>
        </p:txBody>
      </p:sp>
      <p:pic>
        <p:nvPicPr>
          <p:cNvPr id="60419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5" t="15536" r="10417" b="2745"/>
          <a:stretch>
            <a:fillRect/>
          </a:stretch>
        </p:blipFill>
        <p:spPr bwMode="auto">
          <a:xfrm>
            <a:off x="2209800" y="1295400"/>
            <a:ext cx="4608513" cy="386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Rectangle 6"/>
          <p:cNvSpPr>
            <a:spLocks noChangeArrowheads="1"/>
          </p:cNvSpPr>
          <p:nvPr/>
        </p:nvSpPr>
        <p:spPr bwMode="auto">
          <a:xfrm>
            <a:off x="1828800" y="914400"/>
            <a:ext cx="60960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smtClean="0">
                <a:solidFill>
                  <a:srgbClr val="000000"/>
                </a:solidFill>
              </a:rPr>
              <a:t>Use the default option for parameter settings.  </a:t>
            </a:r>
            <a:endParaRPr lang="en-US" sz="1200" smtClean="0">
              <a:solidFill>
                <a:srgbClr val="000000"/>
              </a:solidFill>
            </a:endParaRPr>
          </a:p>
        </p:txBody>
      </p:sp>
      <p:sp>
        <p:nvSpPr>
          <p:cNvPr id="4" name="Left Arrow 3"/>
          <p:cNvSpPr/>
          <p:nvPr/>
        </p:nvSpPr>
        <p:spPr>
          <a:xfrm rot="19405587">
            <a:off x="2705100" y="31765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9405587">
            <a:off x="3543300" y="3709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9405587">
            <a:off x="2857500" y="4367213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1103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7" t="17023" r="10156" b="9537"/>
          <a:stretch>
            <a:fillRect/>
          </a:stretch>
        </p:blipFill>
        <p:spPr bwMode="auto">
          <a:xfrm>
            <a:off x="838200" y="1295400"/>
            <a:ext cx="7747000" cy="513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92337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50" t="19514"/>
          <a:stretch>
            <a:fillRect/>
          </a:stretch>
        </p:blipFill>
        <p:spPr bwMode="auto">
          <a:xfrm>
            <a:off x="1828800" y="1447800"/>
            <a:ext cx="6858000" cy="4868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eft Arrow 2"/>
          <p:cNvSpPr/>
          <p:nvPr/>
        </p:nvSpPr>
        <p:spPr>
          <a:xfrm rot="19405587">
            <a:off x="3695700" y="4090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2468" name="TextBox 3"/>
          <p:cNvSpPr txBox="1">
            <a:spLocks noChangeArrowheads="1"/>
          </p:cNvSpPr>
          <p:nvPr/>
        </p:nvSpPr>
        <p:spPr bwMode="auto">
          <a:xfrm>
            <a:off x="2057400" y="838200"/>
            <a:ext cx="6178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Email notification when analysis is complete</a:t>
            </a:r>
          </a:p>
        </p:txBody>
      </p:sp>
    </p:spTree>
    <p:extLst>
      <p:ext uri="{BB962C8B-B14F-4D97-AF65-F5344CB8AC3E}">
        <p14:creationId xmlns:p14="http://schemas.microsoft.com/office/powerpoint/2010/main" val="382319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 Ontology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609600" indent="-609600"/>
            <a:r>
              <a:rPr lang="en-US" sz="2000" b="1" dirty="0"/>
              <a:t>Gene Ontology (GO)</a:t>
            </a:r>
            <a:r>
              <a:rPr lang="en-US" sz="2000" dirty="0"/>
              <a:t> Consortium was established in 1998 to developed </a:t>
            </a:r>
            <a:r>
              <a:rPr lang="en-US" sz="2000" u="sng" dirty="0"/>
              <a:t>shared, structured vocabulary (an ontology)</a:t>
            </a:r>
            <a:r>
              <a:rPr lang="en-US" sz="2000" dirty="0"/>
              <a:t> for the annotation of molecular characteristics across different organisms.</a:t>
            </a:r>
          </a:p>
          <a:p>
            <a:pPr marL="990600" lvl="1" indent="-533400"/>
            <a:r>
              <a:rPr lang="en-US" sz="2000" dirty="0"/>
              <a:t>a collaborative effort to address the need for consistent descriptions of gene and gene products in different databases</a:t>
            </a:r>
          </a:p>
          <a:p>
            <a:pPr marL="990600" lvl="1" indent="-533400"/>
            <a:r>
              <a:rPr lang="en-US" sz="2000" dirty="0"/>
              <a:t>Original members of the consortium: SGD, </a:t>
            </a:r>
            <a:r>
              <a:rPr lang="en-US" sz="2000" dirty="0" err="1"/>
              <a:t>FlyBase</a:t>
            </a:r>
            <a:r>
              <a:rPr lang="en-US" sz="2000" dirty="0"/>
              <a:t> and MGD</a:t>
            </a:r>
          </a:p>
          <a:p>
            <a:pPr marL="609600" indent="-609600"/>
            <a:r>
              <a:rPr lang="en-US" sz="2000" dirty="0"/>
              <a:t>Two primary purposes for an ontology:</a:t>
            </a:r>
          </a:p>
          <a:p>
            <a:pPr marL="990600" lvl="1" indent="-533400">
              <a:buFontTx/>
              <a:buAutoNum type="arabicPeriod"/>
            </a:pPr>
            <a:r>
              <a:rPr lang="en-US" sz="2000" dirty="0"/>
              <a:t>to facilitate communication between people and organizations</a:t>
            </a:r>
          </a:p>
          <a:p>
            <a:pPr marL="990600" lvl="1" indent="-533400">
              <a:buFontTx/>
              <a:buAutoNum type="arabicPeriod"/>
            </a:pPr>
            <a:r>
              <a:rPr lang="en-US" sz="2000" dirty="0"/>
              <a:t>to improve upon the interoperability between systems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8883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981200"/>
            <a:ext cx="5465763" cy="353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349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38"/>
          <a:stretch>
            <a:fillRect/>
          </a:stretch>
        </p:blipFill>
        <p:spPr bwMode="auto">
          <a:xfrm>
            <a:off x="5486400" y="1984375"/>
            <a:ext cx="2768600" cy="354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3543300" y="31765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3493" name="TextBox 4"/>
          <p:cNvSpPr txBox="1">
            <a:spLocks noChangeArrowheads="1"/>
          </p:cNvSpPr>
          <p:nvPr/>
        </p:nvSpPr>
        <p:spPr bwMode="auto">
          <a:xfrm>
            <a:off x="990600" y="1066800"/>
            <a:ext cx="782161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smtClean="0">
                <a:solidFill>
                  <a:srgbClr val="000000"/>
                </a:solidFill>
              </a:rPr>
              <a:t>Click on hyperlink to display results in your web browser</a:t>
            </a:r>
          </a:p>
        </p:txBody>
      </p:sp>
    </p:spTree>
    <p:extLst>
      <p:ext uri="{BB962C8B-B14F-4D97-AF65-F5344CB8AC3E}">
        <p14:creationId xmlns:p14="http://schemas.microsoft.com/office/powerpoint/2010/main" val="267249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4" t="15495" r="3125" b="70796"/>
          <a:stretch>
            <a:fillRect/>
          </a:stretch>
        </p:blipFill>
        <p:spPr bwMode="auto">
          <a:xfrm>
            <a:off x="1676400" y="914400"/>
            <a:ext cx="6858000" cy="744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80" t="15123" r="3125"/>
          <a:stretch>
            <a:fillRect/>
          </a:stretch>
        </p:blipFill>
        <p:spPr bwMode="auto">
          <a:xfrm>
            <a:off x="1676400" y="1981200"/>
            <a:ext cx="6858000" cy="4414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Left Arrow 3"/>
          <p:cNvSpPr/>
          <p:nvPr/>
        </p:nvSpPr>
        <p:spPr>
          <a:xfrm rot="19405587">
            <a:off x="2247900" y="2947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Left Arrow 4"/>
          <p:cNvSpPr/>
          <p:nvPr/>
        </p:nvSpPr>
        <p:spPr>
          <a:xfrm rot="19405587">
            <a:off x="2095500" y="47767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Left Arrow 5"/>
          <p:cNvSpPr/>
          <p:nvPr/>
        </p:nvSpPr>
        <p:spPr>
          <a:xfrm rot="19405587">
            <a:off x="6134100" y="48529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Left Arrow 6"/>
          <p:cNvSpPr/>
          <p:nvPr/>
        </p:nvSpPr>
        <p:spPr>
          <a:xfrm rot="19405587">
            <a:off x="3619500" y="37861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Left Arrow 7"/>
          <p:cNvSpPr/>
          <p:nvPr/>
        </p:nvSpPr>
        <p:spPr>
          <a:xfrm rot="19405587">
            <a:off x="7581900" y="41671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Left Arrow 8"/>
          <p:cNvSpPr/>
          <p:nvPr/>
        </p:nvSpPr>
        <p:spPr>
          <a:xfrm rot="19405587">
            <a:off x="8267700" y="4319588"/>
            <a:ext cx="533400" cy="304800"/>
          </a:xfrm>
          <a:prstGeom prst="lef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5732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38" t="16348" r="7887" b="10522"/>
          <a:stretch>
            <a:fillRect/>
          </a:stretch>
        </p:blipFill>
        <p:spPr bwMode="auto">
          <a:xfrm>
            <a:off x="685800" y="1447800"/>
            <a:ext cx="7916863" cy="5113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39" name="TextBox 2"/>
          <p:cNvSpPr txBox="1">
            <a:spLocks noChangeArrowheads="1"/>
          </p:cNvSpPr>
          <p:nvPr/>
        </p:nvSpPr>
        <p:spPr bwMode="auto">
          <a:xfrm>
            <a:off x="1600200" y="762000"/>
            <a:ext cx="69342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Use Advanced settings to run GO enrichment using Adrian Alexa’s weighting approach.</a:t>
            </a:r>
          </a:p>
        </p:txBody>
      </p:sp>
      <p:sp>
        <p:nvSpPr>
          <p:cNvPr id="65540" name="Text Box 11"/>
          <p:cNvSpPr txBox="1">
            <a:spLocks noChangeArrowheads="1"/>
          </p:cNvSpPr>
          <p:nvPr/>
        </p:nvSpPr>
        <p:spPr bwMode="auto">
          <a:xfrm>
            <a:off x="5638800" y="5562600"/>
            <a:ext cx="3176588" cy="9159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3730 classic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</a:t>
            </a:r>
            <a:r>
              <a:rPr lang="en-US" smtClean="0">
                <a:solidFill>
                  <a:srgbClr val="000000"/>
                </a:solidFill>
              </a:rPr>
              <a:t>18 minutes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</a:rPr>
              <a:t>Top 500 classic </a:t>
            </a: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11 minutes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mtClean="0">
                <a:solidFill>
                  <a:srgbClr val="000000"/>
                </a:solidFill>
                <a:sym typeface="Wingdings" pitchFamily="2" charset="2"/>
              </a:rPr>
              <a:t>Top500 WT 15mins</a:t>
            </a:r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2406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GO structure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458200" cy="2438399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000" dirty="0"/>
              <a:t>The ontologies are structured vocabularies in the form of directed acyclic graphs (DAGs)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000" dirty="0"/>
              <a:t>The DAG represents a network (not a tree) in which each term may be a child of one or more than one parent  </a:t>
            </a:r>
          </a:p>
          <a:p>
            <a:pPr>
              <a:lnSpc>
                <a:spcPct val="90000"/>
              </a:lnSpc>
              <a:spcAft>
                <a:spcPct val="50000"/>
              </a:spcAft>
            </a:pPr>
            <a:r>
              <a:rPr lang="en-US" sz="2000" dirty="0"/>
              <a:t>The relationships of child to parent can be of the “is a” type or the “part of” type</a:t>
            </a:r>
          </a:p>
          <a:p>
            <a:endParaRPr lang="en-US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91000"/>
            <a:ext cx="6477000" cy="173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838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457200"/>
            <a:ext cx="6324600" cy="1143000"/>
          </a:xfrm>
        </p:spPr>
        <p:txBody>
          <a:bodyPr/>
          <a:lstStyle/>
          <a:p>
            <a:pPr eaLnBrk="1" hangingPunct="1"/>
            <a:r>
              <a:rPr lang="en-US" sz="3600" smtClean="0"/>
              <a:t>Ontologies within GO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133600" y="1722438"/>
            <a:ext cx="6248400" cy="4525962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2800" smtClean="0">
                <a:solidFill>
                  <a:srgbClr val="FF3300"/>
                </a:solidFill>
              </a:rPr>
              <a:t>molecular function</a:t>
            </a:r>
            <a:r>
              <a:rPr lang="en-US" sz="2800" smtClean="0"/>
              <a:t> describing activities, such as catalytic or binding activities, at the molecular level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2800" smtClean="0">
                <a:solidFill>
                  <a:srgbClr val="FF3300"/>
                </a:solidFill>
              </a:rPr>
              <a:t>biological process</a:t>
            </a:r>
            <a:r>
              <a:rPr lang="en-US" sz="2800" smtClean="0"/>
              <a:t> referring to a biological objective to which the gene product contributes</a:t>
            </a:r>
          </a:p>
          <a:p>
            <a:pPr eaLnBrk="1" hangingPunct="1">
              <a:lnSpc>
                <a:spcPct val="80000"/>
              </a:lnSpc>
              <a:spcAft>
                <a:spcPct val="50000"/>
              </a:spcAft>
            </a:pPr>
            <a:r>
              <a:rPr lang="en-US" sz="2800" smtClean="0">
                <a:solidFill>
                  <a:srgbClr val="FF3300"/>
                </a:solidFill>
              </a:rPr>
              <a:t>cellular component</a:t>
            </a:r>
            <a:r>
              <a:rPr lang="en-US" sz="2800" smtClean="0"/>
              <a:t> referring to the place in the cell (i.e. the location) where a gene product is found</a:t>
            </a:r>
          </a:p>
        </p:txBody>
      </p:sp>
    </p:spTree>
    <p:extLst>
      <p:ext uri="{BB962C8B-B14F-4D97-AF65-F5344CB8AC3E}">
        <p14:creationId xmlns:p14="http://schemas.microsoft.com/office/powerpoint/2010/main" val="895597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5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12595</TotalTime>
  <Words>3132</Words>
  <Application>Microsoft Office PowerPoint</Application>
  <PresentationFormat>On-screen Show (4:3)</PresentationFormat>
  <Paragraphs>448</Paragraphs>
  <Slides>72</Slides>
  <Notes>27</Notes>
  <HiddenSlides>0</HiddenSlides>
  <MMClips>0</MMClips>
  <ScaleCrop>false</ScaleCrop>
  <HeadingPairs>
    <vt:vector size="6" baseType="variant">
      <vt:variant>
        <vt:lpstr>Theme</vt:lpstr>
      </vt:variant>
      <vt:variant>
        <vt:i4>7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72</vt:i4>
      </vt:variant>
    </vt:vector>
  </HeadingPairs>
  <TitlesOfParts>
    <vt:vector size="80" baseType="lpstr">
      <vt:lpstr>Office Theme</vt:lpstr>
      <vt:lpstr>Default Design</vt:lpstr>
      <vt:lpstr>1_Default Design</vt:lpstr>
      <vt:lpstr>2_Default Design</vt:lpstr>
      <vt:lpstr>3_Default Design</vt:lpstr>
      <vt:lpstr>4_Default Design</vt:lpstr>
      <vt:lpstr>5_Default Design</vt:lpstr>
      <vt:lpstr>Equation</vt:lpstr>
      <vt:lpstr>Pathway analysis</vt:lpstr>
      <vt:lpstr>The Road to Pathway Analysis</vt:lpstr>
      <vt:lpstr>Acknowledgment</vt:lpstr>
      <vt:lpstr>Objectives</vt:lpstr>
      <vt:lpstr>What do we mean by pathway?</vt:lpstr>
      <vt:lpstr>Gene sets (biological categories)</vt:lpstr>
      <vt:lpstr>Gene Ontology</vt:lpstr>
      <vt:lpstr>GO structure</vt:lpstr>
      <vt:lpstr>Ontologies within GO</vt:lpstr>
      <vt:lpstr>PowerPoint Presentation</vt:lpstr>
      <vt:lpstr>PowerPoint Presentation</vt:lpstr>
      <vt:lpstr>PowerPoint Presentation</vt:lpstr>
      <vt:lpstr>KEGG: Kyoto Encyclopedia of Genes and Genomes</vt:lpstr>
      <vt:lpstr>PowerPoint Presentation</vt:lpstr>
      <vt:lpstr>PowerPoint Presentation</vt:lpstr>
      <vt:lpstr>PowerPoint Presentation</vt:lpstr>
      <vt:lpstr>PowerPoint Presentation</vt:lpstr>
      <vt:lpstr>Signaling Pathways</vt:lpstr>
      <vt:lpstr>Biological Resources Recap</vt:lpstr>
      <vt:lpstr>Biological Resources Recap</vt:lpstr>
      <vt:lpstr>More on gene set collections</vt:lpstr>
      <vt:lpstr>Hypergeometric Distribution</vt:lpstr>
      <vt:lpstr>Hypergeometric distribution</vt:lpstr>
      <vt:lpstr>Rationale (an analogy)</vt:lpstr>
      <vt:lpstr>Hypergeometric Distribution/Test in the context of gene expression</vt:lpstr>
      <vt:lpstr>Pathway analysis</vt:lpstr>
      <vt:lpstr>Fisher’s Exact Test (FET) --right-tailed test</vt:lpstr>
      <vt:lpstr>Statistical Inference Recap</vt:lpstr>
      <vt:lpstr>Statistical Inference Recap</vt:lpstr>
      <vt:lpstr>PowerPoint Presentation</vt:lpstr>
      <vt:lpstr>PowerPoint Presentation</vt:lpstr>
      <vt:lpstr>Pathways Over-represented</vt:lpstr>
      <vt:lpstr>Ingenuity Pathway Analysis (IPA)  --Knowledgebase </vt:lpstr>
      <vt:lpstr>IPA Enrichment Analysis</vt:lpstr>
      <vt:lpstr>IPA Canonical Pathway Over-representation</vt:lpstr>
      <vt:lpstr>Parametric approach summary</vt:lpstr>
      <vt:lpstr>A non-parametric approach</vt:lpstr>
      <vt:lpstr>Kolmogorov-Smirnov (K-S) test</vt:lpstr>
      <vt:lpstr>PowerPoint Presentation</vt:lpstr>
      <vt:lpstr>Gene set enrichment analysis (GSEA)</vt:lpstr>
      <vt:lpstr>PowerPoint Presentation</vt:lpstr>
      <vt:lpstr>Improved KS statistics tests</vt:lpstr>
      <vt:lpstr>PowerPoint Presentation</vt:lpstr>
      <vt:lpstr>GSEA web-portal </vt:lpstr>
      <vt:lpstr>PowerPoint Presentation</vt:lpstr>
      <vt:lpstr>Maxmean statistics</vt:lpstr>
      <vt:lpstr>Randomization vs. permutation</vt:lpstr>
      <vt:lpstr>GSA – available gene set collection</vt:lpstr>
      <vt:lpstr>Non-parametric approach</vt:lpstr>
      <vt:lpstr>Major concerns with GO related pathway analysis</vt:lpstr>
      <vt:lpstr>The universe matters</vt:lpstr>
      <vt:lpstr>Sets are overlapped</vt:lpstr>
      <vt:lpstr>PowerPoint Presentation</vt:lpstr>
      <vt:lpstr>PowerPoint Presentation</vt:lpstr>
      <vt:lpstr>PowerPoint Presentation</vt:lpstr>
      <vt:lpstr>PowerPoint Presentation</vt:lpstr>
      <vt:lpstr>Pathway analysis Recap</vt:lpstr>
      <vt:lpstr>Pathway analysis Recap</vt:lpstr>
      <vt:lpstr>Pathway analysis summary</vt:lpstr>
      <vt:lpstr>Question??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NIEHS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Pathway analysis</dc:title>
  <dc:creator>sysprep</dc:creator>
  <cp:lastModifiedBy>sysprep</cp:lastModifiedBy>
  <cp:revision>255</cp:revision>
  <dcterms:created xsi:type="dcterms:W3CDTF">2012-06-14T15:06:52Z</dcterms:created>
  <dcterms:modified xsi:type="dcterms:W3CDTF">2012-07-12T14:18:18Z</dcterms:modified>
</cp:coreProperties>
</file>