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288">
          <p15:clr>
            <a:srgbClr val="A4A3A4"/>
          </p15:clr>
        </p15:guide>
        <p15:guide id="2" orient="horz" pos="8688">
          <p15:clr>
            <a:srgbClr val="A4A3A4"/>
          </p15:clr>
        </p15:guide>
        <p15:guide id="3" orient="horz" pos="9888">
          <p15:clr>
            <a:srgbClr val="A4A3A4"/>
          </p15:clr>
        </p15:guide>
        <p15:guide id="4" pos="13824">
          <p15:clr>
            <a:srgbClr val="A4A3A4"/>
          </p15:clr>
        </p15:guide>
        <p15:guide id="5" pos="26592">
          <p15:clr>
            <a:srgbClr val="A4A3A4"/>
          </p15:clr>
        </p15:guide>
        <p15:guide id="6" pos="187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0"/>
    <a:srgbClr val="000054"/>
    <a:srgbClr val="0707B7"/>
    <a:srgbClr val="8022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78" autoAdjust="0"/>
    <p:restoredTop sz="86403" autoAdjust="0"/>
  </p:normalViewPr>
  <p:slideViewPr>
    <p:cSldViewPr>
      <p:cViewPr varScale="1">
        <p:scale>
          <a:sx n="26" d="100"/>
          <a:sy n="26" d="100"/>
        </p:scale>
        <p:origin x="2172" y="18"/>
      </p:cViewPr>
      <p:guideLst>
        <p:guide orient="horz" pos="6288"/>
        <p:guide orient="horz" pos="8688"/>
        <p:guide orient="horz" pos="9888"/>
        <p:guide pos="13824"/>
        <p:guide pos="26592"/>
        <p:guide pos="1876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EF93D7-27E2-9173-6533-627C4C9854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1A8CFE-5F26-7EB9-E915-DC02B0806F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342A470-C1A5-E46F-4949-74E4728785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6C41A8-A5A7-4114-8FC1-359355C530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83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93A7C79-3578-AF66-B4E1-4C68F10098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F2BCCD-916D-453F-2D04-15D2818678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F9863D-0FF1-DAE3-9C65-E961BE2F7C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DC660-8398-4ACE-938F-7ECFF09C524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1951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272163" y="2925763"/>
            <a:ext cx="9326562" cy="263350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92475" y="2925763"/>
            <a:ext cx="27827288" cy="263350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C640B6A-7C75-E2B2-7455-423AF78BB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A02233-72CD-93B4-08F6-6B6ED1A2DF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547E31-1EF8-0D31-A1C1-EE08DB6CA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C646ED-B76F-4A9F-A061-1668B8A5C1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248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A6713D1-7822-C2C9-6FCC-BF4EB34209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D3163C-A240-8255-64AD-CE39CEBD65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B8360F-9B13-4F4D-81C8-D8B4D0CCD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BD28D-E06B-4795-AE19-B9F58ED0C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285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DA2794-17B7-C84E-50E7-55D0FF6A12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4302EF-5F38-54AF-1135-3BED0C583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43D3D22-D2B7-4BAC-D257-9CCCA5E6B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725D-FA1B-488D-8B75-88FB0B044E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463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2475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9509125"/>
            <a:ext cx="18576925" cy="1975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BDF249-1E2B-55BD-6926-67A140747A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73A870-9EA2-DC4C-2A9A-FAF675B40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BC65F63-4712-723C-2657-B764BECE60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1C5C81-271B-4827-BCFE-6D5007CCB9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8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FC3825-6BC1-E93A-3479-7F2F10424E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873D373-C1FA-ED40-564F-957C047CE2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1B43F02-29E4-4883-C456-89FC900675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41350-7ED5-4786-8072-2C14B4E343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08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D94B8A0-0AA6-F43F-DD57-B02F6935C5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9D8C503-B0B9-9474-8E92-7820DD569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6335A3D-6B93-38CE-F759-67DFA5B7AC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0FB96-6D8A-450C-82FE-361DE06429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3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40B7B0A-CF76-0274-6FD8-527D65780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25C60E3-F420-1F8D-86B4-AFEB9BEE7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E164F9-D59A-187D-D246-3EE804E983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965DA-967B-4F7D-9E45-0BD2A6218C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84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E7A8F1-B190-8BC5-7B84-791D3E7629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B631B6-AED7-DC07-9AF1-85E4B1061C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12883D-24ED-F569-8488-368648786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503D1-939C-4DEB-824B-4509814BCB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3049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5E64E-F363-F101-6669-E5545F47C7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14D24A5-2912-FFD8-D6D5-C7473A02F6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E6FA7D-A442-8DE5-317B-DD20953612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92AEB-83B0-4580-934B-C27D4723AA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9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3839D2D-162A-D06D-071C-ACEBA29437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92475" y="2925763"/>
            <a:ext cx="373062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3F802ED4-86AA-0079-778F-0FC69D8F90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292475" y="9509125"/>
            <a:ext cx="37306250" cy="1975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4F6CC02-8F4C-10DC-450B-23466140117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9247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609B2F-01CD-14CE-17BB-896373B424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92638"/>
            <a:ext cx="139001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1A40F-3826-F987-CD80-5AFEF6CA32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92638"/>
            <a:ext cx="914400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/>
            </a:lvl1pPr>
          </a:lstStyle>
          <a:p>
            <a:pPr>
              <a:defRPr/>
            </a:pPr>
            <a:fld id="{5AA1C4E2-901A-46C8-9CBE-79C43E2DC7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+mn-ea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+mn-ea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+mn-ea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5" descr="147_4720.JPG">
            <a:extLst>
              <a:ext uri="{FF2B5EF4-FFF2-40B4-BE49-F238E27FC236}">
                <a16:creationId xmlns:a16="http://schemas.microsoft.com/office/drawing/2014/main" id="{3D9AE2E7-A9DD-535B-D407-E1C8CBC45F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0" r="2794" b="12923"/>
          <a:stretch>
            <a:fillRect/>
          </a:stretch>
        </p:blipFill>
        <p:spPr bwMode="auto">
          <a:xfrm>
            <a:off x="1624013" y="20151725"/>
            <a:ext cx="11666537" cy="567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4">
            <a:extLst>
              <a:ext uri="{FF2B5EF4-FFF2-40B4-BE49-F238E27FC236}">
                <a16:creationId xmlns:a16="http://schemas.microsoft.com/office/drawing/2014/main" id="{5EBD6B97-8687-9937-2224-13D820F23A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8200" y="3001963"/>
            <a:ext cx="284226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217" tIns="189609" rIns="379217" bIns="189609" anchor="ctr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9600" b="1" dirty="0">
                <a:latin typeface="Calibri" panose="020F0502020204030204" pitchFamily="34" charset="0"/>
              </a:rPr>
              <a:t>Poster Title </a:t>
            </a:r>
            <a:br>
              <a:rPr lang="en-US" altLang="en-US" sz="9600" b="1" dirty="0">
                <a:latin typeface="Calibri" panose="020F0502020204030204" pitchFamily="34" charset="0"/>
              </a:rPr>
            </a:br>
            <a:endParaRPr lang="en-US" altLang="en-US" sz="21100" b="1" dirty="0">
              <a:latin typeface="Calibri" panose="020F0502020204030204" pitchFamily="34" charset="0"/>
            </a:endParaRPr>
          </a:p>
        </p:txBody>
      </p:sp>
      <p:sp>
        <p:nvSpPr>
          <p:cNvPr id="2052" name="Rectangle 5">
            <a:extLst>
              <a:ext uri="{FF2B5EF4-FFF2-40B4-BE49-F238E27FC236}">
                <a16:creationId xmlns:a16="http://schemas.microsoft.com/office/drawing/2014/main" id="{836026E6-C6FC-0E13-3172-DC2C6ACCA7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3436938"/>
            <a:ext cx="12954000" cy="425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79217" tIns="189609" rIns="379217" bIns="189609"/>
          <a:lstStyle>
            <a:lvl1pPr defTabSz="4389438">
              <a:spcBef>
                <a:spcPct val="20000"/>
              </a:spcBef>
              <a:buChar char="•"/>
              <a:defRPr sz="15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4389438">
              <a:spcBef>
                <a:spcPct val="20000"/>
              </a:spcBef>
              <a:buChar char="–"/>
              <a:defRPr sz="13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4389438">
              <a:spcBef>
                <a:spcPct val="20000"/>
              </a:spcBef>
              <a:buChar char="•"/>
              <a:defRPr sz="1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4389438">
              <a:spcBef>
                <a:spcPct val="20000"/>
              </a:spcBef>
              <a:buChar char="–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4389438">
              <a:spcBef>
                <a:spcPct val="20000"/>
              </a:spcBef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389438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 dirty="0">
                <a:latin typeface="Calibri" panose="020F0502020204030204" pitchFamily="34" charset="0"/>
              </a:rPr>
              <a:t>Name</a:t>
            </a:r>
            <a:br>
              <a:rPr lang="en-US" altLang="en-US" sz="4700" b="1" dirty="0">
                <a:latin typeface="Calibri" panose="020F0502020204030204" pitchFamily="34" charset="0"/>
              </a:rPr>
            </a:br>
            <a:r>
              <a:rPr lang="en-US" altLang="en-US" sz="4700" b="1" dirty="0" err="1">
                <a:latin typeface="Calibri" panose="020F0502020204030204" pitchFamily="34" charset="0"/>
              </a:rPr>
              <a:t>Name</a:t>
            </a:r>
            <a:r>
              <a:rPr lang="en-US" altLang="en-US" sz="4700" b="1" dirty="0">
                <a:latin typeface="Calibri" panose="020F0502020204030204" pitchFamily="34" charset="0"/>
              </a:rPr>
              <a:t> of University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 dirty="0">
                <a:latin typeface="Calibri" panose="020F0502020204030204" pitchFamily="34" charset="0"/>
              </a:rPr>
              <a:t>CSR Award #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700" b="1" dirty="0">
                <a:latin typeface="Calibri" panose="020F0502020204030204" pitchFamily="34" charset="0"/>
              </a:rPr>
              <a:t>Email</a:t>
            </a:r>
            <a:endParaRPr lang="en-US" altLang="en-US" b="1" dirty="0">
              <a:latin typeface="Calibri" panose="020F0502020204030204" pitchFamily="34" charset="0"/>
            </a:endParaRPr>
          </a:p>
        </p:txBody>
      </p:sp>
      <p:sp>
        <p:nvSpPr>
          <p:cNvPr id="2053" name="Text Box 15">
            <a:extLst>
              <a:ext uri="{FF2B5EF4-FFF2-40B4-BE49-F238E27FC236}">
                <a16:creationId xmlns:a16="http://schemas.microsoft.com/office/drawing/2014/main" id="{CF638408-5BB9-B458-897E-7F64A22EF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9067800"/>
            <a:ext cx="11587163" cy="178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 dirty="0">
                <a:solidFill>
                  <a:srgbClr val="000054"/>
                </a:solidFill>
                <a:latin typeface="Calibri" panose="020F0502020204030204" pitchFamily="34" charset="0"/>
              </a:rPr>
              <a:t>Abstract</a:t>
            </a:r>
            <a:endParaRPr lang="en-US" altLang="en-US" sz="2500" dirty="0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br>
              <a:rPr lang="en-US" altLang="en-US" sz="2800" dirty="0">
                <a:latin typeface="Calibri" panose="020F0502020204030204" pitchFamily="34" charset="0"/>
              </a:rPr>
            </a:br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054" name="Text Box 16">
            <a:extLst>
              <a:ext uri="{FF2B5EF4-FFF2-40B4-BE49-F238E27FC236}">
                <a16:creationId xmlns:a16="http://schemas.microsoft.com/office/drawing/2014/main" id="{25CCA46A-2C9E-FB58-E9C0-F5B0B5F935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2550775"/>
            <a:ext cx="11430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>
                <a:solidFill>
                  <a:srgbClr val="000054"/>
                </a:solidFill>
                <a:latin typeface="Calibri" panose="020F0502020204030204" pitchFamily="34" charset="0"/>
              </a:rPr>
              <a:t>Introduction</a:t>
            </a:r>
            <a:endParaRPr lang="en-US" altLang="en-US" sz="2500" b="1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endParaRPr lang="en-US" altLang="en-US" sz="2500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500">
              <a:latin typeface="Calibri" panose="020F0502020204030204" pitchFamily="34" charset="0"/>
            </a:endParaRPr>
          </a:p>
        </p:txBody>
      </p:sp>
      <p:sp>
        <p:nvSpPr>
          <p:cNvPr id="2055" name="Text Box 17">
            <a:extLst>
              <a:ext uri="{FF2B5EF4-FFF2-40B4-BE49-F238E27FC236}">
                <a16:creationId xmlns:a16="http://schemas.microsoft.com/office/drawing/2014/main" id="{C611A22B-5739-FD1C-9088-3C1E832A8A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0" y="9042400"/>
            <a:ext cx="11588750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defTabSz="935038"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tabLst>
                <a:tab pos="1116013" algn="l"/>
                <a:tab pos="16351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 dirty="0">
                <a:solidFill>
                  <a:srgbClr val="000054"/>
                </a:solidFill>
                <a:latin typeface="Calibri" panose="020F0502020204030204" pitchFamily="34" charset="0"/>
              </a:rPr>
              <a:t>Results </a:t>
            </a:r>
            <a:endParaRPr lang="en-US" altLang="en-US" sz="2800" b="1" dirty="0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endParaRPr lang="en-US" altLang="en-US" sz="2800" dirty="0">
              <a:latin typeface="Calibri" panose="020F0502020204030204" pitchFamily="34" charset="0"/>
            </a:endParaRPr>
          </a:p>
        </p:txBody>
      </p:sp>
      <p:sp>
        <p:nvSpPr>
          <p:cNvPr id="2056" name="Text Box 18">
            <a:extLst>
              <a:ext uri="{FF2B5EF4-FFF2-40B4-BE49-F238E27FC236}">
                <a16:creationId xmlns:a16="http://schemas.microsoft.com/office/drawing/2014/main" id="{5DFB9B79-FAA1-22CE-1CBA-E4B93DB1C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44800" y="9067800"/>
            <a:ext cx="11509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 dirty="0">
                <a:solidFill>
                  <a:srgbClr val="000054"/>
                </a:solidFill>
                <a:latin typeface="Calibri" panose="020F0502020204030204" pitchFamily="34" charset="0"/>
              </a:rPr>
              <a:t>Methods</a:t>
            </a:r>
            <a:endParaRPr lang="en-US" altLang="en-US" sz="2500" b="1" dirty="0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pPr algn="just"/>
            <a:endParaRPr lang="en-US" altLang="en-US" sz="2500" dirty="0">
              <a:solidFill>
                <a:srgbClr val="0707B7"/>
              </a:solidFill>
              <a:latin typeface="Calibri" panose="020F0502020204030204" pitchFamily="34" charset="0"/>
            </a:endParaRPr>
          </a:p>
        </p:txBody>
      </p:sp>
      <p:sp>
        <p:nvSpPr>
          <p:cNvPr id="2057" name="Text Box 19">
            <a:extLst>
              <a:ext uri="{FF2B5EF4-FFF2-40B4-BE49-F238E27FC236}">
                <a16:creationId xmlns:a16="http://schemas.microsoft.com/office/drawing/2014/main" id="{909631B9-AE30-D7AF-A287-52FC5ED107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0" y="18381663"/>
            <a:ext cx="11588750" cy="188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>
                <a:solidFill>
                  <a:srgbClr val="000054"/>
                </a:solidFill>
                <a:latin typeface="Calibri" panose="020F0502020204030204" pitchFamily="34" charset="0"/>
              </a:rPr>
              <a:t>Conclusions</a:t>
            </a:r>
            <a:endParaRPr lang="en-US" altLang="en-US" sz="2500" b="1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endParaRPr lang="en-US" altLang="en-US" sz="2500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 sz="2500">
              <a:latin typeface="Calibri" panose="020F0502020204030204" pitchFamily="34" charset="0"/>
            </a:endParaRPr>
          </a:p>
        </p:txBody>
      </p:sp>
      <p:sp>
        <p:nvSpPr>
          <p:cNvPr id="2058" name="Text Box 21">
            <a:extLst>
              <a:ext uri="{FF2B5EF4-FFF2-40B4-BE49-F238E27FC236}">
                <a16:creationId xmlns:a16="http://schemas.microsoft.com/office/drawing/2014/main" id="{E68BD9F1-72DD-33E7-210D-7EBD5BF6D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35375" y="21640800"/>
            <a:ext cx="115093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470" tIns="46735" rIns="93470" bIns="46735">
            <a:spAutoFit/>
          </a:bodyPr>
          <a:lstStyle>
            <a:lvl1pPr marL="584200" indent="-5842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3503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350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5400" b="1">
                <a:solidFill>
                  <a:srgbClr val="000054"/>
                </a:solidFill>
                <a:latin typeface="Calibri" panose="020F0502020204030204" pitchFamily="34" charset="0"/>
              </a:rPr>
              <a:t>References</a:t>
            </a:r>
            <a:endParaRPr lang="en-US" altLang="en-US" sz="2900" b="1">
              <a:solidFill>
                <a:srgbClr val="000054"/>
              </a:solidFill>
              <a:latin typeface="Calibri" panose="020F0502020204030204" pitchFamily="34" charset="0"/>
            </a:endParaRPr>
          </a:p>
          <a:p>
            <a:endParaRPr lang="en-US" altLang="en-US" sz="2900" b="1">
              <a:solidFill>
                <a:srgbClr val="000054"/>
              </a:solidFill>
              <a:latin typeface="Calibri" panose="020F0502020204030204" pitchFamily="34" charset="0"/>
            </a:endParaRPr>
          </a:p>
        </p:txBody>
      </p:sp>
      <p:sp>
        <p:nvSpPr>
          <p:cNvPr id="2059" name="Rectangle 33">
            <a:extLst>
              <a:ext uri="{FF2B5EF4-FFF2-40B4-BE49-F238E27FC236}">
                <a16:creationId xmlns:a16="http://schemas.microsoft.com/office/drawing/2014/main" id="{47C9A78A-5872-B451-49FF-70CBBC5CEA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2123063"/>
            <a:ext cx="43891200" cy="838200"/>
          </a:xfrm>
          <a:prstGeom prst="rect">
            <a:avLst/>
          </a:prstGeom>
          <a:solidFill>
            <a:srgbClr val="000054"/>
          </a:solidFill>
          <a:ln w="9525">
            <a:solidFill>
              <a:srgbClr val="00005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60" name="Rectangle 37">
            <a:extLst>
              <a:ext uri="{FF2B5EF4-FFF2-40B4-BE49-F238E27FC236}">
                <a16:creationId xmlns:a16="http://schemas.microsoft.com/office/drawing/2014/main" id="{4D6E9CCB-9BCB-26AD-9D83-D983218DF4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400" y="20105688"/>
            <a:ext cx="11658600" cy="5638800"/>
          </a:xfrm>
          <a:prstGeom prst="rect">
            <a:avLst/>
          </a:prstGeom>
          <a:noFill/>
          <a:ln w="9525">
            <a:solidFill>
              <a:srgbClr val="3F006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61" name="Text Box 38">
            <a:extLst>
              <a:ext uri="{FF2B5EF4-FFF2-40B4-BE49-F238E27FC236}">
                <a16:creationId xmlns:a16="http://schemas.microsoft.com/office/drawing/2014/main" id="{BB1EC01C-EA91-F208-4D8E-ACB0F7E04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5288" y="26376313"/>
            <a:ext cx="11582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60000"/>
              </a:spcBef>
            </a:pPr>
            <a:r>
              <a:rPr lang="en-US" altLang="en-US" b="1">
                <a:latin typeface="Calibri" panose="020F0502020204030204" pitchFamily="34" charset="0"/>
              </a:rPr>
              <a:t>Figure 1. Example</a:t>
            </a:r>
            <a:endParaRPr lang="en-US" altLang="en-US" sz="1400">
              <a:latin typeface="Calibri" panose="020F0502020204030204" pitchFamily="34" charset="0"/>
            </a:endParaRPr>
          </a:p>
        </p:txBody>
      </p:sp>
      <p:sp>
        <p:nvSpPr>
          <p:cNvPr id="2062" name="Rectangle 5">
            <a:extLst>
              <a:ext uri="{FF2B5EF4-FFF2-40B4-BE49-F238E27FC236}">
                <a16:creationId xmlns:a16="http://schemas.microsoft.com/office/drawing/2014/main" id="{0A6BD0D3-0CB4-E3DC-193F-592594F075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43891200" cy="720725"/>
          </a:xfrm>
          <a:prstGeom prst="rect">
            <a:avLst/>
          </a:prstGeom>
          <a:solidFill>
            <a:srgbClr val="000054"/>
          </a:solidFill>
          <a:ln w="9525">
            <a:solidFill>
              <a:srgbClr val="00005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63" name="AutoShape 6">
            <a:extLst>
              <a:ext uri="{FF2B5EF4-FFF2-40B4-BE49-F238E27FC236}">
                <a16:creationId xmlns:a16="http://schemas.microsoft.com/office/drawing/2014/main" id="{2B8DBD8D-CE73-71F3-A96B-DB667C92C51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5903694" y="859631"/>
            <a:ext cx="1082675" cy="804863"/>
          </a:xfrm>
          <a:prstGeom prst="rtTriangle">
            <a:avLst/>
          </a:prstGeom>
          <a:solidFill>
            <a:srgbClr val="000054"/>
          </a:solidFill>
          <a:ln w="9525">
            <a:solidFill>
              <a:srgbClr val="000054"/>
            </a:solidFill>
            <a:miter lim="800000"/>
            <a:headEnd/>
            <a:tailEnd/>
          </a:ln>
        </p:spPr>
        <p:txBody>
          <a:bodyPr rot="10800000" vert="eaVert"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64" name="Rectangle 7">
            <a:extLst>
              <a:ext uri="{FF2B5EF4-FFF2-40B4-BE49-F238E27FC236}">
                <a16:creationId xmlns:a16="http://schemas.microsoft.com/office/drawing/2014/main" id="{EB9CEEAF-B890-C315-5660-D99126247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6042600" cy="1803400"/>
          </a:xfrm>
          <a:prstGeom prst="rect">
            <a:avLst/>
          </a:prstGeom>
          <a:solidFill>
            <a:srgbClr val="000054"/>
          </a:solidFill>
          <a:ln w="9525">
            <a:solidFill>
              <a:srgbClr val="000054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2065" name="Line 9">
            <a:extLst>
              <a:ext uri="{FF2B5EF4-FFF2-40B4-BE49-F238E27FC236}">
                <a16:creationId xmlns:a16="http://schemas.microsoft.com/office/drawing/2014/main" id="{C370E6A6-49DE-4AE8-B289-4644540A02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6271200" y="990600"/>
            <a:ext cx="804863" cy="1084263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6" name="Line 10">
            <a:extLst>
              <a:ext uri="{FF2B5EF4-FFF2-40B4-BE49-F238E27FC236}">
                <a16:creationId xmlns:a16="http://schemas.microsoft.com/office/drawing/2014/main" id="{DB0F89CB-FABB-E768-7327-531BCDEA21D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109400" y="990600"/>
            <a:ext cx="6781800" cy="0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7" name="Line 11">
            <a:extLst>
              <a:ext uri="{FF2B5EF4-FFF2-40B4-BE49-F238E27FC236}">
                <a16:creationId xmlns:a16="http://schemas.microsoft.com/office/drawing/2014/main" id="{77FD57A1-7640-43B6-D7CD-77FDB377DB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2057400"/>
            <a:ext cx="36271200" cy="76200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68" name="Group 74">
            <a:extLst>
              <a:ext uri="{FF2B5EF4-FFF2-40B4-BE49-F238E27FC236}">
                <a16:creationId xmlns:a16="http://schemas.microsoft.com/office/drawing/2014/main" id="{F8709D61-D973-1816-3A96-019A90F1D32D}"/>
              </a:ext>
            </a:extLst>
          </p:cNvPr>
          <p:cNvGrpSpPr>
            <a:grpSpLocks/>
          </p:cNvGrpSpPr>
          <p:nvPr/>
        </p:nvGrpSpPr>
        <p:grpSpPr bwMode="auto">
          <a:xfrm>
            <a:off x="0" y="2074863"/>
            <a:ext cx="11582400" cy="720725"/>
            <a:chOff x="0" y="1307"/>
            <a:chExt cx="7779" cy="454"/>
          </a:xfrm>
        </p:grpSpPr>
        <p:sp>
          <p:nvSpPr>
            <p:cNvPr id="2116" name="AutoShape 12">
              <a:extLst>
                <a:ext uri="{FF2B5EF4-FFF2-40B4-BE49-F238E27FC236}">
                  <a16:creationId xmlns:a16="http://schemas.microsoft.com/office/drawing/2014/main" id="{30E63EB4-D617-1EF5-3572-78E37BD987F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7383" y="1365"/>
              <a:ext cx="454" cy="338"/>
            </a:xfrm>
            <a:prstGeom prst="rtTriangle">
              <a:avLst/>
            </a:prstGeom>
            <a:solidFill>
              <a:srgbClr val="FAE020"/>
            </a:solidFill>
            <a:ln w="9525">
              <a:solidFill>
                <a:srgbClr val="FAE02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u="sng">
                <a:latin typeface="Calibri" panose="020F0502020204030204" pitchFamily="34" charset="0"/>
              </a:endParaRPr>
            </a:p>
          </p:txBody>
        </p:sp>
        <p:sp>
          <p:nvSpPr>
            <p:cNvPr id="2117" name="Rectangle 13">
              <a:extLst>
                <a:ext uri="{FF2B5EF4-FFF2-40B4-BE49-F238E27FC236}">
                  <a16:creationId xmlns:a16="http://schemas.microsoft.com/office/drawing/2014/main" id="{ED16C492-D5F3-E0AC-01E6-C343551211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307"/>
              <a:ext cx="7441" cy="454"/>
            </a:xfrm>
            <a:prstGeom prst="rect">
              <a:avLst/>
            </a:prstGeom>
            <a:solidFill>
              <a:srgbClr val="FAE020"/>
            </a:solidFill>
            <a:ln w="9525">
              <a:solidFill>
                <a:srgbClr val="FAE02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u="sng">
                <a:latin typeface="Calibri" panose="020F0502020204030204" pitchFamily="34" charset="0"/>
              </a:endParaRPr>
            </a:p>
          </p:txBody>
        </p:sp>
      </p:grpSp>
      <p:graphicFrame>
        <p:nvGraphicFramePr>
          <p:cNvPr id="13365" name="Group 53">
            <a:extLst>
              <a:ext uri="{FF2B5EF4-FFF2-40B4-BE49-F238E27FC236}">
                <a16:creationId xmlns:a16="http://schemas.microsoft.com/office/drawing/2014/main" id="{0066DBA9-D3F9-B80D-35CB-E9805608076E}"/>
              </a:ext>
            </a:extLst>
          </p:cNvPr>
          <p:cNvGraphicFramePr>
            <a:graphicFrameLocks noGrp="1"/>
          </p:cNvGraphicFramePr>
          <p:nvPr/>
        </p:nvGraphicFramePr>
        <p:xfrm>
          <a:off x="29035375" y="10879138"/>
          <a:ext cx="11658600" cy="1481137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99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9" marB="45749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9" marB="4574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9" marB="45749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71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1</a:t>
                      </a:r>
                    </a:p>
                  </a:txBody>
                  <a:tcPr marT="45749" marB="45749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71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2</a:t>
                      </a:r>
                    </a:p>
                  </a:txBody>
                  <a:tcPr marT="45749" marB="45749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714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3</a:t>
                      </a:r>
                    </a:p>
                  </a:txBody>
                  <a:tcPr marT="45749" marB="45749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9" marB="45749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89" name="Text Box 66">
            <a:extLst>
              <a:ext uri="{FF2B5EF4-FFF2-40B4-BE49-F238E27FC236}">
                <a16:creationId xmlns:a16="http://schemas.microsoft.com/office/drawing/2014/main" id="{AFB983EE-E2D8-05CC-9852-013E29C82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2013" y="12879388"/>
            <a:ext cx="1120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Table 1. Title for table 1.</a:t>
            </a:r>
          </a:p>
        </p:txBody>
      </p:sp>
      <p:sp>
        <p:nvSpPr>
          <p:cNvPr id="2090" name="Line 11">
            <a:extLst>
              <a:ext uri="{FF2B5EF4-FFF2-40B4-BE49-F238E27FC236}">
                <a16:creationId xmlns:a16="http://schemas.microsoft.com/office/drawing/2014/main" id="{FDAC7286-95BD-F33F-50DC-D93CB007775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7017325"/>
            <a:ext cx="43891200" cy="92075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1" name="Line 11">
            <a:extLst>
              <a:ext uri="{FF2B5EF4-FFF2-40B4-BE49-F238E27FC236}">
                <a16:creationId xmlns:a16="http://schemas.microsoft.com/office/drawing/2014/main" id="{19EA0C91-BC41-ED0C-F304-4F8FCC5B82A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400" y="37169725"/>
            <a:ext cx="43891200" cy="92075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2" name="Line 11">
            <a:extLst>
              <a:ext uri="{FF2B5EF4-FFF2-40B4-BE49-F238E27FC236}">
                <a16:creationId xmlns:a16="http://schemas.microsoft.com/office/drawing/2014/main" id="{C6120F34-7B96-E9F5-070B-5523B9D63F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4800" y="37322125"/>
            <a:ext cx="43891200" cy="92075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93" name="Line 11">
            <a:extLst>
              <a:ext uri="{FF2B5EF4-FFF2-40B4-BE49-F238E27FC236}">
                <a16:creationId xmlns:a16="http://schemas.microsoft.com/office/drawing/2014/main" id="{70049D21-C9D2-374B-10C7-E9E578E9E23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31835725"/>
            <a:ext cx="43891200" cy="92075"/>
          </a:xfrm>
          <a:prstGeom prst="line">
            <a:avLst/>
          </a:prstGeom>
          <a:noFill/>
          <a:ln w="76200">
            <a:solidFill>
              <a:srgbClr val="FAE0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" name="Group 53">
            <a:extLst>
              <a:ext uri="{FF2B5EF4-FFF2-40B4-BE49-F238E27FC236}">
                <a16:creationId xmlns:a16="http://schemas.microsoft.com/office/drawing/2014/main" id="{1C6EE279-5A93-FFEC-25AB-DD4353198078}"/>
              </a:ext>
            </a:extLst>
          </p:cNvPr>
          <p:cNvGraphicFramePr>
            <a:graphicFrameLocks noGrp="1"/>
          </p:cNvGraphicFramePr>
          <p:nvPr/>
        </p:nvGraphicFramePr>
        <p:xfrm>
          <a:off x="28960763" y="14381163"/>
          <a:ext cx="11658600" cy="1481138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608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5" marB="45745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54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Heading</a:t>
                      </a:r>
                    </a:p>
                  </a:txBody>
                  <a:tcPr marT="45745" marB="45745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AE02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6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1</a:t>
                      </a:r>
                    </a:p>
                  </a:txBody>
                  <a:tcPr marT="45745" marB="45745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6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2</a:t>
                      </a:r>
                    </a:p>
                  </a:txBody>
                  <a:tcPr marT="45745" marB="45745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685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Table row 3</a:t>
                      </a:r>
                    </a:p>
                  </a:txBody>
                  <a:tcPr marT="45745" marB="45745" horzOverflow="overflow">
                    <a:lnL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14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ct val="20000"/>
                        </a:spcBef>
                        <a:defRPr sz="122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105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8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45" marB="45745" horzOverflow="overflow">
                    <a:lnL>
                      <a:noFill/>
                    </a:lnL>
                    <a:lnR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5E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14" name="Text Box 66">
            <a:extLst>
              <a:ext uri="{FF2B5EF4-FFF2-40B4-BE49-F238E27FC236}">
                <a16:creationId xmlns:a16="http://schemas.microsoft.com/office/drawing/2014/main" id="{BBA964A6-4B89-35B1-B00C-76F70F86F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32013" y="16294100"/>
            <a:ext cx="1120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b="1">
                <a:latin typeface="Calibri" panose="020F0502020204030204" pitchFamily="34" charset="0"/>
              </a:rPr>
              <a:t>Table 2. Title for table 2.</a:t>
            </a:r>
          </a:p>
        </p:txBody>
      </p:sp>
      <p:pic>
        <p:nvPicPr>
          <p:cNvPr id="4" name="Picture 3" descr="A logo of a globe with a gold cogwheel&#10;&#10;Description automatically generated">
            <a:extLst>
              <a:ext uri="{FF2B5EF4-FFF2-40B4-BE49-F238E27FC236}">
                <a16:creationId xmlns:a16="http://schemas.microsoft.com/office/drawing/2014/main" id="{B6DD02C2-4913-8408-971C-83E235A101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99600" y="25422225"/>
            <a:ext cx="5315747" cy="53157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DF0712-748E-4393-EC21-6C43806E7CC3}"/>
              </a:ext>
            </a:extLst>
          </p:cNvPr>
          <p:cNvSpPr txBox="1"/>
          <p:nvPr/>
        </p:nvSpPr>
        <p:spPr>
          <a:xfrm>
            <a:off x="228600" y="29467314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University Logo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9A6E59-EB1D-E448-EDBC-E7431E9326A5}"/>
              </a:ext>
            </a:extLst>
          </p:cNvPr>
          <p:cNvSpPr txBox="1"/>
          <p:nvPr/>
        </p:nvSpPr>
        <p:spPr>
          <a:xfrm>
            <a:off x="30175200" y="30243372"/>
            <a:ext cx="1417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2023 NSF CSR Annual PI Meeting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77</Words>
  <Application>Microsoft Office PowerPoint</Application>
  <PresentationFormat>Custom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Blank Presentation</vt:lpstr>
      <vt:lpstr>PowerPoint Presentation</vt:lpstr>
    </vt:vector>
  </TitlesOfParts>
  <Manager>Leora Lawton</Manager>
  <Company>University of California, Berkeley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Berkeley Population Center</dc:creator>
  <cp:lastModifiedBy>Rajashi Runton</cp:lastModifiedBy>
  <cp:revision>23</cp:revision>
  <dcterms:created xsi:type="dcterms:W3CDTF">2010-03-23T15:25:21Z</dcterms:created>
  <dcterms:modified xsi:type="dcterms:W3CDTF">2023-09-26T18:09:54Z</dcterms:modified>
</cp:coreProperties>
</file>