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94"/>
  </p:normalViewPr>
  <p:slideViewPr>
    <p:cSldViewPr snapToGrid="0">
      <p:cViewPr varScale="1">
        <p:scale>
          <a:sx n="117" d="100"/>
          <a:sy n="117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06CF-1618-B780-FD60-3F9E129E5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0F49D-EB7B-DAE0-56C5-F95170E25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6D43-D855-2AE2-784E-291C5141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0E85-06D1-1267-44B4-78600618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1F2B-9D0F-5D25-0491-1E4F4A14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E545-F273-14AB-C57B-FD57E75B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8E467-7364-9EE8-2815-10AF59EFA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E46F6-DACB-8B2E-9C3B-C7B23E9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20533-6B18-DE5A-E2A1-772F6062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EDA5-6BBC-D936-9010-DCEFC34A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DAA3B-F149-9D49-13CE-A1C06D5C4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FD538-CE11-3313-F08A-643595678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4426F-1790-DF54-AD39-A53EAD86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352E-A1F5-3334-91C5-05474A77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00D5-CAF9-AD9D-998D-874CCD4A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2AF3-3F16-FE00-417D-661039E7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58FA-42FC-92E8-51DB-67399C1A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A9B66-7D81-C5D5-2ED3-7A31F44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961B9-2DAC-4465-C6F7-90F4A74D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6F4C0-D2B8-42A5-54FD-660F03ED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CFFB-A4F7-93DF-8F71-EA344584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9E8A5-5820-9EC0-5051-2CCDE158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2DAEE-EDAD-65F0-591D-369E4666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B9B3-64A7-C496-681B-45045DAD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9A3C-E475-0616-6D1A-CDEEDE0D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C581-F1AC-F168-9684-2E63C0F9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9AD8-870A-6085-E617-042800B7A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F5B25-F1E2-8E3B-7094-465C7AA19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45CF8-5241-4F7C-D4EF-35BF9F81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A376B-F702-E25F-2C0A-64B146E6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BC07E-DC11-8E8B-7FBA-7665E176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2813-A990-0DBC-4026-87D27B3B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D7749-66C2-71DF-0F50-648D866D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6544B-430C-395F-EE72-771CCDEF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E082B-3301-FA0F-552E-1C9431530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092AF-0D5E-F80A-B4E2-BCFEF83BD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0AA4E-9E16-B9FB-B2F1-3D340373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9A875-D76D-CD86-9A37-6AE4F27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BA93B-4664-E680-0BD1-BCFA585D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FDE5-850A-8120-6D99-D27525B8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CCE1B-BEB0-42C6-9BDD-949D5496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70E0D-5B55-2311-94DC-57AAF283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63751-67E0-EA3F-2F84-3247E7A3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6C0EF-E97E-1450-2174-A1FB965C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19A56-4D82-D355-9CBC-0ED7B564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166A5-90B6-0299-23B7-0A6DA9DE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B50F-F168-40CB-B58D-B2507914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23CD-07DA-80CD-EE13-1597726C4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446C2-14CF-93C3-394B-E4B0BD465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02D79-A5AA-F6F0-4CB1-0FF4CFA1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800E2-34D7-610B-68AA-494B143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3751A-F4C7-B1C0-593D-06F47DD9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B19B-5FDC-3B75-D3C0-E8AD08D3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6BA40-C438-4D59-18A1-DE419F7E2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EF85A-9286-8074-E521-C7AC6D079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20144-DB90-1A9C-4E63-10AAD48B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EC6BE-22B4-AC29-5491-043A31EA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FA3E1-1F03-A1F5-F414-82C05661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16F5A-42F8-1702-5B8E-02527626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EB79-8F60-53E5-1395-6EED2E2A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CCE99-6D17-D6D3-5F23-14743C2EC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3C812-8DB4-7D4A-9FE4-7EBCD8DEF8EF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502E-054A-B832-B749-8EFC5D4F6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550BB-FF58-2CFE-BC63-0DA2706E7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C9C62-27A7-4E43-9E45-77E9DD0E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29FC-CCCA-53F2-51EC-15CB4DF3E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order IV Iron at the infusion center</a:t>
            </a:r>
          </a:p>
        </p:txBody>
      </p:sp>
    </p:spTree>
    <p:extLst>
      <p:ext uri="{BB962C8B-B14F-4D97-AF65-F5344CB8AC3E}">
        <p14:creationId xmlns:p14="http://schemas.microsoft.com/office/powerpoint/2010/main" val="373836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A5A86A-3CFB-EC6D-9461-80E2478A5069}"/>
              </a:ext>
            </a:extLst>
          </p:cNvPr>
          <p:cNvSpPr txBox="1"/>
          <p:nvPr/>
        </p:nvSpPr>
        <p:spPr>
          <a:xfrm>
            <a:off x="253218" y="6077243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1: Place ambulatory referral to infusion center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5569C2-163F-B980-3243-3405B52D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95"/>
          <a:stretch>
            <a:fillRect/>
          </a:stretch>
        </p:blipFill>
        <p:spPr>
          <a:xfrm>
            <a:off x="493485" y="206829"/>
            <a:ext cx="5225143" cy="3610429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90C759-85CC-870B-5A94-496BF2AD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68" y="188687"/>
            <a:ext cx="5292156" cy="3744684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5A71CA8-5CD6-0056-BFBD-3C26A235F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1" y="4045773"/>
            <a:ext cx="4135664" cy="19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04851-C95A-FAE4-FF46-149680119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07BBBC-13D0-3699-08EB-842D0B41E6B3}"/>
              </a:ext>
            </a:extLst>
          </p:cNvPr>
          <p:cNvSpPr txBox="1"/>
          <p:nvPr/>
        </p:nvSpPr>
        <p:spPr>
          <a:xfrm>
            <a:off x="253218" y="6077243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2: Create an orders only encounter</a:t>
            </a:r>
          </a:p>
        </p:txBody>
      </p:sp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91B5FB61-1D5A-6D68-CB6D-1483974A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1026195"/>
            <a:ext cx="7321937" cy="3792547"/>
          </a:xfrm>
          <a:prstGeom prst="rect">
            <a:avLst/>
          </a:prstGeom>
        </p:spPr>
      </p:pic>
      <p:pic>
        <p:nvPicPr>
          <p:cNvPr id="6" name="Graphic 5" descr="Arrow: Rotate right with solid fill">
            <a:extLst>
              <a:ext uri="{FF2B5EF4-FFF2-40B4-BE49-F238E27FC236}">
                <a16:creationId xmlns:a16="http://schemas.microsoft.com/office/drawing/2014/main" id="{A6E305EC-32D8-D95C-B30E-B9F4DEEB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9313"/>
            <a:ext cx="914400" cy="91440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FFD18F-3BDE-5477-0B0D-A9BEF67D9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275" y="1219200"/>
            <a:ext cx="4476095" cy="32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E2A36-EBDE-5CD4-1FD4-C1152364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C2BF9-5946-2813-B372-2715BB894D05}"/>
              </a:ext>
            </a:extLst>
          </p:cNvPr>
          <p:cNvSpPr txBox="1"/>
          <p:nvPr/>
        </p:nvSpPr>
        <p:spPr>
          <a:xfrm>
            <a:off x="365760" y="6217920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3: Open therapy plan</a:t>
            </a:r>
          </a:p>
        </p:txBody>
      </p:sp>
      <p:pic>
        <p:nvPicPr>
          <p:cNvPr id="3" name="Picture 2" descr="A screenshot of a medical chart&#10;&#10;AI-generated content may be incorrect.">
            <a:extLst>
              <a:ext uri="{FF2B5EF4-FFF2-40B4-BE49-F238E27FC236}">
                <a16:creationId xmlns:a16="http://schemas.microsoft.com/office/drawing/2014/main" id="{F27B4B9A-C793-01C9-918B-AA952DAB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44" y="899885"/>
            <a:ext cx="5355336" cy="5087257"/>
          </a:xfrm>
          <a:prstGeom prst="rect">
            <a:avLst/>
          </a:prstGeom>
        </p:spPr>
      </p:pic>
      <p:pic>
        <p:nvPicPr>
          <p:cNvPr id="8" name="Graphic 7" descr="Arrow: Rotate right with solid fill">
            <a:extLst>
              <a:ext uri="{FF2B5EF4-FFF2-40B4-BE49-F238E27FC236}">
                <a16:creationId xmlns:a16="http://schemas.microsoft.com/office/drawing/2014/main" id="{6F4B3254-D745-2AD9-EC7D-85F16629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568" y="2013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79873-97C8-5D3A-8409-FC839A7E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9FDA96-82D8-858C-C3DA-BACF2B3EF525}"/>
              </a:ext>
            </a:extLst>
          </p:cNvPr>
          <p:cNvSpPr txBox="1"/>
          <p:nvPr/>
        </p:nvSpPr>
        <p:spPr>
          <a:xfrm>
            <a:off x="365760" y="6217920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 Add an infusion</a:t>
            </a:r>
          </a:p>
        </p:txBody>
      </p:sp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288CC926-349C-009E-9413-B17C4C7B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94" y="664028"/>
            <a:ext cx="4276266" cy="4034972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BECF3901-4B8E-FC4B-4285-7B7527CFC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4913" y="8091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D27A-2CB4-E088-B95C-349300CC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C0FA2-69CA-0106-25E7-7B06DACF3F6D}"/>
              </a:ext>
            </a:extLst>
          </p:cNvPr>
          <p:cNvSpPr txBox="1"/>
          <p:nvPr/>
        </p:nvSpPr>
        <p:spPr>
          <a:xfrm>
            <a:off x="365760" y="6217920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 Search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ferrlecit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whatever infusion you are ordering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4413B4-331D-8414-FF69-4807DE99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86" y="1015999"/>
            <a:ext cx="5987144" cy="39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FA23F-B5F7-74C5-556B-FAF4DAEA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5C7028-7AED-8509-036E-84BEB381DD42}"/>
              </a:ext>
            </a:extLst>
          </p:cNvPr>
          <p:cNvSpPr txBox="1"/>
          <p:nvPr/>
        </p:nvSpPr>
        <p:spPr>
          <a:xfrm>
            <a:off x="633046" y="5809956"/>
            <a:ext cx="1093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5: Double click on it to open the order, select the date the plan will start and treatment department, which is duke specialty infusion,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Dr Sparks as the plan provider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then select the problem, then click create plan</a:t>
            </a:r>
          </a:p>
        </p:txBody>
      </p:sp>
      <p:pic>
        <p:nvPicPr>
          <p:cNvPr id="2" name="Picture 1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CCB77E3F-04E0-84ED-888C-24FFE856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6" y="116115"/>
            <a:ext cx="6493329" cy="53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AE2460-678C-7A1D-203F-1D1B61C66215}"/>
              </a:ext>
            </a:extLst>
          </p:cNvPr>
          <p:cNvSpPr txBox="1"/>
          <p:nvPr/>
        </p:nvSpPr>
        <p:spPr>
          <a:xfrm>
            <a:off x="284703" y="5998642"/>
            <a:ext cx="1093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6: click the box next to the medication to select all the orders in the order set including labs and pre-medications. Usually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Ferrlecit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125mg once per week for 8 weeks. Then click sign plan.</a:t>
            </a:r>
          </a:p>
        </p:txBody>
      </p:sp>
      <p:pic>
        <p:nvPicPr>
          <p:cNvPr id="3" name="Picture 2" descr="A screenshot of a calendar&#10;&#10;AI-generated content may be incorrect.">
            <a:extLst>
              <a:ext uri="{FF2B5EF4-FFF2-40B4-BE49-F238E27FC236}">
                <a16:creationId xmlns:a16="http://schemas.microsoft.com/office/drawing/2014/main" id="{120B89D6-6442-E23D-F873-839A2D91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4" y="1770743"/>
            <a:ext cx="5420122" cy="1698171"/>
          </a:xfrm>
          <a:prstGeom prst="rect">
            <a:avLst/>
          </a:prstGeom>
        </p:spPr>
      </p:pic>
      <p:pic>
        <p:nvPicPr>
          <p:cNvPr id="6" name="Picture 5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FE71FD60-ED26-26A9-B29C-FFA860DCD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786" y="667656"/>
            <a:ext cx="5099814" cy="3208931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91B361-EEDA-CE00-39A0-409C1D62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670" y="3899134"/>
            <a:ext cx="5211785" cy="1732409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8B0B847E-BBB8-CB71-A25B-6DF5ECB84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283370" y="5061858"/>
            <a:ext cx="914400" cy="914400"/>
          </a:xfrm>
          <a:prstGeom prst="rect">
            <a:avLst/>
          </a:prstGeom>
        </p:spPr>
      </p:pic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C8285C80-4A17-15DD-80D6-CCA1B47C8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14507">
            <a:off x="5471885" y="144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139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How to order IV Iron at the infusion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Aruna Phekoo</dc:creator>
  <cp:lastModifiedBy>Aruna Phekoo</cp:lastModifiedBy>
  <cp:revision>6</cp:revision>
  <dcterms:created xsi:type="dcterms:W3CDTF">2025-08-10T18:45:05Z</dcterms:created>
  <dcterms:modified xsi:type="dcterms:W3CDTF">2025-08-12T14:50:33Z</dcterms:modified>
</cp:coreProperties>
</file>