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8"/>
    <p:restoredTop sz="94694"/>
  </p:normalViewPr>
  <p:slideViewPr>
    <p:cSldViewPr snapToGrid="0">
      <p:cViewPr varScale="1">
        <p:scale>
          <a:sx n="117" d="100"/>
          <a:sy n="117" d="100"/>
        </p:scale>
        <p:origin x="1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E399-2A5F-114E-C096-1D2E6CBE8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A8BC03-D3C4-8C6E-4A78-0183ACF90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F92D1-2990-AA89-475A-721EC964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EF8F-AA2E-E64A-BF90-FF73B8871F86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1C00D-57FF-20D6-763B-C9AD50B27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C871A-C4B9-BA4B-C96B-77746893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67D5-33C9-3943-A809-4C9491086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3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5A08-7B82-0DA9-190C-A6709E74F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D6D9ED-4EAB-8CC7-B40A-1ABA05FC8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EA9D2-5D94-51CA-A1C3-2319F512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EF8F-AA2E-E64A-BF90-FF73B8871F86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1B694-EF5A-5717-6E7A-315E44BC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FBC9F-1AFE-F681-6481-1BE270F9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67D5-33C9-3943-A809-4C9491086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9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06C235-47AE-3C5E-8CC9-D7CD54BE6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9FD2C-8181-1213-E657-8EEA637A0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41F04-FE38-F521-FC51-DFA5FC816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EF8F-AA2E-E64A-BF90-FF73B8871F86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0068C-3595-4917-565C-FA572D491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3A6C5-59E1-B4C6-9063-093F1042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67D5-33C9-3943-A809-4C9491086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7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03B68-D438-9713-DB73-8F62B779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8093D-6266-370D-78AE-8770477A6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DF372-35F3-2667-1529-58F2626F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EF8F-AA2E-E64A-BF90-FF73B8871F86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3AD6D-9185-F81C-9D0A-4AB791A6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B641F-F205-F78C-7D5C-4E78D8E8A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67D5-33C9-3943-A809-4C9491086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1DF34-0AB6-93E5-35A4-A29A9D9E4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68B7D-1613-EAE4-407E-991863A53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F6A22-7133-4A3E-0790-F125E86A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EF8F-AA2E-E64A-BF90-FF73B8871F86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2BDD4-CB50-6D63-1C95-601008F1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9EDFD-4371-2EA4-E4BE-77A1B8171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67D5-33C9-3943-A809-4C9491086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1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FDCC-BB4E-5142-1F90-DBCAEE647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3A9C9-A27C-CDC7-5B00-39B5281EA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720B4-2BE1-4822-16EC-3C81D789C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4177B-262C-F004-E17D-EBD5F888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EF8F-AA2E-E64A-BF90-FF73B8871F86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64A65-C375-5E66-0392-9E64CDF6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09D0F-DA13-E5D7-58BB-AEEE8DC1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67D5-33C9-3943-A809-4C9491086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9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F5120-14ED-859B-D0BA-DACF473E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F92CB-4270-E058-D06C-31F4B29CB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061F7-5380-543E-4E07-D25A1DD03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4F31B8-E603-2361-2632-C7C198DDD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B6B72F-22FB-B860-0352-ABC7248BC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7AE32D-4B38-B69D-16E1-ECF30A47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EF8F-AA2E-E64A-BF90-FF73B8871F86}" type="datetimeFigureOut">
              <a:rPr lang="en-US" smtClean="0"/>
              <a:t>8/12/25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D9965A-17A4-3A85-91C2-8694C28AC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85AAAF-E5C8-398F-678E-EBB63C3A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67D5-33C9-3943-A809-4C9491086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0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C5D51-C58F-506E-6D32-5A4D2A37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E65C4-92E9-FB6C-1147-B7487538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EF8F-AA2E-E64A-BF90-FF73B8871F86}" type="datetimeFigureOut">
              <a:rPr lang="en-US" smtClean="0"/>
              <a:t>8/12/25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CC715E-442D-1584-D098-481E4374F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CAF1B-4C4F-1681-34D0-D550FE93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67D5-33C9-3943-A809-4C9491086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5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474AA-CF77-E024-2FD6-F195BD59F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EF8F-AA2E-E64A-BF90-FF73B8871F86}" type="datetimeFigureOut">
              <a:rPr lang="en-US" smtClean="0"/>
              <a:t>8/12/25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AACA5-0546-690F-88D7-FD05BA46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8FB4F-9535-D78A-E538-90554491D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67D5-33C9-3943-A809-4C9491086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4A18A-42FE-A108-AF9A-9DE45DE5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69DF4-C560-EBE7-9B63-3AECC5EB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A40EA-4A27-0841-9325-5D995C0D0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91069-CC8C-B064-522B-CC734FFF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EF8F-AA2E-E64A-BF90-FF73B8871F86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AD863-6314-20E7-421B-9903D6FC2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96745-499E-130C-16F9-C6F0BF3D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67D5-33C9-3943-A809-4C9491086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7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786A-4579-79F3-1FF7-95825A7F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6D88A9-73C0-622E-273C-15A6F2AC2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7476A-1AAF-6B5F-CAE4-EA1236390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40AD2-7659-6FB5-F9D1-33C5C4C47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EF8F-AA2E-E64A-BF90-FF73B8871F86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B44DA-46F8-7776-E88F-C090E36F4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8B356-867D-E8F2-8FB9-B6A1846A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67D5-33C9-3943-A809-4C9491086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8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3F2D42-BAAF-5C82-20B2-8A405D01C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5B2E7-0648-CB22-7DF4-80756D744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3DB9C-0690-5C0F-6A76-E60523BCE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A1EF8F-AA2E-E64A-BF90-FF73B8871F86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343D3-733B-3952-1F87-3D7FC0011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15BE-1758-0AB0-222D-482A8EFB8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0D67D5-33C9-3943-A809-4C9491086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9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629FC-CCCA-53F2-51EC-15CB4DF3E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order ESAs at the infusion center</a:t>
            </a:r>
          </a:p>
        </p:txBody>
      </p:sp>
    </p:spTree>
    <p:extLst>
      <p:ext uri="{BB962C8B-B14F-4D97-AF65-F5344CB8AC3E}">
        <p14:creationId xmlns:p14="http://schemas.microsoft.com/office/powerpoint/2010/main" val="373836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A5A86A-3CFB-EC6D-9461-80E2478A5069}"/>
              </a:ext>
            </a:extLst>
          </p:cNvPr>
          <p:cNvSpPr txBox="1"/>
          <p:nvPr/>
        </p:nvSpPr>
        <p:spPr>
          <a:xfrm>
            <a:off x="253218" y="6077243"/>
            <a:ext cx="1093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1: Place ambulatory referral to infusion center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65569C2-163F-B980-3243-3405B52D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95"/>
          <a:stretch>
            <a:fillRect/>
          </a:stretch>
        </p:blipFill>
        <p:spPr>
          <a:xfrm>
            <a:off x="493485" y="206829"/>
            <a:ext cx="5225143" cy="3610429"/>
          </a:xfrm>
          <a:prstGeom prst="rect">
            <a:avLst/>
          </a:prstGeom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24C86BE-A2A0-D3A9-9BF8-E1C4D9AC4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523" y="145144"/>
            <a:ext cx="5292159" cy="3744686"/>
          </a:xfrm>
          <a:prstGeom prst="rect">
            <a:avLst/>
          </a:prstGeom>
        </p:spPr>
      </p:pic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A9208EFC-3F4E-DDF4-78C1-EF170DF77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301" y="4020456"/>
            <a:ext cx="3272210" cy="197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9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04851-C95A-FAE4-FF46-149680119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07BBBC-13D0-3699-08EB-842D0B41E6B3}"/>
              </a:ext>
            </a:extLst>
          </p:cNvPr>
          <p:cNvSpPr txBox="1"/>
          <p:nvPr/>
        </p:nvSpPr>
        <p:spPr>
          <a:xfrm>
            <a:off x="253218" y="6077243"/>
            <a:ext cx="1093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2: Create an orders only encounter</a:t>
            </a:r>
          </a:p>
        </p:txBody>
      </p:sp>
      <p:pic>
        <p:nvPicPr>
          <p:cNvPr id="5" name="Picture 4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91B5FB61-1D5A-6D68-CB6D-1483974A9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2" y="1026195"/>
            <a:ext cx="7321937" cy="3792547"/>
          </a:xfrm>
          <a:prstGeom prst="rect">
            <a:avLst/>
          </a:prstGeom>
        </p:spPr>
      </p:pic>
      <p:pic>
        <p:nvPicPr>
          <p:cNvPr id="6" name="Graphic 5" descr="Arrow: Rotate right with solid fill">
            <a:extLst>
              <a:ext uri="{FF2B5EF4-FFF2-40B4-BE49-F238E27FC236}">
                <a16:creationId xmlns:a16="http://schemas.microsoft.com/office/drawing/2014/main" id="{A6E305EC-32D8-D95C-B30E-B9F4DEEBE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19313"/>
            <a:ext cx="914400" cy="914400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8FFD18F-3BDE-5477-0B0D-A9BEF67D9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275" y="1219200"/>
            <a:ext cx="4476095" cy="32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3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E2A36-EBDE-5CD4-1FD4-C1152364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1C2BF9-5946-2813-B372-2715BB894D05}"/>
              </a:ext>
            </a:extLst>
          </p:cNvPr>
          <p:cNvSpPr txBox="1"/>
          <p:nvPr/>
        </p:nvSpPr>
        <p:spPr>
          <a:xfrm>
            <a:off x="365760" y="6217920"/>
            <a:ext cx="1093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3: Open therapy plan</a:t>
            </a:r>
          </a:p>
        </p:txBody>
      </p:sp>
      <p:pic>
        <p:nvPicPr>
          <p:cNvPr id="3" name="Picture 2" descr="A screenshot of a medical chart&#10;&#10;AI-generated content may be incorrect.">
            <a:extLst>
              <a:ext uri="{FF2B5EF4-FFF2-40B4-BE49-F238E27FC236}">
                <a16:creationId xmlns:a16="http://schemas.microsoft.com/office/drawing/2014/main" id="{F27B4B9A-C793-01C9-918B-AA952DAB9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044" y="899885"/>
            <a:ext cx="5355336" cy="5087257"/>
          </a:xfrm>
          <a:prstGeom prst="rect">
            <a:avLst/>
          </a:prstGeom>
        </p:spPr>
      </p:pic>
      <p:pic>
        <p:nvPicPr>
          <p:cNvPr id="8" name="Graphic 7" descr="Arrow: Rotate right with solid fill">
            <a:extLst>
              <a:ext uri="{FF2B5EF4-FFF2-40B4-BE49-F238E27FC236}">
                <a16:creationId xmlns:a16="http://schemas.microsoft.com/office/drawing/2014/main" id="{6F4B3254-D745-2AD9-EC7D-85F16629D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568" y="2013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2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79873-97C8-5D3A-8409-FC839A7E3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9FDA96-82D8-858C-C3DA-BACF2B3EF525}"/>
              </a:ext>
            </a:extLst>
          </p:cNvPr>
          <p:cNvSpPr txBox="1"/>
          <p:nvPr/>
        </p:nvSpPr>
        <p:spPr>
          <a:xfrm>
            <a:off x="365760" y="6217920"/>
            <a:ext cx="1093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4: Add an infusion</a:t>
            </a:r>
          </a:p>
        </p:txBody>
      </p:sp>
      <p:pic>
        <p:nvPicPr>
          <p:cNvPr id="5" name="Picture 4" descr="A screenshot of a chat&#10;&#10;AI-generated content may be incorrect.">
            <a:extLst>
              <a:ext uri="{FF2B5EF4-FFF2-40B4-BE49-F238E27FC236}">
                <a16:creationId xmlns:a16="http://schemas.microsoft.com/office/drawing/2014/main" id="{288CC926-349C-009E-9413-B17C4C7BD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994" y="664028"/>
            <a:ext cx="4276266" cy="4034972"/>
          </a:xfrm>
          <a:prstGeom prst="rect">
            <a:avLst/>
          </a:prstGeom>
        </p:spPr>
      </p:pic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BECF3901-4B8E-FC4B-4285-7B7527CFC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4913" y="8091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37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0D27A-2CB4-E088-B95C-349300CC5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3C0FA2-69CA-0106-25E7-7B06DACF3F6D}"/>
              </a:ext>
            </a:extLst>
          </p:cNvPr>
          <p:cNvSpPr txBox="1"/>
          <p:nvPr/>
        </p:nvSpPr>
        <p:spPr>
          <a:xfrm>
            <a:off x="379827" y="5613009"/>
            <a:ext cx="10930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4: Search for Epoetin 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darbapoetin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(or whatever infusion you are ordering i.e. rituximab, it’s the same process for all infusions), select Dr Sparks as the plan provider, then the diagnosis, and then click create plan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D6950CE-9914-F73C-6947-C76AD3C6D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66" y="808244"/>
            <a:ext cx="6067994" cy="4068557"/>
          </a:xfrm>
          <a:prstGeom prst="rect">
            <a:avLst/>
          </a:prstGeom>
        </p:spPr>
      </p:pic>
      <p:pic>
        <p:nvPicPr>
          <p:cNvPr id="8" name="Picture 7" descr="A screenshot of a medical survey&#10;&#10;AI-generated content may be incorrect.">
            <a:extLst>
              <a:ext uri="{FF2B5EF4-FFF2-40B4-BE49-F238E27FC236}">
                <a16:creationId xmlns:a16="http://schemas.microsoft.com/office/drawing/2014/main" id="{E87EAFD1-C755-F0A4-6F4E-689E626C8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751" y="711200"/>
            <a:ext cx="5176561" cy="4296229"/>
          </a:xfrm>
          <a:prstGeom prst="rect">
            <a:avLst/>
          </a:prstGeom>
        </p:spPr>
      </p:pic>
      <p:pic>
        <p:nvPicPr>
          <p:cNvPr id="9" name="Graphic 8" descr="Arrow Right with solid fill">
            <a:extLst>
              <a:ext uri="{FF2B5EF4-FFF2-40B4-BE49-F238E27FC236}">
                <a16:creationId xmlns:a16="http://schemas.microsoft.com/office/drawing/2014/main" id="{03987AFD-2801-2955-5606-E9AB8833C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46341" y="43796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3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AE2460-678C-7A1D-203F-1D1B61C66215}"/>
              </a:ext>
            </a:extLst>
          </p:cNvPr>
          <p:cNvSpPr txBox="1"/>
          <p:nvPr/>
        </p:nvSpPr>
        <p:spPr>
          <a:xfrm>
            <a:off x="633046" y="5809956"/>
            <a:ext cx="1093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6: click the box next to the medication to select all the orders in the order set including labs and pre-medications. </a:t>
            </a:r>
          </a:p>
        </p:txBody>
      </p:sp>
      <p:pic>
        <p:nvPicPr>
          <p:cNvPr id="8" name="Picture 7" descr="A screenshot of a calendar&#10;&#10;AI-generated content may be incorrect.">
            <a:extLst>
              <a:ext uri="{FF2B5EF4-FFF2-40B4-BE49-F238E27FC236}">
                <a16:creationId xmlns:a16="http://schemas.microsoft.com/office/drawing/2014/main" id="{6B385AAB-C5A1-6581-8916-F6A5C7167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3" y="1274736"/>
            <a:ext cx="5268686" cy="2827826"/>
          </a:xfrm>
          <a:prstGeom prst="rect">
            <a:avLst/>
          </a:prstGeom>
        </p:spPr>
      </p:pic>
      <p:pic>
        <p:nvPicPr>
          <p:cNvPr id="10" name="Picture 9" descr="A screenshot of a medical survey&#10;&#10;AI-generated content may be incorrect.">
            <a:extLst>
              <a:ext uri="{FF2B5EF4-FFF2-40B4-BE49-F238E27FC236}">
                <a16:creationId xmlns:a16="http://schemas.microsoft.com/office/drawing/2014/main" id="{641681E1-B19F-B274-5CE2-C1602CF82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813" y="1291772"/>
            <a:ext cx="5948137" cy="3614057"/>
          </a:xfrm>
          <a:prstGeom prst="rect">
            <a:avLst/>
          </a:prstGeom>
        </p:spPr>
      </p:pic>
      <p:pic>
        <p:nvPicPr>
          <p:cNvPr id="11" name="Graphic 10" descr="Arrow: Rotate right with solid fill">
            <a:extLst>
              <a:ext uri="{FF2B5EF4-FFF2-40B4-BE49-F238E27FC236}">
                <a16:creationId xmlns:a16="http://schemas.microsoft.com/office/drawing/2014/main" id="{045D96C7-DC32-C8E5-45F7-EF29581D6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1540" y="5497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08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32B104-CBE0-41E4-25AB-A54BA3C8123B}"/>
              </a:ext>
            </a:extLst>
          </p:cNvPr>
          <p:cNvSpPr txBox="1"/>
          <p:nvPr/>
        </p:nvSpPr>
        <p:spPr>
          <a:xfrm>
            <a:off x="548639" y="6211669"/>
            <a:ext cx="1093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7: Scroll down and sign plan</a:t>
            </a:r>
          </a:p>
        </p:txBody>
      </p:sp>
      <p:pic>
        <p:nvPicPr>
          <p:cNvPr id="3" name="Picture 2" descr="A screenshot of a medical program&#10;&#10;AI-generated content may be incorrect.">
            <a:extLst>
              <a:ext uri="{FF2B5EF4-FFF2-40B4-BE49-F238E27FC236}">
                <a16:creationId xmlns:a16="http://schemas.microsoft.com/office/drawing/2014/main" id="{0F811D52-897B-97BF-98A0-185880D8F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6" y="1607281"/>
            <a:ext cx="7772400" cy="3099931"/>
          </a:xfrm>
          <a:prstGeom prst="rect">
            <a:avLst/>
          </a:prstGeom>
        </p:spPr>
      </p:pic>
      <p:pic>
        <p:nvPicPr>
          <p:cNvPr id="4" name="Graphic 3" descr="Arrow Right with solid fill">
            <a:extLst>
              <a:ext uri="{FF2B5EF4-FFF2-40B4-BE49-F238E27FC236}">
                <a16:creationId xmlns:a16="http://schemas.microsoft.com/office/drawing/2014/main" id="{FAC7E894-3A3E-E547-F34F-8BEA1071D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3083" y="40748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93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116</Words>
  <Application>Microsoft Macintosh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How to order ESAs at the infusion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Aruna Phekoo</dc:creator>
  <cp:lastModifiedBy>Aruna Phekoo</cp:lastModifiedBy>
  <cp:revision>4</cp:revision>
  <dcterms:created xsi:type="dcterms:W3CDTF">2025-08-10T19:02:13Z</dcterms:created>
  <dcterms:modified xsi:type="dcterms:W3CDTF">2025-08-12T14:49:51Z</dcterms:modified>
</cp:coreProperties>
</file>