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7" r:id="rId11"/>
    <p:sldId id="266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4632"/>
  </p:normalViewPr>
  <p:slideViewPr>
    <p:cSldViewPr snapToGrid="0">
      <p:cViewPr varScale="1">
        <p:scale>
          <a:sx n="105" d="100"/>
          <a:sy n="105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DC3C-3855-F93E-3FCA-8C478E52B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52E9A-6C55-057F-DC20-D76018F09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84E7A-E69A-7F10-F0CF-E3805145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3971-3DD7-AB43-96F2-A927F6BFF7A4}" type="datetimeFigureOut">
              <a:rPr lang="en-US" smtClean="0"/>
              <a:t>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27AD5-D409-DF4A-0000-E8D566DF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CB226-4DDD-7BA9-A2EA-2E4BB270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22BF-849E-CD46-BC13-40E4CE7F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9ABD-DF68-A91A-DD84-9A7B72EB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8426F-C4C8-A5D7-B57E-1EFD1AAAC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55F81-9549-F49F-1EEB-8454F1DB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3971-3DD7-AB43-96F2-A927F6BFF7A4}" type="datetimeFigureOut">
              <a:rPr lang="en-US" smtClean="0"/>
              <a:t>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D1A-83F6-72B1-FC93-02C84367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18C2D-C23F-8F7E-137D-D2FE065D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22BF-849E-CD46-BC13-40E4CE7F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5A722-0321-FE3F-8F52-F2FF85FF2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68664-C963-EBF4-92AD-8680812C0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CE03E-7892-A5DD-0E10-40B1501D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3971-3DD7-AB43-96F2-A927F6BFF7A4}" type="datetimeFigureOut">
              <a:rPr lang="en-US" smtClean="0"/>
              <a:t>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B9F7D-B330-04D4-E298-CC69B8CA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BEAED-D4BD-3D85-E9E3-7217F4AA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22BF-849E-CD46-BC13-40E4CE7F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9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2953-3647-B7B2-6768-A4778D08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96F0-7044-2D0D-6A64-52F3618A8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17D65-7933-FC14-D34A-E7D37064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3971-3DD7-AB43-96F2-A927F6BFF7A4}" type="datetimeFigureOut">
              <a:rPr lang="en-US" smtClean="0"/>
              <a:t>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9ED28-1F6F-6A22-918D-9927014B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C8CDD-9213-0314-3960-2B7D87EB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22BF-849E-CD46-BC13-40E4CE7F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3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E2C4-A35F-26E0-AF94-83A50F3D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AD1C6-AB31-7DDE-7259-C631AA281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A1BAC-70E6-085B-56FC-D0D96FE9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3971-3DD7-AB43-96F2-A927F6BFF7A4}" type="datetimeFigureOut">
              <a:rPr lang="en-US" smtClean="0"/>
              <a:t>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3274-2848-87A7-F07C-CFE848EA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29C31-8D8C-9FB0-1922-F2E78E59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22BF-849E-CD46-BC13-40E4CE7F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2523-811B-F793-B962-69F5C105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7E613-8836-89E1-F249-FD6ABE66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25E69-D08B-C8EC-6BDE-7C8862335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71D31-4FA3-7C70-B382-86768CE5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3971-3DD7-AB43-96F2-A927F6BFF7A4}" type="datetimeFigureOut">
              <a:rPr lang="en-US" smtClean="0"/>
              <a:t>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DE3D3-6B59-F971-1471-1E4DC256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ECF6F-9263-BAA2-E96C-4B84922C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22BF-849E-CD46-BC13-40E4CE7F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4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5E23-113D-28F7-4BC3-F64E23A1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734F8-D69B-4E07-1124-774D79EEA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F7B77-C852-A214-52E0-B247C185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4BFBC-367E-D3E7-C388-583CB94E5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D5742-B862-C458-5E82-095C2D1DB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D1B590-5A77-56C1-D142-9DEC54E8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3971-3DD7-AB43-96F2-A927F6BFF7A4}" type="datetimeFigureOut">
              <a:rPr lang="en-US" smtClean="0"/>
              <a:t>2/8/25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08667-A4F0-C19A-C107-29F768A3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AAA8D-00A6-6A93-328B-8FBBD6ED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22BF-849E-CD46-BC13-40E4CE7F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C966-DD4A-7818-3805-91499FA2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154AB-2145-3844-88E2-F48F8774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3971-3DD7-AB43-96F2-A927F6BFF7A4}" type="datetimeFigureOut">
              <a:rPr lang="en-US" smtClean="0"/>
              <a:t>2/8/25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E05AF-13F4-E30C-6B9E-E2802F25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02AFF-207D-249D-813D-C09F7D6A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22BF-849E-CD46-BC13-40E4CE7F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0A29E-F8BC-54A0-2301-74161360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3971-3DD7-AB43-96F2-A927F6BFF7A4}" type="datetimeFigureOut">
              <a:rPr lang="en-US" smtClean="0"/>
              <a:t>2/8/25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53F14-BB1C-DD04-B12A-DC9A796E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924DE-D72E-3ED1-05A0-39704219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22BF-849E-CD46-BC13-40E4CE7F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1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1F4B-7F79-9F7A-5018-1F6458F0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107F9-F0D1-53D7-0C75-AB20E4C08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017D9-A231-1BA0-179B-F3B78D897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0083C-F0B3-DAA9-9B9D-B654EC9B0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3971-3DD7-AB43-96F2-A927F6BFF7A4}" type="datetimeFigureOut">
              <a:rPr lang="en-US" smtClean="0"/>
              <a:t>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94622-3463-FEF2-7148-E115CEAA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226E-0733-F515-7CB1-5F505C63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22BF-849E-CD46-BC13-40E4CE7F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1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35B8-5873-930C-774E-FF340FF6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73BDE-46D2-FC33-E63A-1CECE4963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7471A-8156-0711-40DC-7CD3B5D02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6E021-3CBA-DB91-EDEB-C2BE4479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3971-3DD7-AB43-96F2-A927F6BFF7A4}" type="datetimeFigureOut">
              <a:rPr lang="en-US" smtClean="0"/>
              <a:t>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678D0-2E25-F9C9-5CAC-1D142D0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906B4-4831-2074-E169-EFAD1434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22BF-849E-CD46-BC13-40E4CE7F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C76FE-AE20-634B-9065-B3B164DD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A1D50-FD33-953B-6803-99E5EE750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8125A-38FF-FE16-5AA4-06FE242B9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B3971-3DD7-AB43-96F2-A927F6BFF7A4}" type="datetimeFigureOut">
              <a:rPr lang="en-US" smtClean="0"/>
              <a:t>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A9519-1598-F97E-BF93-B80E0AC6B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3FCE0-08DF-62EB-61B4-C2F2DE023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4422BF-849E-CD46-BC13-40E4CE7F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2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FAAB-E9A3-34CA-A057-5D7942544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Rituximab Ordering Protocol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77873-D878-2330-CB06-4C1B6962AE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Epic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0883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38328-45C2-8F37-28E7-DFE1A0D9C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494980"/>
            <a:ext cx="3172968" cy="3868039"/>
          </a:xfrm>
        </p:spPr>
        <p:txBody>
          <a:bodyPr/>
          <a:lstStyle/>
          <a:p>
            <a:r>
              <a:rPr lang="en-US" dirty="0"/>
              <a:t>Scroll back up and select ‘Edit Interval’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will allow you to set your dosing schedule</a:t>
            </a:r>
          </a:p>
        </p:txBody>
      </p:sp>
      <p:pic>
        <p:nvPicPr>
          <p:cNvPr id="5" name="Picture 4" descr="A screenshot of a calendar&#10;&#10;AI-generated content may be incorrect.">
            <a:extLst>
              <a:ext uri="{FF2B5EF4-FFF2-40B4-BE49-F238E27FC236}">
                <a16:creationId xmlns:a16="http://schemas.microsoft.com/office/drawing/2014/main" id="{1810065D-FC7C-A237-B669-0DDF64899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976" y="1718504"/>
            <a:ext cx="7772400" cy="26436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F2B829-8B20-02C5-D277-CD73658C16DD}"/>
              </a:ext>
            </a:extLst>
          </p:cNvPr>
          <p:cNvSpPr/>
          <p:nvPr/>
        </p:nvSpPr>
        <p:spPr>
          <a:xfrm flipV="1">
            <a:off x="10399776" y="4023984"/>
            <a:ext cx="755904" cy="331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0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DD094F-A4BD-2D28-0B3F-7C36E6D4B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0841" y="1301366"/>
            <a:ext cx="7856996" cy="372173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303891-EFCE-E78E-4E4C-B63284C46433}"/>
              </a:ext>
            </a:extLst>
          </p:cNvPr>
          <p:cNvSpPr txBox="1">
            <a:spLocks/>
          </p:cNvSpPr>
          <p:nvPr/>
        </p:nvSpPr>
        <p:spPr>
          <a:xfrm>
            <a:off x="552179" y="780288"/>
            <a:ext cx="3044461" cy="499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the box next to ‘Rituximab-abbs Q14D MG/ML’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Select ‘Every 14 days’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Change from ‘Until discontinued’ to number of ‘treatments’ and fill in ‘2’ (for induction)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Click ‘Accept’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Example shown is for induction dosing, but can use this menu to adjust your dosing based on what you are intending to order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49EE5-AE60-3202-7718-996A4844A1B7}"/>
              </a:ext>
            </a:extLst>
          </p:cNvPr>
          <p:cNvSpPr/>
          <p:nvPr/>
        </p:nvSpPr>
        <p:spPr>
          <a:xfrm flipV="1">
            <a:off x="3910841" y="1731264"/>
            <a:ext cx="246631" cy="2072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75F099-3EA1-7101-E00C-BBBFC2405380}"/>
              </a:ext>
            </a:extLst>
          </p:cNvPr>
          <p:cNvSpPr/>
          <p:nvPr/>
        </p:nvSpPr>
        <p:spPr>
          <a:xfrm flipV="1">
            <a:off x="8284464" y="1834896"/>
            <a:ext cx="762000" cy="2072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B8F06C-831D-C59B-26E4-3A17B5AABC5A}"/>
              </a:ext>
            </a:extLst>
          </p:cNvPr>
          <p:cNvSpPr/>
          <p:nvPr/>
        </p:nvSpPr>
        <p:spPr>
          <a:xfrm flipV="1">
            <a:off x="9668256" y="3162234"/>
            <a:ext cx="1463040" cy="6538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30E53C-9E5C-9068-8BC3-008F24627EDA}"/>
              </a:ext>
            </a:extLst>
          </p:cNvPr>
          <p:cNvSpPr/>
          <p:nvPr/>
        </p:nvSpPr>
        <p:spPr>
          <a:xfrm flipV="1">
            <a:off x="10607040" y="4691473"/>
            <a:ext cx="609600" cy="331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0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8BB75-74B9-18FF-F5D6-1E69D2E5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688621"/>
            <a:ext cx="2356104" cy="3916807"/>
          </a:xfrm>
        </p:spPr>
        <p:txBody>
          <a:bodyPr/>
          <a:lstStyle/>
          <a:p>
            <a:r>
              <a:rPr lang="en-US" dirty="0"/>
              <a:t>Select </a:t>
            </a:r>
            <a:br>
              <a:rPr lang="en-US" dirty="0"/>
            </a:br>
            <a:r>
              <a:rPr lang="en-US" dirty="0"/>
              <a:t>‘Sign Plan’</a:t>
            </a:r>
          </a:p>
        </p:txBody>
      </p:sp>
      <p:pic>
        <p:nvPicPr>
          <p:cNvPr id="5" name="Picture 4" descr="A screenshot of a calendar&#10;&#10;AI-generated content may be incorrect.">
            <a:extLst>
              <a:ext uri="{FF2B5EF4-FFF2-40B4-BE49-F238E27FC236}">
                <a16:creationId xmlns:a16="http://schemas.microsoft.com/office/drawing/2014/main" id="{56E0DC48-3395-B658-D309-51C5BF6BB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590" y="1982248"/>
            <a:ext cx="8401847" cy="2821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2B71CF-B716-A084-9CDE-C4CA6F4B7C03}"/>
              </a:ext>
            </a:extLst>
          </p:cNvPr>
          <p:cNvSpPr/>
          <p:nvPr/>
        </p:nvSpPr>
        <p:spPr>
          <a:xfrm flipV="1">
            <a:off x="9168384" y="4472018"/>
            <a:ext cx="853440" cy="331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57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4A98148-67F0-7D46-75ED-93E0FD314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643" y="632583"/>
            <a:ext cx="6206393" cy="559283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5C51F9-1773-F59D-09F4-D67489051D52}"/>
              </a:ext>
            </a:extLst>
          </p:cNvPr>
          <p:cNvSpPr txBox="1">
            <a:spLocks/>
          </p:cNvSpPr>
          <p:nvPr/>
        </p:nvSpPr>
        <p:spPr>
          <a:xfrm>
            <a:off x="1109472" y="2191385"/>
            <a:ext cx="3474720" cy="351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Associate appropriate diagnosis and click ‘Accept’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FD6AB-C529-FAB0-B48C-CECF7B842D53}"/>
              </a:ext>
            </a:extLst>
          </p:cNvPr>
          <p:cNvSpPr/>
          <p:nvPr/>
        </p:nvSpPr>
        <p:spPr>
          <a:xfrm flipV="1">
            <a:off x="9168384" y="5886960"/>
            <a:ext cx="853440" cy="331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5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98EF-A8DE-FE72-B5E4-73323409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Ambulatory Referral to Infusion Center</a:t>
            </a:r>
          </a:p>
        </p:txBody>
      </p:sp>
      <p:pic>
        <p:nvPicPr>
          <p:cNvPr id="5" name="Content Placeholder 4" descr="A screenshot of a search engine&#10;&#10;AI-generated content may be incorrect.">
            <a:extLst>
              <a:ext uri="{FF2B5EF4-FFF2-40B4-BE49-F238E27FC236}">
                <a16:creationId xmlns:a16="http://schemas.microsoft.com/office/drawing/2014/main" id="{0631ECF7-A5B3-51F3-B059-0F2D18BA9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9866" y="1420497"/>
            <a:ext cx="6651158" cy="475646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4C1792-3C84-5BB8-06D8-E581A4BE64F4}"/>
              </a:ext>
            </a:extLst>
          </p:cNvPr>
          <p:cNvSpPr txBox="1">
            <a:spLocks/>
          </p:cNvSpPr>
          <p:nvPr/>
        </p:nvSpPr>
        <p:spPr>
          <a:xfrm>
            <a:off x="838200" y="2752217"/>
            <a:ext cx="3429000" cy="1722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Search ‘Ambulatory referral to infusion center’ in orders</a:t>
            </a:r>
          </a:p>
        </p:txBody>
      </p:sp>
    </p:spTree>
    <p:extLst>
      <p:ext uri="{BB962C8B-B14F-4D97-AF65-F5344CB8AC3E}">
        <p14:creationId xmlns:p14="http://schemas.microsoft.com/office/powerpoint/2010/main" val="413200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B7E87C3-AF05-D18F-CF6A-72EF4DD9B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4843" y="1010486"/>
            <a:ext cx="6700229" cy="435133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1DE50C-0FE9-94A9-0CF3-80404AD542F7}"/>
              </a:ext>
            </a:extLst>
          </p:cNvPr>
          <p:cNvCxnSpPr/>
          <p:nvPr/>
        </p:nvCxnSpPr>
        <p:spPr>
          <a:xfrm>
            <a:off x="3780601" y="3957587"/>
            <a:ext cx="85424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6B50C9-962A-6F1B-142E-A66DC42D94BB}"/>
              </a:ext>
            </a:extLst>
          </p:cNvPr>
          <p:cNvCxnSpPr/>
          <p:nvPr/>
        </p:nvCxnSpPr>
        <p:spPr>
          <a:xfrm>
            <a:off x="3780601" y="4164851"/>
            <a:ext cx="85424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48AFA1-4F68-A649-1211-242F0DE48547}"/>
              </a:ext>
            </a:extLst>
          </p:cNvPr>
          <p:cNvSpPr txBox="1">
            <a:spLocks/>
          </p:cNvSpPr>
          <p:nvPr/>
        </p:nvSpPr>
        <p:spPr>
          <a:xfrm>
            <a:off x="633984" y="1259515"/>
            <a:ext cx="3146617" cy="41023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location for infusion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Complete reason for referral with Rituximab and indication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Click ‘Accept’ then ‘Sign’ order</a:t>
            </a:r>
          </a:p>
        </p:txBody>
      </p:sp>
    </p:spTree>
    <p:extLst>
      <p:ext uri="{BB962C8B-B14F-4D97-AF65-F5344CB8AC3E}">
        <p14:creationId xmlns:p14="http://schemas.microsoft.com/office/powerpoint/2010/main" val="6448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A1A6-B09C-1764-94FA-01F7D392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Therapy Plan</a:t>
            </a:r>
          </a:p>
        </p:txBody>
      </p:sp>
      <p:pic>
        <p:nvPicPr>
          <p:cNvPr id="5" name="Content Placeholder 4" descr="A screenshot of a medical application&#10;&#10;AI-generated content may be incorrect.">
            <a:extLst>
              <a:ext uri="{FF2B5EF4-FFF2-40B4-BE49-F238E27FC236}">
                <a16:creationId xmlns:a16="http://schemas.microsoft.com/office/drawing/2014/main" id="{A06055C6-138D-C955-555E-92DB7959C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3297" y="454025"/>
            <a:ext cx="1990409" cy="552891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E5713D-7E3C-6A40-AC74-CEEEA8B3A6A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104021" cy="3985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Find arrow pointing down, then click and expand drop down box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Then select ‘Therapy Plan’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5B146-59D1-6794-BBEB-CA2460D6DBE6}"/>
              </a:ext>
            </a:extLst>
          </p:cNvPr>
          <p:cNvSpPr/>
          <p:nvPr/>
        </p:nvSpPr>
        <p:spPr>
          <a:xfrm>
            <a:off x="7803297" y="422037"/>
            <a:ext cx="389727" cy="3460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DF5528-A39E-7FBB-CAF3-4A9B52A514A9}"/>
              </a:ext>
            </a:extLst>
          </p:cNvPr>
          <p:cNvSpPr/>
          <p:nvPr/>
        </p:nvSpPr>
        <p:spPr>
          <a:xfrm flipV="1">
            <a:off x="7803297" y="4888992"/>
            <a:ext cx="1990409" cy="292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0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CAE9-0302-8C80-1804-0B8D92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40484-62DE-E607-DFC6-C9E4F7B3B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7384" cy="3295015"/>
          </a:xfrm>
        </p:spPr>
        <p:txBody>
          <a:bodyPr/>
          <a:lstStyle/>
          <a:p>
            <a:r>
              <a:rPr lang="en-US" dirty="0"/>
              <a:t>When therapy plan opens up, scroll down to ‘Infusion A’</a:t>
            </a:r>
          </a:p>
          <a:p>
            <a:r>
              <a:rPr lang="en-US" dirty="0"/>
              <a:t>Click the button ‘Infusion A’</a:t>
            </a:r>
          </a:p>
          <a:p>
            <a:endParaRPr lang="en-US" dirty="0"/>
          </a:p>
        </p:txBody>
      </p:sp>
      <p:pic>
        <p:nvPicPr>
          <p:cNvPr id="7" name="Picture 6" descr="A white rectangle with blue lines&#10;&#10;AI-generated content may be incorrect.">
            <a:extLst>
              <a:ext uri="{FF2B5EF4-FFF2-40B4-BE49-F238E27FC236}">
                <a16:creationId xmlns:a16="http://schemas.microsoft.com/office/drawing/2014/main" id="{29E24E91-EEC2-3FA7-B336-65C76286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47583"/>
            <a:ext cx="10448921" cy="15730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14FF28-ACD6-559D-B752-2427D975C060}"/>
              </a:ext>
            </a:extLst>
          </p:cNvPr>
          <p:cNvSpPr/>
          <p:nvPr/>
        </p:nvSpPr>
        <p:spPr>
          <a:xfrm flipV="1">
            <a:off x="1036320" y="4486656"/>
            <a:ext cx="1072896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9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077CB-3E93-2AB5-4C98-28B083C58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82495"/>
            <a:ext cx="3361944" cy="3840481"/>
          </a:xfrm>
        </p:spPr>
        <p:txBody>
          <a:bodyPr/>
          <a:lstStyle/>
          <a:p>
            <a:r>
              <a:rPr lang="en-US" dirty="0"/>
              <a:t>Search for ‘Rituximab’</a:t>
            </a:r>
          </a:p>
          <a:p>
            <a:r>
              <a:rPr lang="en-US" dirty="0"/>
              <a:t>Select ‘RITUXIMAB-abbs Q14D MG/ML’</a:t>
            </a:r>
          </a:p>
          <a:p>
            <a:r>
              <a:rPr lang="en-US" dirty="0"/>
              <a:t>Click ‘Accept’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B1C3041-2575-E138-7EF4-D6C836E91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584" y="996696"/>
            <a:ext cx="7897194" cy="48646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FC7498-6197-23D8-877B-B52F4DED24C0}"/>
              </a:ext>
            </a:extLst>
          </p:cNvPr>
          <p:cNvSpPr/>
          <p:nvPr/>
        </p:nvSpPr>
        <p:spPr>
          <a:xfrm flipV="1">
            <a:off x="10436352" y="5522976"/>
            <a:ext cx="670560" cy="243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676BB3-B401-441B-3650-9EC3EB2A22D5}"/>
              </a:ext>
            </a:extLst>
          </p:cNvPr>
          <p:cNvSpPr/>
          <p:nvPr/>
        </p:nvSpPr>
        <p:spPr>
          <a:xfrm flipV="1">
            <a:off x="3910584" y="3712464"/>
            <a:ext cx="4370834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0BDC9D-C5F0-E80B-5761-BCF9861B5D3C}"/>
              </a:ext>
            </a:extLst>
          </p:cNvPr>
          <p:cNvSpPr/>
          <p:nvPr/>
        </p:nvSpPr>
        <p:spPr>
          <a:xfrm flipV="1">
            <a:off x="3910584" y="1377695"/>
            <a:ext cx="62484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8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B4D8-FF54-8FF5-9BE2-D3FE008B2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927763"/>
            <a:ext cx="3233928" cy="479145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Search for ‘Sparks, Matthew’ as Plan provider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Search for ‘Duke Specialty Infusion Center’ for Treatment department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Check associated diagnosis or search for problem if not already listed as indication for treatment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Click ‘Create Plan’</a:t>
            </a:r>
          </a:p>
          <a:p>
            <a:endParaRPr lang="en-US" dirty="0"/>
          </a:p>
        </p:txBody>
      </p:sp>
      <p:pic>
        <p:nvPicPr>
          <p:cNvPr id="5" name="Picture 4" descr="A screenshot of a medical survey&#10;&#10;AI-generated content may be incorrect.">
            <a:extLst>
              <a:ext uri="{FF2B5EF4-FFF2-40B4-BE49-F238E27FC236}">
                <a16:creationId xmlns:a16="http://schemas.microsoft.com/office/drawing/2014/main" id="{E7EE90D1-C929-3D78-2A60-9A481441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540" y="365125"/>
            <a:ext cx="7133260" cy="59167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6DD229-B902-7A84-546F-5B9D4EDA6869}"/>
              </a:ext>
            </a:extLst>
          </p:cNvPr>
          <p:cNvSpPr/>
          <p:nvPr/>
        </p:nvSpPr>
        <p:spPr>
          <a:xfrm flipV="1">
            <a:off x="4215384" y="1690688"/>
            <a:ext cx="3514344" cy="214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4BD8E3-5A7D-FC1C-AB5E-8442DE7C1B82}"/>
              </a:ext>
            </a:extLst>
          </p:cNvPr>
          <p:cNvSpPr/>
          <p:nvPr/>
        </p:nvSpPr>
        <p:spPr>
          <a:xfrm flipV="1">
            <a:off x="4215384" y="3918458"/>
            <a:ext cx="4026408" cy="2999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E08688-133E-83BA-51AE-326D7B81FB2B}"/>
              </a:ext>
            </a:extLst>
          </p:cNvPr>
          <p:cNvSpPr/>
          <p:nvPr/>
        </p:nvSpPr>
        <p:spPr>
          <a:xfrm flipV="1">
            <a:off x="4215384" y="1950278"/>
            <a:ext cx="3514344" cy="214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AAADB4-A58E-00F5-CB27-11A6D0A5FDE2}"/>
              </a:ext>
            </a:extLst>
          </p:cNvPr>
          <p:cNvSpPr/>
          <p:nvPr/>
        </p:nvSpPr>
        <p:spPr>
          <a:xfrm flipV="1">
            <a:off x="9680448" y="5854504"/>
            <a:ext cx="1042416" cy="326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3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medical test&#10;&#10;AI-generated content may be incorrect.">
            <a:extLst>
              <a:ext uri="{FF2B5EF4-FFF2-40B4-BE49-F238E27FC236}">
                <a16:creationId xmlns:a16="http://schemas.microsoft.com/office/drawing/2014/main" id="{C63E2AA1-B961-6F44-7398-C80D2ED93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740" y="1147873"/>
            <a:ext cx="7676014" cy="400142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B33022-FB8E-6978-B1BE-8A71DD04730B}"/>
              </a:ext>
            </a:extLst>
          </p:cNvPr>
          <p:cNvSpPr txBox="1">
            <a:spLocks/>
          </p:cNvSpPr>
          <p:nvPr/>
        </p:nvSpPr>
        <p:spPr>
          <a:xfrm>
            <a:off x="607246" y="1253331"/>
            <a:ext cx="28308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Scroll down and check box next to ‘RITUXIMAB-abbs Q14D MG/ML’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selects </a:t>
            </a:r>
            <a:r>
              <a:rPr lang="en-US" u="sng" dirty="0"/>
              <a:t>ALL</a:t>
            </a:r>
            <a:r>
              <a:rPr lang="en-US" dirty="0"/>
              <a:t> the orders associated with the Rituximab infusion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0DB7B-98C8-8D3C-3251-EA083F8004E1}"/>
              </a:ext>
            </a:extLst>
          </p:cNvPr>
          <p:cNvSpPr/>
          <p:nvPr/>
        </p:nvSpPr>
        <p:spPr>
          <a:xfrm flipV="1">
            <a:off x="3998976" y="1214310"/>
            <a:ext cx="585216" cy="331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1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ECDA243-1D5E-A153-D7CB-A91459E22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2256" y="1825625"/>
            <a:ext cx="8117762" cy="296953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998AAF-751B-025E-8E00-3059DAEB32D9}"/>
              </a:ext>
            </a:extLst>
          </p:cNvPr>
          <p:cNvSpPr txBox="1">
            <a:spLocks/>
          </p:cNvSpPr>
          <p:nvPr/>
        </p:nvSpPr>
        <p:spPr>
          <a:xfrm>
            <a:off x="501982" y="1447800"/>
            <a:ext cx="2734056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Scroll down the order panel and </a:t>
            </a:r>
            <a:r>
              <a:rPr lang="en-US" u="sng" dirty="0"/>
              <a:t>UN-CHECK</a:t>
            </a:r>
            <a:r>
              <a:rPr lang="en-US" dirty="0"/>
              <a:t> the ‘Maintenance’ order to ensure you are only ordering the induction doses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Adjust this step as needed – based on what you are intending to order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F8B68B-364A-ABE2-32CF-E1B8C1F076C1}"/>
              </a:ext>
            </a:extLst>
          </p:cNvPr>
          <p:cNvSpPr/>
          <p:nvPr/>
        </p:nvSpPr>
        <p:spPr>
          <a:xfrm flipV="1">
            <a:off x="3742944" y="2787078"/>
            <a:ext cx="585216" cy="331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59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319</Words>
  <Application>Microsoft Macintosh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Rituximab Ordering Protocol</vt:lpstr>
      <vt:lpstr>Step 1 – Ambulatory Referral to Infusion Center</vt:lpstr>
      <vt:lpstr>PowerPoint Presentation</vt:lpstr>
      <vt:lpstr>Step 2 – Therapy Plan</vt:lpstr>
      <vt:lpstr>Therapy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Sachin Sreenivasan, M.D.</dc:creator>
  <cp:lastModifiedBy>Sachin Sreenivasan, M.D.</cp:lastModifiedBy>
  <cp:revision>16</cp:revision>
  <dcterms:created xsi:type="dcterms:W3CDTF">2025-02-08T12:58:39Z</dcterms:created>
  <dcterms:modified xsi:type="dcterms:W3CDTF">2025-02-08T19:38:52Z</dcterms:modified>
</cp:coreProperties>
</file>