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77" r:id="rId3"/>
    <p:sldId id="288" r:id="rId4"/>
    <p:sldId id="289" r:id="rId5"/>
    <p:sldId id="290" r:id="rId6"/>
    <p:sldId id="284" r:id="rId7"/>
    <p:sldId id="285" r:id="rId8"/>
    <p:sldId id="286" r:id="rId9"/>
    <p:sldId id="287" r:id="rId10"/>
    <p:sldId id="29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E76"/>
    <a:srgbClr val="ED943E"/>
    <a:srgbClr val="0C2340"/>
    <a:srgbClr val="67B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65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4C372-AFF9-4964-96A2-7B23BE76DD71}" type="doc">
      <dgm:prSet loTypeId="urn:microsoft.com/office/officeart/2008/layout/LinedList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992F5D67-0264-45EE-B7CE-DE8A98A2BE0F}">
      <dgm:prSet/>
      <dgm:spPr/>
      <dgm:t>
        <a:bodyPr/>
        <a:lstStyle/>
        <a:p>
          <a:r>
            <a:rPr lang="en-US"/>
            <a:t>As a percentage (for Duke 60 hr work week)</a:t>
          </a:r>
        </a:p>
      </dgm:t>
    </dgm:pt>
    <dgm:pt modelId="{C7941340-E088-436C-8422-574D4C03783F}" type="parTrans" cxnId="{439DF088-5E95-41B9-B17E-02AB0C322819}">
      <dgm:prSet/>
      <dgm:spPr/>
      <dgm:t>
        <a:bodyPr/>
        <a:lstStyle/>
        <a:p>
          <a:endParaRPr lang="en-US"/>
        </a:p>
      </dgm:t>
    </dgm:pt>
    <dgm:pt modelId="{9A34BE02-4E04-432D-AE33-0E855C7C2712}" type="sibTrans" cxnId="{439DF088-5E95-41B9-B17E-02AB0C322819}">
      <dgm:prSet/>
      <dgm:spPr/>
      <dgm:t>
        <a:bodyPr/>
        <a:lstStyle/>
        <a:p>
          <a:endParaRPr lang="en-US"/>
        </a:p>
      </dgm:t>
    </dgm:pt>
    <dgm:pt modelId="{52865F12-C565-4F26-8F8B-1A023272AC97}">
      <dgm:prSet/>
      <dgm:spPr/>
      <dgm:t>
        <a:bodyPr/>
        <a:lstStyle/>
        <a:p>
          <a:r>
            <a:rPr lang="en-US"/>
            <a:t>Program Director 20-30%</a:t>
          </a:r>
        </a:p>
      </dgm:t>
    </dgm:pt>
    <dgm:pt modelId="{47C99C0F-FAE2-4BCC-AA58-B67B7A598332}" type="parTrans" cxnId="{C0238E16-3119-4694-A70A-5675B33EAD58}">
      <dgm:prSet/>
      <dgm:spPr/>
      <dgm:t>
        <a:bodyPr/>
        <a:lstStyle/>
        <a:p>
          <a:endParaRPr lang="en-US"/>
        </a:p>
      </dgm:t>
    </dgm:pt>
    <dgm:pt modelId="{55359874-A62D-449E-82EB-5ECFD933BA4B}" type="sibTrans" cxnId="{C0238E16-3119-4694-A70A-5675B33EAD58}">
      <dgm:prSet/>
      <dgm:spPr/>
      <dgm:t>
        <a:bodyPr/>
        <a:lstStyle/>
        <a:p>
          <a:endParaRPr lang="en-US"/>
        </a:p>
      </dgm:t>
    </dgm:pt>
    <dgm:pt modelId="{77553512-D8DF-4151-84F3-D9CA9A23CB14}">
      <dgm:prSet/>
      <dgm:spPr/>
      <dgm:t>
        <a:bodyPr/>
        <a:lstStyle/>
        <a:p>
          <a:r>
            <a:rPr lang="en-US"/>
            <a:t>APD 5-12%</a:t>
          </a:r>
        </a:p>
      </dgm:t>
    </dgm:pt>
    <dgm:pt modelId="{41F73BB0-6B10-4817-8A4B-47EA328C4DD9}" type="parTrans" cxnId="{F11769E9-2C39-46CD-871B-3ACFE7F8B815}">
      <dgm:prSet/>
      <dgm:spPr/>
      <dgm:t>
        <a:bodyPr/>
        <a:lstStyle/>
        <a:p>
          <a:endParaRPr lang="en-US"/>
        </a:p>
      </dgm:t>
    </dgm:pt>
    <dgm:pt modelId="{78345D48-EBCA-4E7F-9F51-CA301A7C08E7}" type="sibTrans" cxnId="{F11769E9-2C39-46CD-871B-3ACFE7F8B815}">
      <dgm:prSet/>
      <dgm:spPr/>
      <dgm:t>
        <a:bodyPr/>
        <a:lstStyle/>
        <a:p>
          <a:endParaRPr lang="en-US"/>
        </a:p>
      </dgm:t>
    </dgm:pt>
    <dgm:pt modelId="{154B3222-75DE-40D3-BE4E-C47843149AF5}">
      <dgm:prSet/>
      <dgm:spPr/>
      <dgm:t>
        <a:bodyPr/>
        <a:lstStyle/>
        <a:p>
          <a:r>
            <a:rPr lang="en-US"/>
            <a:t>SOM Lead 50%</a:t>
          </a:r>
        </a:p>
      </dgm:t>
    </dgm:pt>
    <dgm:pt modelId="{90D6288F-F020-4599-966E-DCE52A11AB55}" type="parTrans" cxnId="{15BE67DC-4923-4291-9CE1-46BB8C2DBDBE}">
      <dgm:prSet/>
      <dgm:spPr/>
      <dgm:t>
        <a:bodyPr/>
        <a:lstStyle/>
        <a:p>
          <a:endParaRPr lang="en-US"/>
        </a:p>
      </dgm:t>
    </dgm:pt>
    <dgm:pt modelId="{0A177A34-CA41-46AE-B7AF-AD7203996F3A}" type="sibTrans" cxnId="{15BE67DC-4923-4291-9CE1-46BB8C2DBDBE}">
      <dgm:prSet/>
      <dgm:spPr/>
      <dgm:t>
        <a:bodyPr/>
        <a:lstStyle/>
        <a:p>
          <a:endParaRPr lang="en-US"/>
        </a:p>
      </dgm:t>
    </dgm:pt>
    <dgm:pt modelId="{77FEE5DC-691B-457A-A08B-D761051F80EE}">
      <dgm:prSet/>
      <dgm:spPr/>
      <dgm:t>
        <a:bodyPr/>
        <a:lstStyle/>
        <a:p>
          <a:r>
            <a:rPr lang="en-US"/>
            <a:t>Sometimes makes it hard to meet metrics</a:t>
          </a:r>
        </a:p>
      </dgm:t>
    </dgm:pt>
    <dgm:pt modelId="{1B95F92D-C8A4-41DB-A9BD-0B39CC0814EB}" type="parTrans" cxnId="{3AC13FD7-8EF3-4A7E-A570-92880C33B074}">
      <dgm:prSet/>
      <dgm:spPr/>
      <dgm:t>
        <a:bodyPr/>
        <a:lstStyle/>
        <a:p>
          <a:endParaRPr lang="en-US"/>
        </a:p>
      </dgm:t>
    </dgm:pt>
    <dgm:pt modelId="{383BD606-ED80-449D-9016-1C52734C89FC}" type="sibTrans" cxnId="{3AC13FD7-8EF3-4A7E-A570-92880C33B074}">
      <dgm:prSet/>
      <dgm:spPr/>
      <dgm:t>
        <a:bodyPr/>
        <a:lstStyle/>
        <a:p>
          <a:endParaRPr lang="en-US"/>
        </a:p>
      </dgm:t>
    </dgm:pt>
    <dgm:pt modelId="{7477E592-8D80-1242-9A60-D5208E18B4A8}" type="pres">
      <dgm:prSet presAssocID="{76D4C372-AFF9-4964-96A2-7B23BE76DD71}" presName="vert0" presStyleCnt="0">
        <dgm:presLayoutVars>
          <dgm:dir/>
          <dgm:animOne val="branch"/>
          <dgm:animLvl val="lvl"/>
        </dgm:presLayoutVars>
      </dgm:prSet>
      <dgm:spPr/>
    </dgm:pt>
    <dgm:pt modelId="{E09D11AC-9E26-E64D-81AF-5C99E2BB45B1}" type="pres">
      <dgm:prSet presAssocID="{992F5D67-0264-45EE-B7CE-DE8A98A2BE0F}" presName="thickLine" presStyleLbl="alignNode1" presStyleIdx="0" presStyleCnt="5"/>
      <dgm:spPr/>
    </dgm:pt>
    <dgm:pt modelId="{FD71B687-618E-DC4A-A7C7-4BABFA055565}" type="pres">
      <dgm:prSet presAssocID="{992F5D67-0264-45EE-B7CE-DE8A98A2BE0F}" presName="horz1" presStyleCnt="0"/>
      <dgm:spPr/>
    </dgm:pt>
    <dgm:pt modelId="{657306F2-4E7F-4A42-9625-7BB7F27885E1}" type="pres">
      <dgm:prSet presAssocID="{992F5D67-0264-45EE-B7CE-DE8A98A2BE0F}" presName="tx1" presStyleLbl="revTx" presStyleIdx="0" presStyleCnt="5"/>
      <dgm:spPr/>
    </dgm:pt>
    <dgm:pt modelId="{C8F01604-24A9-7C40-AA6A-FE6487B40DD5}" type="pres">
      <dgm:prSet presAssocID="{992F5D67-0264-45EE-B7CE-DE8A98A2BE0F}" presName="vert1" presStyleCnt="0"/>
      <dgm:spPr/>
    </dgm:pt>
    <dgm:pt modelId="{D791F908-EDF3-4245-8DE7-3349B078E197}" type="pres">
      <dgm:prSet presAssocID="{52865F12-C565-4F26-8F8B-1A023272AC97}" presName="thickLine" presStyleLbl="alignNode1" presStyleIdx="1" presStyleCnt="5"/>
      <dgm:spPr/>
    </dgm:pt>
    <dgm:pt modelId="{513A174D-A768-8544-B22D-4128259E1382}" type="pres">
      <dgm:prSet presAssocID="{52865F12-C565-4F26-8F8B-1A023272AC97}" presName="horz1" presStyleCnt="0"/>
      <dgm:spPr/>
    </dgm:pt>
    <dgm:pt modelId="{3352F308-A7BF-7540-AD87-DD1586812065}" type="pres">
      <dgm:prSet presAssocID="{52865F12-C565-4F26-8F8B-1A023272AC97}" presName="tx1" presStyleLbl="revTx" presStyleIdx="1" presStyleCnt="5"/>
      <dgm:spPr/>
    </dgm:pt>
    <dgm:pt modelId="{15F1412E-2E97-6A40-AFB2-556EFEF707BC}" type="pres">
      <dgm:prSet presAssocID="{52865F12-C565-4F26-8F8B-1A023272AC97}" presName="vert1" presStyleCnt="0"/>
      <dgm:spPr/>
    </dgm:pt>
    <dgm:pt modelId="{83164AA6-D3A7-E343-B08A-DED95745514E}" type="pres">
      <dgm:prSet presAssocID="{77553512-D8DF-4151-84F3-D9CA9A23CB14}" presName="thickLine" presStyleLbl="alignNode1" presStyleIdx="2" presStyleCnt="5"/>
      <dgm:spPr/>
    </dgm:pt>
    <dgm:pt modelId="{BEF5F448-5564-584E-8DAB-0A6B63241019}" type="pres">
      <dgm:prSet presAssocID="{77553512-D8DF-4151-84F3-D9CA9A23CB14}" presName="horz1" presStyleCnt="0"/>
      <dgm:spPr/>
    </dgm:pt>
    <dgm:pt modelId="{686C672E-5915-6D41-9102-D2D2F124D044}" type="pres">
      <dgm:prSet presAssocID="{77553512-D8DF-4151-84F3-D9CA9A23CB14}" presName="tx1" presStyleLbl="revTx" presStyleIdx="2" presStyleCnt="5"/>
      <dgm:spPr/>
    </dgm:pt>
    <dgm:pt modelId="{F77A9244-0F91-6241-90DF-71342071525E}" type="pres">
      <dgm:prSet presAssocID="{77553512-D8DF-4151-84F3-D9CA9A23CB14}" presName="vert1" presStyleCnt="0"/>
      <dgm:spPr/>
    </dgm:pt>
    <dgm:pt modelId="{8929E7A1-1348-E445-B58C-602F25487FB8}" type="pres">
      <dgm:prSet presAssocID="{154B3222-75DE-40D3-BE4E-C47843149AF5}" presName="thickLine" presStyleLbl="alignNode1" presStyleIdx="3" presStyleCnt="5"/>
      <dgm:spPr/>
    </dgm:pt>
    <dgm:pt modelId="{BD81E684-D5A1-2C48-B4BE-741E66623767}" type="pres">
      <dgm:prSet presAssocID="{154B3222-75DE-40D3-BE4E-C47843149AF5}" presName="horz1" presStyleCnt="0"/>
      <dgm:spPr/>
    </dgm:pt>
    <dgm:pt modelId="{64143253-00EC-F649-80C0-86DB9AA70273}" type="pres">
      <dgm:prSet presAssocID="{154B3222-75DE-40D3-BE4E-C47843149AF5}" presName="tx1" presStyleLbl="revTx" presStyleIdx="3" presStyleCnt="5"/>
      <dgm:spPr/>
    </dgm:pt>
    <dgm:pt modelId="{02553B95-948B-724D-9BE9-BCF0E251D315}" type="pres">
      <dgm:prSet presAssocID="{154B3222-75DE-40D3-BE4E-C47843149AF5}" presName="vert1" presStyleCnt="0"/>
      <dgm:spPr/>
    </dgm:pt>
    <dgm:pt modelId="{6B04BBB2-65C7-E84D-8018-7AD5C33BCC1F}" type="pres">
      <dgm:prSet presAssocID="{77FEE5DC-691B-457A-A08B-D761051F80EE}" presName="thickLine" presStyleLbl="alignNode1" presStyleIdx="4" presStyleCnt="5"/>
      <dgm:spPr/>
    </dgm:pt>
    <dgm:pt modelId="{497A22DE-3FC4-7141-905D-43DB3233007B}" type="pres">
      <dgm:prSet presAssocID="{77FEE5DC-691B-457A-A08B-D761051F80EE}" presName="horz1" presStyleCnt="0"/>
      <dgm:spPr/>
    </dgm:pt>
    <dgm:pt modelId="{94D18F36-72EF-5449-A055-A32944FE65ED}" type="pres">
      <dgm:prSet presAssocID="{77FEE5DC-691B-457A-A08B-D761051F80EE}" presName="tx1" presStyleLbl="revTx" presStyleIdx="4" presStyleCnt="5"/>
      <dgm:spPr/>
    </dgm:pt>
    <dgm:pt modelId="{73D4BD91-2BAA-FA47-B732-8F59EAF735C1}" type="pres">
      <dgm:prSet presAssocID="{77FEE5DC-691B-457A-A08B-D761051F80EE}" presName="vert1" presStyleCnt="0"/>
      <dgm:spPr/>
    </dgm:pt>
  </dgm:ptLst>
  <dgm:cxnLst>
    <dgm:cxn modelId="{C0238E16-3119-4694-A70A-5675B33EAD58}" srcId="{76D4C372-AFF9-4964-96A2-7B23BE76DD71}" destId="{52865F12-C565-4F26-8F8B-1A023272AC97}" srcOrd="1" destOrd="0" parTransId="{47C99C0F-FAE2-4BCC-AA58-B67B7A598332}" sibTransId="{55359874-A62D-449E-82EB-5ECFD933BA4B}"/>
    <dgm:cxn modelId="{F4CC3E7C-2F1B-894B-8287-AC15EAEC5DEE}" type="presOf" srcId="{76D4C372-AFF9-4964-96A2-7B23BE76DD71}" destId="{7477E592-8D80-1242-9A60-D5208E18B4A8}" srcOrd="0" destOrd="0" presId="urn:microsoft.com/office/officeart/2008/layout/LinedList"/>
    <dgm:cxn modelId="{F7C3BC7D-282B-DB45-A142-F5072BBFD8EC}" type="presOf" srcId="{992F5D67-0264-45EE-B7CE-DE8A98A2BE0F}" destId="{657306F2-4E7F-4A42-9625-7BB7F27885E1}" srcOrd="0" destOrd="0" presId="urn:microsoft.com/office/officeart/2008/layout/LinedList"/>
    <dgm:cxn modelId="{381A0C82-C21A-1544-814A-C43764002777}" type="presOf" srcId="{154B3222-75DE-40D3-BE4E-C47843149AF5}" destId="{64143253-00EC-F649-80C0-86DB9AA70273}" srcOrd="0" destOrd="0" presId="urn:microsoft.com/office/officeart/2008/layout/LinedList"/>
    <dgm:cxn modelId="{439DF088-5E95-41B9-B17E-02AB0C322819}" srcId="{76D4C372-AFF9-4964-96A2-7B23BE76DD71}" destId="{992F5D67-0264-45EE-B7CE-DE8A98A2BE0F}" srcOrd="0" destOrd="0" parTransId="{C7941340-E088-436C-8422-574D4C03783F}" sibTransId="{9A34BE02-4E04-432D-AE33-0E855C7C2712}"/>
    <dgm:cxn modelId="{8A81D58E-0B67-7847-95F3-D1B2ADF5C348}" type="presOf" srcId="{77553512-D8DF-4151-84F3-D9CA9A23CB14}" destId="{686C672E-5915-6D41-9102-D2D2F124D044}" srcOrd="0" destOrd="0" presId="urn:microsoft.com/office/officeart/2008/layout/LinedList"/>
    <dgm:cxn modelId="{718CF8AE-4D78-2946-A877-C618AA171CDC}" type="presOf" srcId="{77FEE5DC-691B-457A-A08B-D761051F80EE}" destId="{94D18F36-72EF-5449-A055-A32944FE65ED}" srcOrd="0" destOrd="0" presId="urn:microsoft.com/office/officeart/2008/layout/LinedList"/>
    <dgm:cxn modelId="{3AC13FD7-8EF3-4A7E-A570-92880C33B074}" srcId="{76D4C372-AFF9-4964-96A2-7B23BE76DD71}" destId="{77FEE5DC-691B-457A-A08B-D761051F80EE}" srcOrd="4" destOrd="0" parTransId="{1B95F92D-C8A4-41DB-A9BD-0B39CC0814EB}" sibTransId="{383BD606-ED80-449D-9016-1C52734C89FC}"/>
    <dgm:cxn modelId="{15BE67DC-4923-4291-9CE1-46BB8C2DBDBE}" srcId="{76D4C372-AFF9-4964-96A2-7B23BE76DD71}" destId="{154B3222-75DE-40D3-BE4E-C47843149AF5}" srcOrd="3" destOrd="0" parTransId="{90D6288F-F020-4599-966E-DCE52A11AB55}" sibTransId="{0A177A34-CA41-46AE-B7AF-AD7203996F3A}"/>
    <dgm:cxn modelId="{62839CDE-4023-A54D-B1C4-FF0ADD0BCA94}" type="presOf" srcId="{52865F12-C565-4F26-8F8B-1A023272AC97}" destId="{3352F308-A7BF-7540-AD87-DD1586812065}" srcOrd="0" destOrd="0" presId="urn:microsoft.com/office/officeart/2008/layout/LinedList"/>
    <dgm:cxn modelId="{F11769E9-2C39-46CD-871B-3ACFE7F8B815}" srcId="{76D4C372-AFF9-4964-96A2-7B23BE76DD71}" destId="{77553512-D8DF-4151-84F3-D9CA9A23CB14}" srcOrd="2" destOrd="0" parTransId="{41F73BB0-6B10-4817-8A4B-47EA328C4DD9}" sibTransId="{78345D48-EBCA-4E7F-9F51-CA301A7C08E7}"/>
    <dgm:cxn modelId="{8FB1E586-E8EA-DD4A-BEC1-7B86B006AF31}" type="presParOf" srcId="{7477E592-8D80-1242-9A60-D5208E18B4A8}" destId="{E09D11AC-9E26-E64D-81AF-5C99E2BB45B1}" srcOrd="0" destOrd="0" presId="urn:microsoft.com/office/officeart/2008/layout/LinedList"/>
    <dgm:cxn modelId="{5AD66BE6-22B0-D041-B375-81D863599025}" type="presParOf" srcId="{7477E592-8D80-1242-9A60-D5208E18B4A8}" destId="{FD71B687-618E-DC4A-A7C7-4BABFA055565}" srcOrd="1" destOrd="0" presId="urn:microsoft.com/office/officeart/2008/layout/LinedList"/>
    <dgm:cxn modelId="{D85DE4D5-0995-5C49-B9FE-4B34BF3345A2}" type="presParOf" srcId="{FD71B687-618E-DC4A-A7C7-4BABFA055565}" destId="{657306F2-4E7F-4A42-9625-7BB7F27885E1}" srcOrd="0" destOrd="0" presId="urn:microsoft.com/office/officeart/2008/layout/LinedList"/>
    <dgm:cxn modelId="{A4DAB5B4-2B10-424B-A9FF-1DEF0DF8C8B6}" type="presParOf" srcId="{FD71B687-618E-DC4A-A7C7-4BABFA055565}" destId="{C8F01604-24A9-7C40-AA6A-FE6487B40DD5}" srcOrd="1" destOrd="0" presId="urn:microsoft.com/office/officeart/2008/layout/LinedList"/>
    <dgm:cxn modelId="{32929AC6-EE20-AE45-A9A9-7CB0F99D61FE}" type="presParOf" srcId="{7477E592-8D80-1242-9A60-D5208E18B4A8}" destId="{D791F908-EDF3-4245-8DE7-3349B078E197}" srcOrd="2" destOrd="0" presId="urn:microsoft.com/office/officeart/2008/layout/LinedList"/>
    <dgm:cxn modelId="{F103FDBB-A4C2-5543-96C0-832DE4706840}" type="presParOf" srcId="{7477E592-8D80-1242-9A60-D5208E18B4A8}" destId="{513A174D-A768-8544-B22D-4128259E1382}" srcOrd="3" destOrd="0" presId="urn:microsoft.com/office/officeart/2008/layout/LinedList"/>
    <dgm:cxn modelId="{556C38CC-7E47-6E4F-9B11-6266996F60EB}" type="presParOf" srcId="{513A174D-A768-8544-B22D-4128259E1382}" destId="{3352F308-A7BF-7540-AD87-DD1586812065}" srcOrd="0" destOrd="0" presId="urn:microsoft.com/office/officeart/2008/layout/LinedList"/>
    <dgm:cxn modelId="{9A299FDD-33E9-9B48-94BF-AF681F0DF46A}" type="presParOf" srcId="{513A174D-A768-8544-B22D-4128259E1382}" destId="{15F1412E-2E97-6A40-AFB2-556EFEF707BC}" srcOrd="1" destOrd="0" presId="urn:microsoft.com/office/officeart/2008/layout/LinedList"/>
    <dgm:cxn modelId="{53E9B04D-CF1A-1040-8725-91F822B093AA}" type="presParOf" srcId="{7477E592-8D80-1242-9A60-D5208E18B4A8}" destId="{83164AA6-D3A7-E343-B08A-DED95745514E}" srcOrd="4" destOrd="0" presId="urn:microsoft.com/office/officeart/2008/layout/LinedList"/>
    <dgm:cxn modelId="{D7292520-4F92-D64F-B819-AB2FFB9B593F}" type="presParOf" srcId="{7477E592-8D80-1242-9A60-D5208E18B4A8}" destId="{BEF5F448-5564-584E-8DAB-0A6B63241019}" srcOrd="5" destOrd="0" presId="urn:microsoft.com/office/officeart/2008/layout/LinedList"/>
    <dgm:cxn modelId="{27176909-AB7E-F344-A71F-B07C1537B4B9}" type="presParOf" srcId="{BEF5F448-5564-584E-8DAB-0A6B63241019}" destId="{686C672E-5915-6D41-9102-D2D2F124D044}" srcOrd="0" destOrd="0" presId="urn:microsoft.com/office/officeart/2008/layout/LinedList"/>
    <dgm:cxn modelId="{6097963C-6C23-3448-995E-CB3B56859051}" type="presParOf" srcId="{BEF5F448-5564-584E-8DAB-0A6B63241019}" destId="{F77A9244-0F91-6241-90DF-71342071525E}" srcOrd="1" destOrd="0" presId="urn:microsoft.com/office/officeart/2008/layout/LinedList"/>
    <dgm:cxn modelId="{1239BDEF-3F40-CD4B-B27B-A8E9141D90BC}" type="presParOf" srcId="{7477E592-8D80-1242-9A60-D5208E18B4A8}" destId="{8929E7A1-1348-E445-B58C-602F25487FB8}" srcOrd="6" destOrd="0" presId="urn:microsoft.com/office/officeart/2008/layout/LinedList"/>
    <dgm:cxn modelId="{DCFF617F-F461-CB45-9D61-9190FE21069F}" type="presParOf" srcId="{7477E592-8D80-1242-9A60-D5208E18B4A8}" destId="{BD81E684-D5A1-2C48-B4BE-741E66623767}" srcOrd="7" destOrd="0" presId="urn:microsoft.com/office/officeart/2008/layout/LinedList"/>
    <dgm:cxn modelId="{AD2DF890-38EC-A149-ABD4-DB7BFE5CCF76}" type="presParOf" srcId="{BD81E684-D5A1-2C48-B4BE-741E66623767}" destId="{64143253-00EC-F649-80C0-86DB9AA70273}" srcOrd="0" destOrd="0" presId="urn:microsoft.com/office/officeart/2008/layout/LinedList"/>
    <dgm:cxn modelId="{9DAD62FC-9397-AA43-827A-3779F798FAB4}" type="presParOf" srcId="{BD81E684-D5A1-2C48-B4BE-741E66623767}" destId="{02553B95-948B-724D-9BE9-BCF0E251D315}" srcOrd="1" destOrd="0" presId="urn:microsoft.com/office/officeart/2008/layout/LinedList"/>
    <dgm:cxn modelId="{6089FB93-5DEA-8449-A5AC-B0C3F0567915}" type="presParOf" srcId="{7477E592-8D80-1242-9A60-D5208E18B4A8}" destId="{6B04BBB2-65C7-E84D-8018-7AD5C33BCC1F}" srcOrd="8" destOrd="0" presId="urn:microsoft.com/office/officeart/2008/layout/LinedList"/>
    <dgm:cxn modelId="{1839BEAE-13CC-9645-89C3-053179607283}" type="presParOf" srcId="{7477E592-8D80-1242-9A60-D5208E18B4A8}" destId="{497A22DE-3FC4-7141-905D-43DB3233007B}" srcOrd="9" destOrd="0" presId="urn:microsoft.com/office/officeart/2008/layout/LinedList"/>
    <dgm:cxn modelId="{7E51153F-B131-474B-806D-34FA7F43AA57}" type="presParOf" srcId="{497A22DE-3FC4-7141-905D-43DB3233007B}" destId="{94D18F36-72EF-5449-A055-A32944FE65ED}" srcOrd="0" destOrd="0" presId="urn:microsoft.com/office/officeart/2008/layout/LinedList"/>
    <dgm:cxn modelId="{9743D021-2F27-9947-ABBF-A4828F275799}" type="presParOf" srcId="{497A22DE-3FC4-7141-905D-43DB3233007B}" destId="{73D4BD91-2BAA-FA47-B732-8F59EAF735C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D11AC-9E26-E64D-81AF-5C99E2BB45B1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7306F2-4E7F-4A42-9625-7BB7F27885E1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As a percentage (for Duke 60 hr work week)</a:t>
          </a:r>
        </a:p>
      </dsp:txBody>
      <dsp:txXfrm>
        <a:off x="0" y="531"/>
        <a:ext cx="10515600" cy="870055"/>
      </dsp:txXfrm>
    </dsp:sp>
    <dsp:sp modelId="{D791F908-EDF3-4245-8DE7-3349B078E197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52F308-A7BF-7540-AD87-DD1586812065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Program Director 20-30%</a:t>
          </a:r>
        </a:p>
      </dsp:txBody>
      <dsp:txXfrm>
        <a:off x="0" y="870586"/>
        <a:ext cx="10515600" cy="870055"/>
      </dsp:txXfrm>
    </dsp:sp>
    <dsp:sp modelId="{83164AA6-D3A7-E343-B08A-DED95745514E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6C672E-5915-6D41-9102-D2D2F124D044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APD 5-12%</a:t>
          </a:r>
        </a:p>
      </dsp:txBody>
      <dsp:txXfrm>
        <a:off x="0" y="1740641"/>
        <a:ext cx="10515600" cy="870055"/>
      </dsp:txXfrm>
    </dsp:sp>
    <dsp:sp modelId="{8929E7A1-1348-E445-B58C-602F25487FB8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143253-00EC-F649-80C0-86DB9AA70273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SOM Lead 50%</a:t>
          </a:r>
        </a:p>
      </dsp:txBody>
      <dsp:txXfrm>
        <a:off x="0" y="2610696"/>
        <a:ext cx="10515600" cy="870055"/>
      </dsp:txXfrm>
    </dsp:sp>
    <dsp:sp modelId="{6B04BBB2-65C7-E84D-8018-7AD5C33BCC1F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D18F36-72EF-5449-A055-A32944FE65ED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Sometimes makes it hard to meet metrics</a:t>
          </a:r>
        </a:p>
      </dsp:txBody>
      <dsp:txXfrm>
        <a:off x="0" y="3480751"/>
        <a:ext cx="10515600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5D33C0-39F8-1F4F-A3B2-1AE2F062A7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8FC71E-FD76-B344-88BA-7EA291C681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06348-E44E-9849-8A76-7CD99BF003D5}" type="datetimeFigureOut">
              <a:rPr lang="en-US" smtClean="0"/>
              <a:t>7/28/22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32B37-4510-2742-9528-EBB1890ED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C3063-4BA6-3941-9D61-1E02466647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67FF-EA1C-A24C-ADFD-EEC327E6E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EFEEE-5233-CD4D-8DC7-5E6C3BA47F9A}" type="datetimeFigureOut">
              <a:rPr lang="en-US" smtClean="0"/>
              <a:t>7/28/22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67291-C6B8-6743-95AB-3B95A308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692972-4A89-F247-9053-1143A7B705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6075" y="3697289"/>
            <a:ext cx="10515600" cy="1049524"/>
          </a:xfrm>
        </p:spPr>
        <p:txBody>
          <a:bodyPr/>
          <a:lstStyle/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24E0C9B-552E-6341-91C5-2C1F0BBBCF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rgbClr val="113E76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59373F-CA3B-7949-B1C5-25F288BE95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5687" y="5015102"/>
            <a:ext cx="10515600" cy="794028"/>
          </a:xfrm>
        </p:spPr>
        <p:txBody>
          <a:bodyPr/>
          <a:lstStyle>
            <a:lvl1pPr>
              <a:defRPr sz="2000">
                <a:solidFill>
                  <a:srgbClr val="113E76"/>
                </a:solidFill>
              </a:defRPr>
            </a:lvl1pPr>
          </a:lstStyle>
          <a:p>
            <a:pPr lvl="0"/>
            <a:r>
              <a:rPr lang="en-US" dirty="0"/>
              <a:t>Name / Title</a:t>
            </a:r>
          </a:p>
          <a:p>
            <a:pPr lvl="0"/>
            <a:r>
              <a:rPr lang="en-US" dirty="0"/>
              <a:t>Date / Event</a:t>
            </a:r>
          </a:p>
        </p:txBody>
      </p:sp>
    </p:spTree>
    <p:extLst>
      <p:ext uri="{BB962C8B-B14F-4D97-AF65-F5344CB8AC3E}">
        <p14:creationId xmlns:p14="http://schemas.microsoft.com/office/powerpoint/2010/main" val="51240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F6FDA-04E1-E847-BBB2-64EC91DEF8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13E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headline can be two to three lines in length, and it tells a story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355149-2605-E547-8F78-7ED5D24EB4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70100"/>
            <a:ext cx="10515600" cy="395446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Lorem ipsum dolor sit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amet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consectetur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adipiscing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elit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do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eiusmod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tempor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incididunt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labore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et dolore magna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aliqua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Ut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enim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ad minim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veniam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quis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nostrud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exercitation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ullamco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laboris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nisi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aliquip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ex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commodo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consequat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Duis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aute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irure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dolor in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reprehenderit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voluptate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velit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esse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cillum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dolore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fugiat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nulla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pariatur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Excepteur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sint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occaecat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cupidatat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non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proident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in culpa qui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officia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deserunt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mollit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anim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est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laborum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7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M website">
    <p:bg>
      <p:bgPr>
        <a:solidFill>
          <a:srgbClr val="113E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7487A0-7397-6540-AC5D-B8027FA57984}"/>
              </a:ext>
            </a:extLst>
          </p:cNvPr>
          <p:cNvSpPr txBox="1"/>
          <p:nvPr userDrawn="1"/>
        </p:nvSpPr>
        <p:spPr>
          <a:xfrm>
            <a:off x="2743200" y="2744693"/>
            <a:ext cx="679076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medicine.duke.edu</a:t>
            </a:r>
            <a:endParaRPr lang="en-US" sz="400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83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535E8E-C282-E249-ACBC-298B8A99F3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58021" y="2555017"/>
            <a:ext cx="5824614" cy="94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8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44498-9058-C843-8CFC-713A2C98CD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8224" y="1855694"/>
            <a:ext cx="11026588" cy="2581834"/>
          </a:xfrm>
        </p:spPr>
        <p:txBody>
          <a:bodyPr anchor="ctr"/>
          <a:lstStyle>
            <a:lvl1pPr algn="ctr">
              <a:defRPr b="1" i="0">
                <a:solidFill>
                  <a:srgbClr val="113E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0622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49D0-8EED-B246-8C50-F5D017D6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 i="0">
                <a:solidFill>
                  <a:srgbClr val="113E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3257-100E-9B41-A41F-4ED107D76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463550" indent="-463550">
              <a:buFont typeface="System Font Regular"/>
              <a:buChar char="-"/>
              <a:tabLst/>
              <a:defRPr sz="3600"/>
            </a:lvl1pPr>
            <a:lvl2pPr marL="914400" indent="-457200">
              <a:buFont typeface="System Font Regular"/>
              <a:buChar char="-"/>
              <a:tabLst/>
              <a:defRPr sz="3600"/>
            </a:lvl2pPr>
            <a:lvl3pPr marL="1377950" indent="-463550">
              <a:buFont typeface="System Font Regular"/>
              <a:buChar char="-"/>
              <a:tabLst/>
              <a:defRPr sz="36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5B89D-DCAF-3E4D-BB11-524F961AA8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E839-1F00-BB49-B003-794C249859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07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ith 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49D0-8EED-B246-8C50-F5D017D6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 i="0">
                <a:solidFill>
                  <a:srgbClr val="113E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3257-100E-9B41-A41F-4ED107D76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3927"/>
          </a:xfrm>
        </p:spPr>
        <p:txBody>
          <a:bodyPr>
            <a:noAutofit/>
          </a:bodyPr>
          <a:lstStyle>
            <a:lvl1pPr marL="463550" indent="-463550">
              <a:buFont typeface="System Font Regular"/>
              <a:buChar char="-"/>
              <a:tabLst/>
              <a:defRPr sz="3600"/>
            </a:lvl1pPr>
            <a:lvl2pPr marL="914400" indent="-457200">
              <a:buFont typeface="System Font Regular"/>
              <a:buChar char="-"/>
              <a:tabLst/>
              <a:defRPr sz="3600"/>
            </a:lvl2pPr>
            <a:lvl3pPr marL="1377950" indent="-463550">
              <a:buFont typeface="System Font Regular"/>
              <a:buChar char="-"/>
              <a:tabLst/>
              <a:defRPr sz="36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5B89D-DCAF-3E4D-BB11-524F961AA8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E839-1F00-BB49-B003-794C249859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789172-4BC4-6045-81AF-72182A59D1A5}"/>
              </a:ext>
            </a:extLst>
          </p:cNvPr>
          <p:cNvSpPr/>
          <p:nvPr userDrawn="1"/>
        </p:nvSpPr>
        <p:spPr>
          <a:xfrm>
            <a:off x="0" y="6110868"/>
            <a:ext cx="12192000" cy="747132"/>
          </a:xfrm>
          <a:prstGeom prst="rect">
            <a:avLst/>
          </a:prstGeom>
          <a:solidFill>
            <a:srgbClr val="113E76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661238-2A91-7748-9657-970F495EC0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3605" y="6371526"/>
            <a:ext cx="2754351" cy="26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9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on blue">
    <p:bg>
      <p:bgPr>
        <a:solidFill>
          <a:srgbClr val="113E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49D0-8EED-B246-8C50-F5D017D6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3257-100E-9B41-A41F-4ED107D76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463550" indent="-463550">
              <a:buFont typeface="System Font Regular"/>
              <a:buChar char="-"/>
              <a:tabLst/>
              <a:defRPr sz="3600">
                <a:solidFill>
                  <a:schemeClr val="bg1"/>
                </a:solidFill>
              </a:defRPr>
            </a:lvl1pPr>
            <a:lvl2pPr marL="914400" indent="-457200">
              <a:buFont typeface="System Font Regular"/>
              <a:buChar char="-"/>
              <a:tabLst/>
              <a:defRPr sz="3600">
                <a:solidFill>
                  <a:schemeClr val="bg1"/>
                </a:solidFill>
              </a:defRPr>
            </a:lvl2pPr>
            <a:lvl3pPr marL="1377950" indent="-463550">
              <a:buFont typeface="System Font Regular"/>
              <a:buChar char="-"/>
              <a:tabLst/>
              <a:defRPr sz="3600">
                <a:solidFill>
                  <a:schemeClr val="bg1"/>
                </a:solidFill>
              </a:defRPr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2693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49D0-8EED-B246-8C50-F5D017D6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 i="0">
                <a:solidFill>
                  <a:srgbClr val="113E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3257-100E-9B41-A41F-4ED107D76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71509" cy="4351338"/>
          </a:xfrm>
        </p:spPr>
        <p:txBody>
          <a:bodyPr>
            <a:noAutofit/>
          </a:bodyPr>
          <a:lstStyle>
            <a:lvl1pPr marL="463550" indent="-463550">
              <a:buFont typeface="System Font Regular"/>
              <a:buChar char="-"/>
              <a:tabLst/>
              <a:defRPr sz="3600"/>
            </a:lvl1pPr>
            <a:lvl2pPr marL="914400" indent="-457200">
              <a:buFont typeface="System Font Regular"/>
              <a:buChar char="-"/>
              <a:tabLst/>
              <a:defRPr sz="3600"/>
            </a:lvl2pPr>
            <a:lvl3pPr marL="1377950" indent="-463550">
              <a:buFont typeface="System Font Regular"/>
              <a:buChar char="-"/>
              <a:tabLst/>
              <a:defRPr sz="36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5662B8-5B31-DF4C-B77A-28186A3A39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89963" y="4627418"/>
            <a:ext cx="2867025" cy="154954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Citation here over multiple lines if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A91EA-87B5-224C-8F23-1D4C5D2DC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79E839-1F00-BB49-B003-794C249859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82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itation &amp; 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49D0-8EED-B246-8C50-F5D017D6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 b="1" i="0">
                <a:solidFill>
                  <a:srgbClr val="113E7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3257-100E-9B41-A41F-4ED107D76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71509" cy="4148718"/>
          </a:xfrm>
        </p:spPr>
        <p:txBody>
          <a:bodyPr>
            <a:noAutofit/>
          </a:bodyPr>
          <a:lstStyle>
            <a:lvl1pPr marL="463550" indent="-463550">
              <a:buFont typeface="System Font Regular"/>
              <a:buChar char="-"/>
              <a:tabLst/>
              <a:defRPr sz="3600"/>
            </a:lvl1pPr>
            <a:lvl2pPr marL="914400" indent="-457200">
              <a:buFont typeface="System Font Regular"/>
              <a:buChar char="-"/>
              <a:tabLst/>
              <a:defRPr sz="3600"/>
            </a:lvl2pPr>
            <a:lvl3pPr marL="1377950" indent="-463550">
              <a:buFont typeface="System Font Regular"/>
              <a:buChar char="-"/>
              <a:tabLst/>
              <a:defRPr sz="3600"/>
            </a:lvl3pPr>
            <a:lvl4pPr>
              <a:defRPr sz="4400"/>
            </a:lvl4pPr>
            <a:lvl5pPr>
              <a:defRPr sz="4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5662B8-5B31-DF4C-B77A-28186A3A39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89963" y="4627418"/>
            <a:ext cx="2867025" cy="134692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Citation here over multiple lines if necessary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4B33B2-966A-CD44-ACBB-704430D58303}"/>
              </a:ext>
            </a:extLst>
          </p:cNvPr>
          <p:cNvSpPr/>
          <p:nvPr userDrawn="1"/>
        </p:nvSpPr>
        <p:spPr>
          <a:xfrm>
            <a:off x="0" y="6110868"/>
            <a:ext cx="12192000" cy="747132"/>
          </a:xfrm>
          <a:prstGeom prst="rect">
            <a:avLst/>
          </a:prstGeom>
          <a:solidFill>
            <a:srgbClr val="113E76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D3DDD4-E578-CE48-9BFF-291B0925B0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3605" y="6371526"/>
            <a:ext cx="2754351" cy="26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">
    <p:bg>
      <p:bgPr>
        <a:solidFill>
          <a:srgbClr val="113E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AEAE45F-610B-5D44-8B34-98493F2897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83270" y="2383416"/>
            <a:ext cx="7702550" cy="1759094"/>
          </a:xfrm>
        </p:spPr>
        <p:txBody>
          <a:bodyPr lIns="0" tIns="0" rIns="0" bIns="0" anchor="ctr" anchorCtr="1">
            <a:no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transition title</a:t>
            </a:r>
          </a:p>
        </p:txBody>
      </p:sp>
    </p:spTree>
    <p:extLst>
      <p:ext uri="{BB962C8B-B14F-4D97-AF65-F5344CB8AC3E}">
        <p14:creationId xmlns:p14="http://schemas.microsoft.com/office/powerpoint/2010/main" val="3021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no title">
    <p:bg>
      <p:bgPr>
        <a:solidFill>
          <a:srgbClr val="113E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207C7-EAAD-8742-9FE2-70C07BC519E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37134" y="1192067"/>
            <a:ext cx="9380537" cy="43497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1254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2F6F2-9C50-6A49-8CE9-B1FD98FFF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152F0-150E-8F4C-B84B-30CBD56BB6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CD489E4-8AEB-EF4D-A34C-2C9C4BC90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687" y="846388"/>
            <a:ext cx="10515600" cy="25826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113E76"/>
                </a:solidFill>
                <a:effectLst/>
                <a:uLnTx/>
                <a:uFillTx/>
                <a:latin typeface="Arial Black" panose="020B0604020202020204" pitchFamily="34" charset="0"/>
                <a:ea typeface="+mj-ea"/>
                <a:cs typeface="Arial Black" panose="020B0604020202020204" pitchFamily="34" charset="0"/>
              </a:rPr>
              <a:t>Click to edit title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DD21C1-8B92-DB4F-A683-ED469DEEEC93}"/>
              </a:ext>
            </a:extLst>
          </p:cNvPr>
          <p:cNvSpPr/>
          <p:nvPr userDrawn="1"/>
        </p:nvSpPr>
        <p:spPr>
          <a:xfrm>
            <a:off x="0" y="6110868"/>
            <a:ext cx="12192000" cy="747132"/>
          </a:xfrm>
          <a:prstGeom prst="rect">
            <a:avLst/>
          </a:prstGeom>
          <a:solidFill>
            <a:srgbClr val="113E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168E3C-2F73-9E47-933A-B5E7A69D01C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3605" y="6371526"/>
            <a:ext cx="2754351" cy="265158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5E37089-B330-0C47-BEB5-448A70C33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687" y="3674482"/>
            <a:ext cx="10515600" cy="1516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037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</p:sldLayoutIdLst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2C50C5-789F-964F-8C7C-5C29F266C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9978B-6EAB-804B-9DD0-AE5F25E89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38C92-4752-4D42-B552-60B0BED57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113E76"/>
                </a:solidFill>
              </a:defRPr>
            </a:lvl1pPr>
          </a:lstStyle>
          <a:p>
            <a:fld id="{7E79E839-1F00-BB49-B003-794C249859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1" r:id="rId2"/>
    <p:sldLayoutId id="2147483666" r:id="rId3"/>
    <p:sldLayoutId id="2147483665" r:id="rId4"/>
    <p:sldLayoutId id="2147483672" r:id="rId5"/>
    <p:sldLayoutId id="2147483661" r:id="rId6"/>
    <p:sldLayoutId id="2147483664" r:id="rId7"/>
    <p:sldLayoutId id="2147483669" r:id="rId8"/>
    <p:sldLayoutId id="2147483663" r:id="rId9"/>
    <p:sldLayoutId id="214748366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rgbClr val="113E7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B83C9F-0E9B-6B49-B95C-86E493FD45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B838B4-F29B-2240-B906-D7A8702AD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Medicine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7D8E6-52DE-004E-B921-49C68B39CF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Matthew A. Sparks, MD</a:t>
            </a:r>
          </a:p>
          <a:p>
            <a:r>
              <a:rPr lang="en-US" dirty="0"/>
              <a:t>Associate Professor</a:t>
            </a:r>
          </a:p>
        </p:txBody>
      </p:sp>
    </p:spTree>
    <p:extLst>
      <p:ext uri="{BB962C8B-B14F-4D97-AF65-F5344CB8AC3E}">
        <p14:creationId xmlns:p14="http://schemas.microsoft.com/office/powerpoint/2010/main" val="113188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DAED-87CC-4342-9A7C-8F1A307EF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Pathways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17324-0267-0A40-8D4E-4EB8E16CA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7342"/>
            <a:ext cx="10515600" cy="4943165"/>
          </a:xfrm>
        </p:spPr>
        <p:txBody>
          <a:bodyPr/>
          <a:lstStyle/>
          <a:p>
            <a:r>
              <a:rPr lang="en-US" dirty="0"/>
              <a:t>Clinician educator (mainly clinical)</a:t>
            </a:r>
          </a:p>
          <a:p>
            <a:r>
              <a:rPr lang="en-US" dirty="0"/>
              <a:t>Clinician Educator (protected time)</a:t>
            </a:r>
          </a:p>
          <a:p>
            <a:r>
              <a:rPr lang="en-US" dirty="0"/>
              <a:t>Physician Scientist (clinical or basic science)</a:t>
            </a:r>
          </a:p>
          <a:p>
            <a:pPr lvl="1"/>
            <a:r>
              <a:rPr lang="en-US" dirty="0"/>
              <a:t>Salary is split 75% research (grants) and 25% clinical (VA for example)</a:t>
            </a:r>
          </a:p>
          <a:p>
            <a:pPr lvl="1"/>
            <a:r>
              <a:rPr lang="en-US" dirty="0"/>
              <a:t>VA Salary ~$210K if 8/8.. So if 3/8 = $78K if 1/8 = $26K</a:t>
            </a:r>
          </a:p>
        </p:txBody>
      </p:sp>
    </p:spTree>
    <p:extLst>
      <p:ext uri="{BB962C8B-B14F-4D97-AF65-F5344CB8AC3E}">
        <p14:creationId xmlns:p14="http://schemas.microsoft.com/office/powerpoint/2010/main" val="261305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308A3-5E1A-9240-B9D9-011BD503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857"/>
            <a:ext cx="10515600" cy="1325563"/>
          </a:xfrm>
        </p:spPr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F3E3A-0C83-3C4B-AC2C-D79DEC53F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36"/>
            <a:ext cx="10515600" cy="4063927"/>
          </a:xfrm>
        </p:spPr>
        <p:txBody>
          <a:bodyPr/>
          <a:lstStyle/>
          <a:p>
            <a:r>
              <a:rPr lang="en-US" dirty="0"/>
              <a:t>Career Development Award</a:t>
            </a:r>
          </a:p>
          <a:p>
            <a:pPr lvl="1"/>
            <a:r>
              <a:rPr lang="en-US" dirty="0"/>
              <a:t>K, VA CDA, Society, Internal K</a:t>
            </a:r>
          </a:p>
          <a:p>
            <a:pPr lvl="1"/>
            <a:r>
              <a:rPr lang="en-US" dirty="0"/>
              <a:t>Pay for your Salary (75%)</a:t>
            </a:r>
          </a:p>
          <a:p>
            <a:r>
              <a:rPr lang="en-US" dirty="0"/>
              <a:t>R01 </a:t>
            </a:r>
          </a:p>
          <a:p>
            <a:pPr lvl="1"/>
            <a:r>
              <a:rPr lang="en-US" dirty="0"/>
              <a:t>Pays for the research and staff </a:t>
            </a:r>
          </a:p>
          <a:p>
            <a:pPr lvl="1"/>
            <a:r>
              <a:rPr lang="en-US" dirty="0"/>
              <a:t>Little pay for yourself (multiple grants needed)</a:t>
            </a:r>
          </a:p>
        </p:txBody>
      </p:sp>
    </p:spTree>
    <p:extLst>
      <p:ext uri="{BB962C8B-B14F-4D97-AF65-F5344CB8AC3E}">
        <p14:creationId xmlns:p14="http://schemas.microsoft.com/office/powerpoint/2010/main" val="289360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308A3-5E1A-9240-B9D9-011BD503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857"/>
            <a:ext cx="10515600" cy="1325563"/>
          </a:xfrm>
        </p:spPr>
        <p:txBody>
          <a:bodyPr/>
          <a:lstStyle/>
          <a:p>
            <a:r>
              <a:rPr lang="en-US" dirty="0"/>
              <a:t>Pay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F3E3A-0C83-3C4B-AC2C-D79DEC53F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36"/>
            <a:ext cx="10515600" cy="4063927"/>
          </a:xfrm>
        </p:spPr>
        <p:txBody>
          <a:bodyPr/>
          <a:lstStyle/>
          <a:p>
            <a:r>
              <a:rPr lang="en-US" dirty="0"/>
              <a:t>Often dictated more by circumstance</a:t>
            </a:r>
          </a:p>
          <a:p>
            <a:pPr lvl="1"/>
            <a:r>
              <a:rPr lang="en-US" dirty="0"/>
              <a:t>If you have have VA CDA (higher pay)</a:t>
            </a:r>
          </a:p>
          <a:p>
            <a:pPr lvl="1"/>
            <a:r>
              <a:rPr lang="en-US" dirty="0"/>
              <a:t>versus K award (NIH scale)</a:t>
            </a:r>
          </a:p>
          <a:p>
            <a:pPr lvl="1"/>
            <a:r>
              <a:rPr lang="en-US" dirty="0"/>
              <a:t>Clinical is RVU driven (incentives) + Medical Directorships</a:t>
            </a:r>
          </a:p>
        </p:txBody>
      </p:sp>
    </p:spTree>
    <p:extLst>
      <p:ext uri="{BB962C8B-B14F-4D97-AF65-F5344CB8AC3E}">
        <p14:creationId xmlns:p14="http://schemas.microsoft.com/office/powerpoint/2010/main" val="415326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47641DF-FF4A-A24C-BAFB-CB4BB04D2C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1195" y="184504"/>
            <a:ext cx="8777343" cy="5539202"/>
          </a:xfrm>
        </p:spPr>
      </p:pic>
    </p:spTree>
    <p:extLst>
      <p:ext uri="{BB962C8B-B14F-4D97-AF65-F5344CB8AC3E}">
        <p14:creationId xmlns:p14="http://schemas.microsoft.com/office/powerpoint/2010/main" val="168808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D68CAF-B6DC-454D-97E1-5593A54FC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69" y="200025"/>
            <a:ext cx="11112317" cy="560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042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A2A7E-7E5D-8541-82FD-1BFB134E7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submit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C2610-CFCC-F44F-80BE-710FA9628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Duke CV</a:t>
            </a:r>
          </a:p>
          <a:p>
            <a:r>
              <a:rPr lang="en-US" dirty="0"/>
              <a:t>Intellectual Statement</a:t>
            </a:r>
          </a:p>
          <a:p>
            <a:r>
              <a:rPr lang="en-US" dirty="0"/>
              <a:t>Summary of Teaching</a:t>
            </a:r>
          </a:p>
          <a:p>
            <a:r>
              <a:rPr lang="en-US" dirty="0"/>
              <a:t>Letters of Recommendation </a:t>
            </a:r>
          </a:p>
        </p:txBody>
      </p:sp>
    </p:spTree>
    <p:extLst>
      <p:ext uri="{BB962C8B-B14F-4D97-AF65-F5344CB8AC3E}">
        <p14:creationId xmlns:p14="http://schemas.microsoft.com/office/powerpoint/2010/main" val="34799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4FDF-D875-FD45-A97F-C16A44186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Protected time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4FB789-E206-6443-AD56-6ADF97B3F1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9372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207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4A126-758B-3A4B-8A6E-E1A4680A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promotion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3884B-E493-A249-BB09-DF98629B7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937"/>
            <a:ext cx="10515600" cy="4063927"/>
          </a:xfrm>
        </p:spPr>
        <p:txBody>
          <a:bodyPr/>
          <a:lstStyle/>
          <a:p>
            <a:r>
              <a:rPr lang="en-US" dirty="0"/>
              <a:t>Actually does not affect pay that much</a:t>
            </a:r>
          </a:p>
          <a:p>
            <a:r>
              <a:rPr lang="en-US" dirty="0"/>
              <a:t>Feels good (ego)</a:t>
            </a:r>
          </a:p>
          <a:p>
            <a:r>
              <a:rPr lang="en-US" dirty="0"/>
              <a:t>Allows for negotiation of better job elsewhere at same rank or higher (Duke associate = professor at other places)</a:t>
            </a:r>
          </a:p>
        </p:txBody>
      </p:sp>
    </p:spTree>
    <p:extLst>
      <p:ext uri="{BB962C8B-B14F-4D97-AF65-F5344CB8AC3E}">
        <p14:creationId xmlns:p14="http://schemas.microsoft.com/office/powerpoint/2010/main" val="321788790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Medicine2020" id="{3CE7588B-4929-094A-8716-BD8A6C39321D}" vid="{44584081-E734-0240-9413-1D0169DBFBA7}"/>
    </a:ext>
  </a:extLst>
</a:theme>
</file>

<file path=ppt/theme/theme2.xml><?xml version="1.0" encoding="utf-8"?>
<a:theme xmlns:a="http://schemas.openxmlformats.org/drawingml/2006/main" name="Medicine - inside pages">
  <a:themeElements>
    <a:clrScheme name="DukeDOM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3E75"/>
      </a:accent1>
      <a:accent2>
        <a:srgbClr val="67BDA7"/>
      </a:accent2>
      <a:accent3>
        <a:srgbClr val="01122B"/>
      </a:accent3>
      <a:accent4>
        <a:srgbClr val="DC4D3A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Medicine2020" id="{3CE7588B-4929-094A-8716-BD8A6C39321D}" vid="{104B1821-182C-DC46-9AA6-8B1CEBB8278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219</Words>
  <Application>Microsoft Macintosh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System Font Regular</vt:lpstr>
      <vt:lpstr>Custom Design</vt:lpstr>
      <vt:lpstr>Medicine - inside pages</vt:lpstr>
      <vt:lpstr>Academic Medicine</vt:lpstr>
      <vt:lpstr>Pathways</vt:lpstr>
      <vt:lpstr>Research</vt:lpstr>
      <vt:lpstr>Pay</vt:lpstr>
      <vt:lpstr>PowerPoint Presentation</vt:lpstr>
      <vt:lpstr>PowerPoint Presentation</vt:lpstr>
      <vt:lpstr>What to submit</vt:lpstr>
      <vt:lpstr>Protected time</vt:lpstr>
      <vt:lpstr>What does promotion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Medicine</dc:title>
  <dc:creator>Dr Matthew Sparks, M.D.</dc:creator>
  <cp:lastModifiedBy>Dr Matthew Sparks, M.D.</cp:lastModifiedBy>
  <cp:revision>3</cp:revision>
  <dcterms:created xsi:type="dcterms:W3CDTF">2022-07-29T03:22:41Z</dcterms:created>
  <dcterms:modified xsi:type="dcterms:W3CDTF">2022-07-29T03:45:21Z</dcterms:modified>
</cp:coreProperties>
</file>