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7" r:id="rId2"/>
    <p:sldId id="396" r:id="rId3"/>
    <p:sldId id="399" r:id="rId4"/>
    <p:sldId id="400" r:id="rId5"/>
    <p:sldId id="401" r:id="rId6"/>
    <p:sldId id="380" r:id="rId7"/>
    <p:sldId id="316" r:id="rId8"/>
    <p:sldId id="390" r:id="rId9"/>
    <p:sldId id="317" r:id="rId10"/>
    <p:sldId id="407" r:id="rId11"/>
    <p:sldId id="412" r:id="rId12"/>
    <p:sldId id="408" r:id="rId13"/>
    <p:sldId id="409" r:id="rId14"/>
    <p:sldId id="405" r:id="rId15"/>
    <p:sldId id="389" r:id="rId16"/>
    <p:sldId id="406" r:id="rId17"/>
    <p:sldId id="379" r:id="rId18"/>
    <p:sldId id="325" r:id="rId19"/>
    <p:sldId id="391" r:id="rId20"/>
    <p:sldId id="393" r:id="rId21"/>
    <p:sldId id="344" r:id="rId22"/>
    <p:sldId id="388" r:id="rId23"/>
    <p:sldId id="413" r:id="rId24"/>
    <p:sldId id="359" r:id="rId25"/>
    <p:sldId id="431" r:id="rId26"/>
    <p:sldId id="432" r:id="rId27"/>
    <p:sldId id="433" r:id="rId28"/>
    <p:sldId id="434" r:id="rId29"/>
    <p:sldId id="436" r:id="rId30"/>
    <p:sldId id="437" r:id="rId31"/>
    <p:sldId id="438" r:id="rId32"/>
    <p:sldId id="439" r:id="rId33"/>
    <p:sldId id="346" r:id="rId34"/>
    <p:sldId id="347" r:id="rId35"/>
    <p:sldId id="348" r:id="rId36"/>
    <p:sldId id="394" r:id="rId37"/>
    <p:sldId id="402" r:id="rId38"/>
    <p:sldId id="350" r:id="rId39"/>
    <p:sldId id="351" r:id="rId40"/>
    <p:sldId id="384" r:id="rId41"/>
    <p:sldId id="387" r:id="rId42"/>
    <p:sldId id="386" r:id="rId43"/>
    <p:sldId id="404" r:id="rId44"/>
    <p:sldId id="385" r:id="rId45"/>
    <p:sldId id="383" r:id="rId46"/>
    <p:sldId id="369" r:id="rId47"/>
    <p:sldId id="370" r:id="rId48"/>
    <p:sldId id="371" r:id="rId49"/>
    <p:sldId id="374" r:id="rId50"/>
    <p:sldId id="372" r:id="rId51"/>
    <p:sldId id="373" r:id="rId52"/>
    <p:sldId id="410" r:id="rId53"/>
    <p:sldId id="376" r:id="rId54"/>
    <p:sldId id="403" r:id="rId5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8" autoAdjust="0"/>
    <p:restoredTop sz="96282" autoAdjust="0"/>
  </p:normalViewPr>
  <p:slideViewPr>
    <p:cSldViewPr snapToGrid="0" snapToObjects="1">
      <p:cViewPr varScale="1">
        <p:scale>
          <a:sx n="77" d="100"/>
          <a:sy n="77" d="100"/>
        </p:scale>
        <p:origin x="200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9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ndsayandwill:Downloads: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ndsayandwill:Downloads: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pCO2</c:v>
                </c:pt>
              </c:strCache>
            </c:strRef>
          </c:tx>
          <c:spPr>
            <a:ln w="50800"/>
          </c:spPr>
          <c:xVal>
            <c:numRef>
              <c:f>Sheet1!$A$4:$A$22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12</c:v>
                </c:pt>
                <c:pt idx="6">
                  <c:v>19</c:v>
                </c:pt>
                <c:pt idx="7">
                  <c:v>25</c:v>
                </c:pt>
                <c:pt idx="8">
                  <c:v>32</c:v>
                </c:pt>
                <c:pt idx="9">
                  <c:v>34</c:v>
                </c:pt>
                <c:pt idx="10">
                  <c:v>40</c:v>
                </c:pt>
                <c:pt idx="11">
                  <c:v>43</c:v>
                </c:pt>
                <c:pt idx="12">
                  <c:v>55</c:v>
                </c:pt>
                <c:pt idx="13">
                  <c:v>59</c:v>
                </c:pt>
                <c:pt idx="14">
                  <c:v>62</c:v>
                </c:pt>
                <c:pt idx="15">
                  <c:v>64</c:v>
                </c:pt>
                <c:pt idx="16">
                  <c:v>66</c:v>
                </c:pt>
                <c:pt idx="17">
                  <c:v>68</c:v>
                </c:pt>
                <c:pt idx="18">
                  <c:v>72</c:v>
                </c:pt>
              </c:numCache>
            </c:numRef>
          </c:xVal>
          <c:yVal>
            <c:numRef>
              <c:f>Sheet1!$C$4:$C$22</c:f>
              <c:numCache>
                <c:formatCode>General</c:formatCode>
                <c:ptCount val="19"/>
                <c:pt idx="0">
                  <c:v>42</c:v>
                </c:pt>
                <c:pt idx="1">
                  <c:v>40</c:v>
                </c:pt>
                <c:pt idx="2">
                  <c:v>45</c:v>
                </c:pt>
                <c:pt idx="3">
                  <c:v>35</c:v>
                </c:pt>
                <c:pt idx="4">
                  <c:v>33</c:v>
                </c:pt>
                <c:pt idx="5">
                  <c:v>37</c:v>
                </c:pt>
                <c:pt idx="6">
                  <c:v>37</c:v>
                </c:pt>
                <c:pt idx="7">
                  <c:v>41</c:v>
                </c:pt>
                <c:pt idx="8">
                  <c:v>35</c:v>
                </c:pt>
                <c:pt idx="9">
                  <c:v>38</c:v>
                </c:pt>
                <c:pt idx="10">
                  <c:v>50</c:v>
                </c:pt>
                <c:pt idx="11">
                  <c:v>53</c:v>
                </c:pt>
                <c:pt idx="12">
                  <c:v>47</c:v>
                </c:pt>
                <c:pt idx="13">
                  <c:v>63</c:v>
                </c:pt>
                <c:pt idx="14">
                  <c:v>69</c:v>
                </c:pt>
                <c:pt idx="15">
                  <c:v>80</c:v>
                </c:pt>
                <c:pt idx="16">
                  <c:v>78</c:v>
                </c:pt>
                <c:pt idx="17">
                  <c:v>68</c:v>
                </c:pt>
                <c:pt idx="18">
                  <c:v>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C0-1048-AC7B-B3DBCDED0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897688"/>
        <c:axId val="-2136894728"/>
      </c:scatterChart>
      <c:valAx>
        <c:axId val="-2136897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6894728"/>
        <c:crosses val="autoZero"/>
        <c:crossBetween val="midCat"/>
      </c:valAx>
      <c:valAx>
        <c:axId val="-2136894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6897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pH</c:v>
                </c:pt>
              </c:strCache>
            </c:strRef>
          </c:tx>
          <c:spPr>
            <a:ln w="50800"/>
          </c:spPr>
          <c:xVal>
            <c:numRef>
              <c:f>Sheet1!$A$4:$A$22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12</c:v>
                </c:pt>
                <c:pt idx="6">
                  <c:v>19</c:v>
                </c:pt>
                <c:pt idx="7">
                  <c:v>25</c:v>
                </c:pt>
                <c:pt idx="8">
                  <c:v>32</c:v>
                </c:pt>
                <c:pt idx="9">
                  <c:v>34</c:v>
                </c:pt>
                <c:pt idx="10">
                  <c:v>40</c:v>
                </c:pt>
                <c:pt idx="11">
                  <c:v>43</c:v>
                </c:pt>
                <c:pt idx="12">
                  <c:v>55</c:v>
                </c:pt>
                <c:pt idx="13">
                  <c:v>59</c:v>
                </c:pt>
                <c:pt idx="14">
                  <c:v>62</c:v>
                </c:pt>
                <c:pt idx="15">
                  <c:v>64</c:v>
                </c:pt>
                <c:pt idx="16">
                  <c:v>66</c:v>
                </c:pt>
                <c:pt idx="17">
                  <c:v>68</c:v>
                </c:pt>
                <c:pt idx="18">
                  <c:v>72</c:v>
                </c:pt>
              </c:numCache>
            </c:numRef>
          </c:xVal>
          <c:yVal>
            <c:numRef>
              <c:f>Sheet1!$B$4:$B$22</c:f>
              <c:numCache>
                <c:formatCode>General</c:formatCode>
                <c:ptCount val="19"/>
                <c:pt idx="0">
                  <c:v>7.4</c:v>
                </c:pt>
                <c:pt idx="1">
                  <c:v>7.4300000000000006</c:v>
                </c:pt>
                <c:pt idx="2">
                  <c:v>7.39</c:v>
                </c:pt>
                <c:pt idx="3">
                  <c:v>7.48</c:v>
                </c:pt>
                <c:pt idx="4">
                  <c:v>7.51</c:v>
                </c:pt>
                <c:pt idx="5">
                  <c:v>7.46</c:v>
                </c:pt>
                <c:pt idx="6">
                  <c:v>7.45</c:v>
                </c:pt>
                <c:pt idx="7">
                  <c:v>7.42</c:v>
                </c:pt>
                <c:pt idx="8">
                  <c:v>7.4700000000000006</c:v>
                </c:pt>
                <c:pt idx="9">
                  <c:v>7.46</c:v>
                </c:pt>
                <c:pt idx="10">
                  <c:v>7.35</c:v>
                </c:pt>
                <c:pt idx="11">
                  <c:v>7.3199999999999976</c:v>
                </c:pt>
                <c:pt idx="12">
                  <c:v>7.3599999999999977</c:v>
                </c:pt>
                <c:pt idx="13">
                  <c:v>7.26</c:v>
                </c:pt>
                <c:pt idx="14">
                  <c:v>7.24</c:v>
                </c:pt>
                <c:pt idx="15">
                  <c:v>7.21</c:v>
                </c:pt>
                <c:pt idx="16">
                  <c:v>7.22</c:v>
                </c:pt>
                <c:pt idx="17">
                  <c:v>7.2</c:v>
                </c:pt>
                <c:pt idx="18">
                  <c:v>7.1599999999999966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BCE-0E48-9E82-A7A16B2FA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866840"/>
        <c:axId val="-2136863880"/>
      </c:scatterChart>
      <c:valAx>
        <c:axId val="-2136866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136863880"/>
        <c:crosses val="autoZero"/>
        <c:crossBetween val="midCat"/>
      </c:valAx>
      <c:valAx>
        <c:axId val="-2136863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68668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254483-E028-47D2-8ABC-4BCC720BE6F8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A4E94A-5C54-4BE7-B791-2E5BD25B2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9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6CBDF8-49B0-4946-8651-A2075F596D99}" type="datetimeFigureOut">
              <a:rPr lang="en-US" smtClean="0"/>
              <a:pPr/>
              <a:t>7/21/21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018112-5647-534C-8600-57BEE2350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rnjournal.org/article/S1051-2276(20)30201-6/fulltext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18112-5647-534C-8600-57BEE2350D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97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Husted FC,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Nolph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KD, Maher JF. NaHCO3 and NaCl tolerance in chronic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renal failure. J Clin Invest 1975; 56: 414–419.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Husted FC,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Nolph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KD. NaHCO3 and NaCl tolerance in chronic renal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 II. Clin Nephrol 1977; 7: 21–25.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BE49D-1675-2D40-91A5-82F4A21F5B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37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BE49D-1675-2D40-91A5-82F4A21F5B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000B3A"/>
                </a:solidFill>
                <a:latin typeface="Lato"/>
              </a:rPr>
              <a:t>Goraya</a:t>
            </a:r>
            <a:r>
              <a:rPr lang="en-US" dirty="0">
                <a:solidFill>
                  <a:srgbClr val="000B3A"/>
                </a:solidFill>
                <a:latin typeface="Lato"/>
              </a:rPr>
              <a:t> N, Munoz-Maldonado Y, Simoni J, et al. </a:t>
            </a:r>
            <a:r>
              <a:rPr lang="en-US" u="sng" dirty="0">
                <a:solidFill>
                  <a:srgbClr val="000000"/>
                </a:solidFill>
                <a:latin typeface="Lato"/>
                <a:hlinkClick r:id="rId3"/>
              </a:rPr>
              <a:t>Treatment of chronic kidney disease related metabolic acidosis with fruits and vegetables compared to NaHCO</a:t>
            </a:r>
            <a:r>
              <a:rPr lang="en-US" u="sng" baseline="-25000" dirty="0">
                <a:solidFill>
                  <a:srgbClr val="000000"/>
                </a:solidFill>
                <a:latin typeface="Lato"/>
                <a:hlinkClick r:id="rId3"/>
              </a:rPr>
              <a:t>3</a:t>
            </a:r>
            <a:r>
              <a:rPr lang="en-US" u="sng" dirty="0">
                <a:solidFill>
                  <a:srgbClr val="000000"/>
                </a:solidFill>
                <a:latin typeface="Lato"/>
                <a:hlinkClick r:id="rId3"/>
              </a:rPr>
              <a:t> yields more and better overall health outcomes and at comparable five-year cost</a:t>
            </a:r>
            <a:r>
              <a:rPr lang="en-US" dirty="0">
                <a:solidFill>
                  <a:srgbClr val="000B3A"/>
                </a:solidFill>
                <a:latin typeface="Lato"/>
              </a:rPr>
              <a:t>. Published online September 17, 2020. </a:t>
            </a:r>
            <a:r>
              <a:rPr lang="en-US" i="1" dirty="0">
                <a:solidFill>
                  <a:srgbClr val="000B3A"/>
                </a:solidFill>
                <a:latin typeface="Lato"/>
              </a:rPr>
              <a:t>J Renal </a:t>
            </a:r>
            <a:r>
              <a:rPr lang="en-US" i="1" dirty="0" err="1">
                <a:solidFill>
                  <a:srgbClr val="000B3A"/>
                </a:solidFill>
                <a:latin typeface="Lato"/>
              </a:rPr>
              <a:t>Nutr</a:t>
            </a:r>
            <a:r>
              <a:rPr lang="en-US" dirty="0">
                <a:solidFill>
                  <a:srgbClr val="000B3A"/>
                </a:solidFill>
                <a:latin typeface="Lato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BE49D-1675-2D40-91A5-82F4A21F5BD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45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BE49D-1675-2D40-91A5-82F4A21F5BD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18112-5647-534C-8600-57BEE2350D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When we have AG metabolic acidosis only as a single disorder, the change in the AG should be equal to the change in the </a:t>
            </a:r>
            <a:r>
              <a:rPr lang="en-US" dirty="0" err="1">
                <a:latin typeface="Times New Roman" charset="0"/>
                <a:ea typeface="MS PGothic" charset="0"/>
              </a:rPr>
              <a:t>bicarb</a:t>
            </a:r>
            <a:r>
              <a:rPr lang="en-US" dirty="0">
                <a:latin typeface="Times New Roman" charset="0"/>
                <a:ea typeface="MS PGothic" charset="0"/>
              </a:rPr>
              <a:t> concentration. If for example the AG increases by 8, then if we are in the presence of a single metabolic acidosis, the </a:t>
            </a:r>
            <a:r>
              <a:rPr lang="en-US" dirty="0" err="1">
                <a:latin typeface="Times New Roman" charset="0"/>
                <a:ea typeface="MS PGothic" charset="0"/>
              </a:rPr>
              <a:t>bicarb</a:t>
            </a:r>
            <a:r>
              <a:rPr lang="en-US" dirty="0">
                <a:latin typeface="Times New Roman" charset="0"/>
                <a:ea typeface="MS PGothic" charset="0"/>
              </a:rPr>
              <a:t> should also be expected to decrease by 8.</a:t>
            </a:r>
          </a:p>
          <a:p>
            <a:endParaRPr lang="en-US" dirty="0">
              <a:latin typeface="Times New Roman" charset="0"/>
              <a:ea typeface="MS PGothic" charset="0"/>
            </a:endParaRPr>
          </a:p>
          <a:p>
            <a:r>
              <a:rPr lang="en-US" dirty="0">
                <a:latin typeface="Times New Roman" charset="0"/>
                <a:ea typeface="MS PGothic" charset="0"/>
              </a:rPr>
              <a:t>If the change in the AG is not the same as the change in </a:t>
            </a:r>
            <a:r>
              <a:rPr lang="en-US" dirty="0" err="1">
                <a:latin typeface="Times New Roman" charset="0"/>
                <a:ea typeface="MS PGothic" charset="0"/>
              </a:rPr>
              <a:t>bicarb</a:t>
            </a:r>
            <a:r>
              <a:rPr lang="en-US" dirty="0">
                <a:latin typeface="Times New Roman" charset="0"/>
                <a:ea typeface="MS PGothic" charset="0"/>
              </a:rPr>
              <a:t>, then this means that there is another metabolic acid-base disturbance superimposed.</a:t>
            </a:r>
          </a:p>
          <a:p>
            <a:endParaRPr lang="en-US" dirty="0">
              <a:latin typeface="Times New Roman" charset="0"/>
              <a:ea typeface="MS PGothic" charset="0"/>
            </a:endParaRPr>
          </a:p>
          <a:p>
            <a:r>
              <a:rPr lang="en-US" dirty="0">
                <a:latin typeface="Times New Roman" charset="0"/>
                <a:ea typeface="MS PGothic" charset="0"/>
              </a:rPr>
              <a:t>For example, when the change of the AG is more that the change on serum </a:t>
            </a:r>
            <a:r>
              <a:rPr lang="en-US" dirty="0" err="1">
                <a:latin typeface="Times New Roman" charset="0"/>
                <a:ea typeface="MS PGothic" charset="0"/>
              </a:rPr>
              <a:t>bicarb</a:t>
            </a:r>
            <a:r>
              <a:rPr lang="en-US" dirty="0">
                <a:latin typeface="Times New Roman" charset="0"/>
                <a:ea typeface="MS PGothic" charset="0"/>
              </a:rPr>
              <a:t>, in other words, if the AG increased by 8 but the </a:t>
            </a:r>
            <a:r>
              <a:rPr lang="en-US" dirty="0" err="1">
                <a:latin typeface="Times New Roman" charset="0"/>
                <a:ea typeface="MS PGothic" charset="0"/>
              </a:rPr>
              <a:t>bicarb</a:t>
            </a:r>
            <a:r>
              <a:rPr lang="en-US" dirty="0">
                <a:latin typeface="Times New Roman" charset="0"/>
                <a:ea typeface="MS PGothic" charset="0"/>
              </a:rPr>
              <a:t> </a:t>
            </a:r>
            <a:r>
              <a:rPr lang="en-US" dirty="0" err="1">
                <a:latin typeface="Times New Roman" charset="0"/>
                <a:ea typeface="MS PGothic" charset="0"/>
              </a:rPr>
              <a:t>dereased</a:t>
            </a:r>
            <a:r>
              <a:rPr lang="en-US" dirty="0">
                <a:latin typeface="Times New Roman" charset="0"/>
                <a:ea typeface="MS PGothic" charset="0"/>
              </a:rPr>
              <a:t> less than 8, then this means that there is more </a:t>
            </a:r>
            <a:r>
              <a:rPr lang="en-US" dirty="0" err="1">
                <a:latin typeface="Times New Roman" charset="0"/>
                <a:ea typeface="MS PGothic" charset="0"/>
              </a:rPr>
              <a:t>bicarb</a:t>
            </a:r>
            <a:r>
              <a:rPr lang="en-US" dirty="0">
                <a:latin typeface="Times New Roman" charset="0"/>
                <a:ea typeface="MS PGothic" charset="0"/>
              </a:rPr>
              <a:t> than expected for the AG change. This usually </a:t>
            </a:r>
            <a:r>
              <a:rPr lang="en-US" dirty="0" err="1">
                <a:latin typeface="Times New Roman" charset="0"/>
                <a:ea typeface="MS PGothic" charset="0"/>
              </a:rPr>
              <a:t>menas</a:t>
            </a:r>
            <a:r>
              <a:rPr lang="en-US" dirty="0">
                <a:latin typeface="Times New Roman" charset="0"/>
                <a:ea typeface="MS PGothic" charset="0"/>
              </a:rPr>
              <a:t> that there is a superimposed metabolic alkalosis. </a:t>
            </a:r>
          </a:p>
          <a:p>
            <a:endParaRPr lang="en-US" dirty="0">
              <a:latin typeface="Times New Roman" charset="0"/>
              <a:ea typeface="MS PGothic" charset="0"/>
            </a:endParaRPr>
          </a:p>
          <a:p>
            <a:r>
              <a:rPr lang="en-US" dirty="0">
                <a:latin typeface="Times New Roman" charset="0"/>
                <a:ea typeface="MS PGothic" charset="0"/>
              </a:rPr>
              <a:t>In the other hand, if the change in AG is less than the change in </a:t>
            </a:r>
            <a:r>
              <a:rPr lang="en-US" dirty="0" err="1">
                <a:latin typeface="Times New Roman" charset="0"/>
                <a:ea typeface="MS PGothic" charset="0"/>
              </a:rPr>
              <a:t>Bicarb</a:t>
            </a:r>
            <a:r>
              <a:rPr lang="en-US" dirty="0">
                <a:latin typeface="Times New Roman" charset="0"/>
                <a:ea typeface="MS PGothic" charset="0"/>
              </a:rPr>
              <a:t>, lets say for example that the AG increased by 8, but the </a:t>
            </a:r>
            <a:r>
              <a:rPr lang="en-US" dirty="0" err="1">
                <a:latin typeface="Times New Roman" charset="0"/>
                <a:ea typeface="MS PGothic" charset="0"/>
              </a:rPr>
              <a:t>bicara</a:t>
            </a:r>
            <a:r>
              <a:rPr lang="en-US" dirty="0">
                <a:latin typeface="Times New Roman" charset="0"/>
                <a:ea typeface="MS PGothic" charset="0"/>
              </a:rPr>
              <a:t> instead of decreasing by 8, decreases even more than that, then this suggests that there is extra loss of bicarbonate and a superimposed normal anion gap metabolic acidosis.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18112-5647-534C-8600-57BEE2350D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BE49D-1675-2D40-91A5-82F4A21F5B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0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 Brito-Ashurst  I, </a:t>
            </a:r>
            <a:r>
              <a:rPr lang="en-US" dirty="0" err="1"/>
              <a:t>Varagunam</a:t>
            </a:r>
            <a:r>
              <a:rPr lang="en-US" dirty="0"/>
              <a:t>  M, Raftery  MJ, Yaqoob  MM.  Bicarbonate supplementation slows progression of CKD and improves nutritional status. </a:t>
            </a:r>
            <a:r>
              <a:rPr lang="en-US" i="1" dirty="0"/>
              <a:t> J Am Soc Nephrol</a:t>
            </a:r>
            <a:r>
              <a:rPr lang="en-US" dirty="0"/>
              <a:t>. 2009;20(9):2075-2084.</a:t>
            </a:r>
          </a:p>
          <a:p>
            <a:pPr marL="0" indent="0">
              <a:buNone/>
            </a:pPr>
            <a:r>
              <a:rPr lang="en-US" dirty="0" err="1"/>
              <a:t>Dobre</a:t>
            </a:r>
            <a:r>
              <a:rPr lang="en-US" dirty="0"/>
              <a:t>  M, Yang  W, Chen  J,  et al; CRIC Investigators.  Association of serum bicarbonate with risk of renal and cardiovascular outcomes in CKD: a report from the Chronic Renal Insufficiency Cohort (CRIC) study. </a:t>
            </a:r>
            <a:r>
              <a:rPr lang="en-US" i="1" dirty="0"/>
              <a:t> Am J Kidney Dis</a:t>
            </a:r>
            <a:r>
              <a:rPr lang="en-US" dirty="0"/>
              <a:t>. 2013;62(4):670-678.</a:t>
            </a:r>
          </a:p>
          <a:p>
            <a:pPr marL="0" indent="0">
              <a:buNone/>
            </a:pPr>
            <a:r>
              <a:rPr lang="en-US" dirty="0"/>
              <a:t>Driver  TH, </a:t>
            </a:r>
            <a:r>
              <a:rPr lang="en-US" dirty="0" err="1"/>
              <a:t>Shlipak</a:t>
            </a:r>
            <a:r>
              <a:rPr lang="en-US" dirty="0"/>
              <a:t>  MG, Katz  R,  et al.  Low serum bicarbonate and kidney function decline: the Multi-Ethnic Study of Atherosclerosis (MESA). </a:t>
            </a:r>
            <a:r>
              <a:rPr lang="en-US" i="1" dirty="0"/>
              <a:t> Am J Kidney Dis</a:t>
            </a:r>
            <a:r>
              <a:rPr lang="en-US" dirty="0"/>
              <a:t>. 2014;64(4):534-541.</a:t>
            </a:r>
          </a:p>
          <a:p>
            <a:pPr marL="0" indent="0">
              <a:buNone/>
            </a:pPr>
            <a:r>
              <a:rPr lang="en-US" dirty="0"/>
              <a:t>Mahajan  A, Simoni  J, </a:t>
            </a:r>
            <a:r>
              <a:rPr lang="en-US" dirty="0" err="1"/>
              <a:t>Sheather</a:t>
            </a:r>
            <a:r>
              <a:rPr lang="en-US" dirty="0"/>
              <a:t>  SJ, </a:t>
            </a:r>
            <a:r>
              <a:rPr lang="en-US" dirty="0" err="1"/>
              <a:t>Broglio</a:t>
            </a:r>
            <a:r>
              <a:rPr lang="en-US" dirty="0"/>
              <a:t>  KR, Rajab  MH, Wesson  DE.  Daily oral sodium bicarbonate preserves glomerular filtration rate by slowing its decline in early hypertensive nephropathy. </a:t>
            </a:r>
            <a:r>
              <a:rPr lang="en-US" i="1" dirty="0"/>
              <a:t> Kidney Int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Among 1094 patients with CKD participating in the African American Study of Kidney Disease (AASK) trial, renal event rates (defined as ESKD, a 50 percent decline in glomerular filtration rate [GFR], or a 25 mL/min decline in GFR from baseline) were approximately three times higher in patients whose serum bicarbonate was &lt;20 as compared with &gt;25 mEq/L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Among 5422 patients followed in an urban medical clinic, those whose serum bicarbonate was ≤22 as compared with 25 to 26 mEq/L had a significantly increased risk for progression of kidney disease (defined as a 50 percent reduction in estimated GFR [eGFR] or reaching an eGFR less than 15 mL/min/1.73 m</a:t>
            </a:r>
            <a:r>
              <a:rPr lang="en-US" baseline="30000" dirty="0"/>
              <a:t>2</a:t>
            </a:r>
            <a:r>
              <a:rPr lang="en-US" dirty="0"/>
              <a:t>; adjusted hazard ratio 1.54, 95% CI 1.13-2.09)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3939 patients from CRIC study, lower serum bicarbonate was significantly associated with a higher risk of developing ESKD or having a 50% decline in eGFR (adjusted HR 0.97 for each 1 mEq/L decrement in serum bicarbonate, 95% CI 0.94 to 0.99)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632 patients in the AASK trial, higher net endogenous acid production was associated with a faster annual decline of measured GFR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704 children with CKD stages 3 to 5, lower serum bicarbonate was associated with more significant progression of CKD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11CF7-BA49-B647-9706-875BB4747C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Bicarbonate supplementation slows progression of CKD and improves nutritional status. </a:t>
            </a:r>
            <a:r>
              <a:rPr lang="en-US" dirty="0">
                <a:effectLst/>
              </a:rPr>
              <a:t>de Brito-Ashurst I, </a:t>
            </a:r>
            <a:r>
              <a:rPr lang="en-US" dirty="0" err="1">
                <a:effectLst/>
              </a:rPr>
              <a:t>Varagunam</a:t>
            </a:r>
            <a:r>
              <a:rPr lang="en-US" dirty="0">
                <a:effectLst/>
              </a:rPr>
              <a:t> M, Raftery MJ, Yaqoob MM. J Am Soc Nephrol. 2009;20(9):2075.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BE49D-1675-2D40-91A5-82F4A21F5B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Iorio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Bellasi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Raphael KL, Santoro D,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Aucella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Garofano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Ceccarelli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Di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Lullo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Capolongo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Di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Iorio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Guastaferro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Capasso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G; UBI Study Group. Treatment of metabolic acidosis with sodium bicarbonate delays progression of chronic kidney disease: the UBI Study. J Nephrol. 2019 Dec;32(6):989-1001.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BE49D-1675-2D40-91A5-82F4A21F5B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4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Phisitkul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Khanna A, Simoni J et al. Amelioration of metabolic acidosis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patients with low GFR reduced kidney endothelin production and kidney injury, and better preserved GFR. Kidney Int 2010; 77: 617–623.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Mahajan A., Simoni J., </a:t>
            </a:r>
            <a:r>
              <a:rPr lang="en-US" dirty="0" err="1"/>
              <a:t>Sheather</a:t>
            </a:r>
            <a:r>
              <a:rPr lang="en-US" dirty="0"/>
              <a:t> S.J., </a:t>
            </a:r>
            <a:r>
              <a:rPr lang="en-US" dirty="0" err="1"/>
              <a:t>Broglio</a:t>
            </a:r>
            <a:r>
              <a:rPr lang="en-US" dirty="0"/>
              <a:t> K.R., Rajab M.H., Wesson D.E. Daily oral sodium bicarbonate preserves glomerular filtration rate by slowing its decline in early hypertensive nephropathy. Kidney Int. 2010;78:303–309.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E2B2B"/>
                </a:solidFill>
                <a:latin typeface="inherit"/>
              </a:rPr>
              <a:t>Abramowitz MK,  Melamed ML,  Bauer C, Raff AC, Hostetter TH: </a:t>
            </a:r>
            <a:r>
              <a:rPr lang="en-US" dirty="0">
                <a:solidFill>
                  <a:srgbClr val="2E2B2B"/>
                </a:solidFill>
                <a:latin typeface="Helvetica Neue" panose="02000503000000020004" pitchFamily="2" charset="0"/>
              </a:rPr>
              <a:t>Effects of oral sodium bicarbonate in patients with CKD. Clin J Am Soc Nephrol </a:t>
            </a:r>
            <a:r>
              <a:rPr lang="en-US" b="1" dirty="0">
                <a:solidFill>
                  <a:srgbClr val="2E2B2B"/>
                </a:solidFill>
                <a:latin typeface="inherit"/>
              </a:rPr>
              <a:t>8</a:t>
            </a:r>
            <a:r>
              <a:rPr lang="en-US" dirty="0">
                <a:solidFill>
                  <a:srgbClr val="2E2B2B"/>
                </a:solidFill>
                <a:latin typeface="Helvetica Neue" panose="02000503000000020004" pitchFamily="2" charset="0"/>
              </a:rPr>
              <a:t>: 714–720, 2013.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BE49D-1675-2D40-91A5-82F4A21F5B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2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BE49D-1675-2D40-91A5-82F4A21F5B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4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085-9D07-FC4D-924C-5B16220C8D2D}" type="datetimeFigureOut">
              <a:rPr lang="en-US" smtClean="0"/>
              <a:pPr/>
              <a:t>7/21/21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B7B3-CBBE-5049-9A36-0735059FD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2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085-9D07-FC4D-924C-5B16220C8D2D}" type="datetimeFigureOut">
              <a:rPr lang="en-US" smtClean="0"/>
              <a:pPr/>
              <a:t>7/21/21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B7B3-CBBE-5049-9A36-0735059FD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3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085-9D07-FC4D-924C-5B16220C8D2D}" type="datetimeFigureOut">
              <a:rPr lang="en-US" smtClean="0"/>
              <a:pPr/>
              <a:t>7/21/21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B7B3-CBBE-5049-9A36-0735059FD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4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14773" r="-3127" b="28395"/>
          <a:stretch/>
        </p:blipFill>
        <p:spPr>
          <a:xfrm>
            <a:off x="282004" y="0"/>
            <a:ext cx="8861996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9774" cy="8640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2"/>
            <a:ext cx="9149774" cy="864059"/>
          </a:xfrm>
          <a:prstGeom prst="rect">
            <a:avLst/>
          </a:prstGeom>
          <a:solidFill>
            <a:srgbClr val="00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4" y="231911"/>
            <a:ext cx="1929509" cy="420797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32390" y="2282824"/>
            <a:ext cx="7886700" cy="3660776"/>
          </a:xfrm>
        </p:spPr>
        <p:txBody>
          <a:bodyPr>
            <a:normAutofit/>
          </a:bodyPr>
          <a:lstStyle>
            <a:lvl1pPr marL="68580" indent="-385763">
              <a:lnSpc>
                <a:spcPts val="1320"/>
              </a:lnSpc>
              <a:buClr>
                <a:srgbClr val="002063"/>
              </a:buClr>
              <a:buFont typeface="+mj-lt"/>
              <a:buAutoNum type="arabicPeriod"/>
              <a:defRPr sz="1725" b="0" i="0">
                <a:solidFill>
                  <a:srgbClr val="002063"/>
                </a:solidFill>
                <a:latin typeface="+mn-lt"/>
                <a:ea typeface="Open Sans" charset="0"/>
                <a:cs typeface="Open Sans" charset="0"/>
              </a:defRPr>
            </a:lvl1pPr>
            <a:lvl2pPr marL="411480" indent="0">
              <a:lnSpc>
                <a:spcPts val="645"/>
              </a:lnSpc>
              <a:buFontTx/>
              <a:buNone/>
              <a:defRPr sz="1350" b="0" i="0">
                <a:solidFill>
                  <a:srgbClr val="00519C"/>
                </a:solidFill>
                <a:latin typeface="+mn-lt"/>
                <a:ea typeface="Open Sans" charset="0"/>
                <a:cs typeface="Open Sans" charset="0"/>
              </a:defRPr>
            </a:lvl2pPr>
            <a:lvl3pPr>
              <a:defRPr sz="1350" b="0" i="0">
                <a:solidFill>
                  <a:srgbClr val="002063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350" b="0" i="0">
                <a:solidFill>
                  <a:srgbClr val="002063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350" b="0" i="0">
                <a:solidFill>
                  <a:srgbClr val="00206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675948" y="300877"/>
            <a:ext cx="2866768" cy="4679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Duke Nephrology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2366" y="163371"/>
            <a:ext cx="291509" cy="64138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737006" y="6246705"/>
            <a:ext cx="11598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DEF7354-D1A4-4648-8174-8337AF31AD77}" type="slidenum">
              <a:rPr lang="en-US" sz="1350" smtClean="0">
                <a:solidFill>
                  <a:srgbClr val="00519C"/>
                </a:solidFill>
              </a:rPr>
              <a:pPr algn="r"/>
              <a:t>‹#›</a:t>
            </a:fld>
            <a:endParaRPr lang="en-US" sz="1350" dirty="0">
              <a:solidFill>
                <a:srgbClr val="00519C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95520" y="995480"/>
            <a:ext cx="7886700" cy="800370"/>
          </a:xfrm>
        </p:spPr>
        <p:txBody>
          <a:bodyPr anchor="t">
            <a:normAutofit/>
          </a:bodyPr>
          <a:lstStyle>
            <a:lvl1pPr>
              <a:defRPr sz="2625" b="1" i="0">
                <a:solidFill>
                  <a:srgbClr val="002063"/>
                </a:solidFill>
                <a:latin typeface="+mn-lt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79025" y="1602615"/>
            <a:ext cx="4050869" cy="0"/>
          </a:xfrm>
          <a:prstGeom prst="line">
            <a:avLst/>
          </a:prstGeom>
          <a:ln>
            <a:solidFill>
              <a:srgbClr val="002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53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085-9D07-FC4D-924C-5B16220C8D2D}" type="datetimeFigureOut">
              <a:rPr lang="en-US" smtClean="0"/>
              <a:pPr/>
              <a:t>7/21/21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B7B3-CBBE-5049-9A36-0735059FD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085-9D07-FC4D-924C-5B16220C8D2D}" type="datetimeFigureOut">
              <a:rPr lang="en-US" smtClean="0"/>
              <a:pPr/>
              <a:t>7/21/21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B7B3-CBBE-5049-9A36-0735059FD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3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085-9D07-FC4D-924C-5B16220C8D2D}" type="datetimeFigureOut">
              <a:rPr lang="en-US" smtClean="0"/>
              <a:pPr/>
              <a:t>7/21/21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B7B3-CBBE-5049-9A36-0735059FD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4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085-9D07-FC4D-924C-5B16220C8D2D}" type="datetimeFigureOut">
              <a:rPr lang="en-US" smtClean="0"/>
              <a:pPr/>
              <a:t>7/21/21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B7B3-CBBE-5049-9A36-0735059FD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3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085-9D07-FC4D-924C-5B16220C8D2D}" type="datetimeFigureOut">
              <a:rPr lang="en-US" smtClean="0"/>
              <a:pPr/>
              <a:t>7/21/21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B7B3-CBBE-5049-9A36-0735059FD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2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085-9D07-FC4D-924C-5B16220C8D2D}" type="datetimeFigureOut">
              <a:rPr lang="en-US" smtClean="0"/>
              <a:pPr/>
              <a:t>7/21/21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B7B3-CBBE-5049-9A36-0735059FD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8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085-9D07-FC4D-924C-5B16220C8D2D}" type="datetimeFigureOut">
              <a:rPr lang="en-US" smtClean="0"/>
              <a:pPr/>
              <a:t>7/21/21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B7B3-CBBE-5049-9A36-0735059FD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1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085-9D07-FC4D-924C-5B16220C8D2D}" type="datetimeFigureOut">
              <a:rPr lang="en-US" smtClean="0"/>
              <a:pPr/>
              <a:t>7/21/21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B7B3-CBBE-5049-9A36-0735059FD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6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F085-9D07-FC4D-924C-5B16220C8D2D}" type="datetimeFigureOut">
              <a:rPr lang="en-US" smtClean="0"/>
              <a:pPr/>
              <a:t>7/21/21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0B7B3-CBBE-5049-9A36-0735059FD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6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The Fellow’s Guide to </a:t>
            </a:r>
            <a:br>
              <a:rPr lang="en-US" dirty="0">
                <a:solidFill>
                  <a:srgbClr val="000090"/>
                </a:solidFill>
              </a:rPr>
            </a:br>
            <a:r>
              <a:rPr lang="en-US" dirty="0">
                <a:solidFill>
                  <a:srgbClr val="000090"/>
                </a:solidFill>
              </a:rPr>
              <a:t>Metabolic Acidosis</a:t>
            </a:r>
            <a:r>
              <a:rPr lang="en-US" b="1" dirty="0">
                <a:solidFill>
                  <a:srgbClr val="000090"/>
                </a:solidFill>
              </a:rPr>
              <a:t> </a:t>
            </a:r>
            <a:r>
              <a:rPr lang="en-US" dirty="0">
                <a:solidFill>
                  <a:srgbClr val="000090"/>
                </a:solidFill>
                <a:effectLst/>
              </a:rPr>
              <a:t>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 K. Roberts, MD</a:t>
            </a:r>
          </a:p>
          <a:p>
            <a:r>
              <a:rPr lang="en-US" dirty="0"/>
              <a:t>Division of Nephrology</a:t>
            </a:r>
          </a:p>
          <a:p>
            <a:r>
              <a:rPr lang="en-US" dirty="0"/>
              <a:t>Duke University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60720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30512-3042-AA44-AD8F-BFFB8D22C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From </a:t>
            </a:r>
            <a:r>
              <a:rPr lang="en-US" dirty="0" err="1">
                <a:solidFill>
                  <a:srgbClr val="000090"/>
                </a:solidFill>
              </a:rPr>
              <a:t>NephSim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B1C4FF8-D8AC-9049-9B02-B10FE5C48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775" y="1280349"/>
            <a:ext cx="5378450" cy="55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723C-FBC2-B649-9DEF-FC377E11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Ingestions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4C1590F-FC48-B54C-AFC1-BC1A9D959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642"/>
            <a:ext cx="9144000" cy="34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C0FB-D10E-3940-83F0-4B37F463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AKI in the ICU: CRRT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08B90B-ABCE-124D-A598-7CA806458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574720"/>
              </p:ext>
            </p:extLst>
          </p:nvPr>
        </p:nvGraphicFramePr>
        <p:xfrm>
          <a:off x="3768239" y="1417638"/>
          <a:ext cx="5136230" cy="356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246">
                  <a:extLst>
                    <a:ext uri="{9D8B030D-6E8A-4147-A177-3AD203B41FA5}">
                      <a16:colId xmlns:a16="http://schemas.microsoft.com/office/drawing/2014/main" val="4160042258"/>
                    </a:ext>
                  </a:extLst>
                </a:gridCol>
                <a:gridCol w="1027246">
                  <a:extLst>
                    <a:ext uri="{9D8B030D-6E8A-4147-A177-3AD203B41FA5}">
                      <a16:colId xmlns:a16="http://schemas.microsoft.com/office/drawing/2014/main" val="4051869268"/>
                    </a:ext>
                  </a:extLst>
                </a:gridCol>
                <a:gridCol w="1027246">
                  <a:extLst>
                    <a:ext uri="{9D8B030D-6E8A-4147-A177-3AD203B41FA5}">
                      <a16:colId xmlns:a16="http://schemas.microsoft.com/office/drawing/2014/main" val="3366633176"/>
                    </a:ext>
                  </a:extLst>
                </a:gridCol>
                <a:gridCol w="1027246">
                  <a:extLst>
                    <a:ext uri="{9D8B030D-6E8A-4147-A177-3AD203B41FA5}">
                      <a16:colId xmlns:a16="http://schemas.microsoft.com/office/drawing/2014/main" val="829382002"/>
                    </a:ext>
                  </a:extLst>
                </a:gridCol>
                <a:gridCol w="1027246">
                  <a:extLst>
                    <a:ext uri="{9D8B030D-6E8A-4147-A177-3AD203B41FA5}">
                      <a16:colId xmlns:a16="http://schemas.microsoft.com/office/drawing/2014/main" val="2805059553"/>
                    </a:ext>
                  </a:extLst>
                </a:gridCol>
              </a:tblGrid>
              <a:tr h="4456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HD7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HD8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HD9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22027"/>
                  </a:ext>
                </a:extLst>
              </a:tr>
              <a:tr h="445638"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596378"/>
                  </a:ext>
                </a:extLst>
              </a:tr>
              <a:tr h="445638"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88198"/>
                  </a:ext>
                </a:extLst>
              </a:tr>
              <a:tr h="445638">
                <a:tc>
                  <a:txBody>
                    <a:bodyPr/>
                    <a:lstStyle/>
                    <a:p>
                      <a:r>
                        <a:rPr lang="en-US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574022"/>
                  </a:ext>
                </a:extLst>
              </a:tr>
              <a:tr h="445638">
                <a:tc>
                  <a:txBody>
                    <a:bodyPr/>
                    <a:lstStyle/>
                    <a:p>
                      <a:r>
                        <a:rPr lang="en-US" dirty="0"/>
                        <a:t>HCO3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760801"/>
                  </a:ext>
                </a:extLst>
              </a:tr>
              <a:tr h="445638">
                <a:tc>
                  <a:txBody>
                    <a:bodyPr/>
                    <a:lstStyle/>
                    <a:p>
                      <a:r>
                        <a:rPr lang="en-US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384546"/>
                  </a:ext>
                </a:extLst>
              </a:tr>
              <a:tr h="445638">
                <a:tc>
                  <a:txBody>
                    <a:bodyPr/>
                    <a:lstStyle/>
                    <a:p>
                      <a:r>
                        <a:rPr lang="en-US" dirty="0"/>
                        <a:t>Alb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963232"/>
                  </a:ext>
                </a:extLst>
              </a:tr>
              <a:tr h="445638">
                <a:tc>
                  <a:txBody>
                    <a:bodyPr/>
                    <a:lstStyle/>
                    <a:p>
                      <a:r>
                        <a:rPr lang="en-US" dirty="0"/>
                        <a:t>pCO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6951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28EB411-3588-F54A-96B2-5DAAC5B3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31" y="1463303"/>
            <a:ext cx="3473773" cy="3473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6F15F9-06F8-BA4F-B991-237D622F567E}"/>
              </a:ext>
            </a:extLst>
          </p:cNvPr>
          <p:cNvSpPr txBox="1"/>
          <p:nvPr/>
        </p:nvSpPr>
        <p:spPr>
          <a:xfrm>
            <a:off x="3281647" y="5453804"/>
            <a:ext cx="25807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/>
              <a:t>Thoughts?</a:t>
            </a:r>
          </a:p>
        </p:txBody>
      </p:sp>
    </p:spTree>
    <p:extLst>
      <p:ext uri="{BB962C8B-B14F-4D97-AF65-F5344CB8AC3E}">
        <p14:creationId xmlns:p14="http://schemas.microsoft.com/office/powerpoint/2010/main" val="340150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43EC-CAD2-F044-AB18-E138802C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AGMA on CRRT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1E26F-27DC-F449-894A-B3E63A4E6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Ketones (DKA)</a:t>
            </a:r>
          </a:p>
          <a:p>
            <a:r>
              <a:rPr lang="en-US" dirty="0"/>
              <a:t>Lactic Acidosis</a:t>
            </a:r>
          </a:p>
          <a:p>
            <a:r>
              <a:rPr lang="en-US" dirty="0"/>
              <a:t>Iatrogenic (our fault)</a:t>
            </a:r>
          </a:p>
        </p:txBody>
      </p:sp>
    </p:spTree>
    <p:extLst>
      <p:ext uri="{BB962C8B-B14F-4D97-AF65-F5344CB8AC3E}">
        <p14:creationId xmlns:p14="http://schemas.microsoft.com/office/powerpoint/2010/main" val="2615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Seen in Diabetics (mostly Type 1, but can be Type 2), with very low carbohydrate intake plus some insulin.</a:t>
            </a:r>
          </a:p>
          <a:p>
            <a:r>
              <a:rPr lang="en-US" dirty="0"/>
              <a:t>Complication of SGLT-2 Inhibitors:</a:t>
            </a:r>
          </a:p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>
                <a:sym typeface="Wingdings"/>
              </a:rPr>
              <a:t> Glucose 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>
                <a:sym typeface="Wingdings"/>
              </a:rPr>
              <a:t> Insulin 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sym typeface="Wingdings"/>
              </a:rPr>
              <a:t>Lipolysis</a:t>
            </a:r>
          </a:p>
          <a:p>
            <a:r>
              <a:rPr lang="en-US" dirty="0">
                <a:sym typeface="Wingdings"/>
              </a:rPr>
              <a:t>Free Fatty Acid production Ketoacidosis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0090"/>
                </a:solidFill>
              </a:rPr>
              <a:t>Euglycemic</a:t>
            </a:r>
            <a:r>
              <a:rPr lang="en-US" dirty="0">
                <a:solidFill>
                  <a:srgbClr val="000090"/>
                </a:solidFill>
              </a:rPr>
              <a:t> DKA</a:t>
            </a:r>
          </a:p>
        </p:txBody>
      </p:sp>
    </p:spTree>
    <p:extLst>
      <p:ext uri="{BB962C8B-B14F-4D97-AF65-F5344CB8AC3E}">
        <p14:creationId xmlns:p14="http://schemas.microsoft.com/office/powerpoint/2010/main" val="17588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Non-Gap Metabolic Acidosis 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155997" y="1763694"/>
            <a:ext cx="3907686" cy="3223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2800" b="1" dirty="0"/>
              <a:t>D</a:t>
            </a:r>
            <a:r>
              <a:rPr lang="en-US" sz="2800" dirty="0"/>
              <a:t>: Diarrhea</a:t>
            </a:r>
            <a:endParaRPr lang="en-US" sz="2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2800" b="1" dirty="0"/>
              <a:t>U</a:t>
            </a:r>
            <a:r>
              <a:rPr lang="en-US" sz="2800" dirty="0"/>
              <a:t>: Ureteral diversion</a:t>
            </a:r>
            <a:endParaRPr lang="en-US" sz="2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2800" b="1" dirty="0"/>
              <a:t>R</a:t>
            </a:r>
            <a:r>
              <a:rPr lang="en-US" sz="2800" dirty="0"/>
              <a:t>: Renal tubular acidosis</a:t>
            </a:r>
            <a:endParaRPr lang="en-US" sz="2800" b="1" dirty="0"/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2800" b="1" dirty="0"/>
              <a:t>H</a:t>
            </a:r>
            <a:r>
              <a:rPr lang="en-US" sz="2800" dirty="0"/>
              <a:t>: Hyper-alimentation</a:t>
            </a:r>
            <a:endParaRPr lang="en-US" sz="2800" b="1" dirty="0"/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2800" b="1" dirty="0"/>
              <a:t>A</a:t>
            </a:r>
            <a:r>
              <a:rPr lang="en-US" sz="2800" dirty="0"/>
              <a:t>: Acetazolamide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2800" b="1" dirty="0"/>
              <a:t>M</a:t>
            </a:r>
            <a:r>
              <a:rPr lang="en-US" sz="2800" dirty="0"/>
              <a:t>: Miscellaneous 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2800" dirty="0"/>
              <a:t>        </a:t>
            </a:r>
            <a:r>
              <a:rPr lang="en-US" sz="2400" dirty="0"/>
              <a:t> (</a:t>
            </a:r>
            <a:r>
              <a:rPr lang="en-US" sz="2400" dirty="0" err="1"/>
              <a:t>ampho</a:t>
            </a:r>
            <a:r>
              <a:rPr lang="en-US" sz="2400" dirty="0"/>
              <a:t> B, toluene)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393275" y="1767599"/>
            <a:ext cx="4572000" cy="3108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2800" b="1" dirty="0"/>
              <a:t>H</a:t>
            </a:r>
            <a:r>
              <a:rPr lang="en-US" sz="2800" dirty="0"/>
              <a:t>: hyper-alimentation (e.g., starting TPN).</a:t>
            </a:r>
          </a:p>
          <a:p>
            <a:r>
              <a:rPr lang="en-US" sz="2800" b="1" dirty="0"/>
              <a:t>A</a:t>
            </a:r>
            <a:r>
              <a:rPr lang="en-US" sz="2800" dirty="0"/>
              <a:t>: Acetazolamide use.</a:t>
            </a:r>
          </a:p>
          <a:p>
            <a:r>
              <a:rPr lang="en-US" sz="2800" b="1" dirty="0"/>
              <a:t>R</a:t>
            </a:r>
            <a:r>
              <a:rPr lang="en-US" sz="2800" dirty="0"/>
              <a:t>: renal tubular acidosis </a:t>
            </a:r>
          </a:p>
          <a:p>
            <a:r>
              <a:rPr lang="en-US" sz="2800" b="1" dirty="0"/>
              <a:t>D:</a:t>
            </a:r>
            <a:r>
              <a:rPr lang="en-US" sz="2800" dirty="0"/>
              <a:t>  diarrhea</a:t>
            </a:r>
          </a:p>
          <a:p>
            <a:r>
              <a:rPr lang="en-US" sz="2800" b="1" dirty="0"/>
              <a:t>U:</a:t>
            </a:r>
            <a:r>
              <a:rPr lang="en-US" sz="2800" dirty="0"/>
              <a:t> </a:t>
            </a:r>
            <a:r>
              <a:rPr lang="en-US" sz="2800" dirty="0" err="1"/>
              <a:t>ureterosigmoid</a:t>
            </a:r>
            <a:r>
              <a:rPr lang="en-US" sz="2800" dirty="0"/>
              <a:t> fistula </a:t>
            </a:r>
          </a:p>
          <a:p>
            <a:r>
              <a:rPr lang="en-US" sz="2800" b="1" dirty="0"/>
              <a:t>P:</a:t>
            </a:r>
            <a:r>
              <a:rPr lang="en-US" sz="2800" dirty="0"/>
              <a:t> pancreatic fistula</a:t>
            </a:r>
          </a:p>
        </p:txBody>
      </p:sp>
    </p:spTree>
    <p:extLst>
      <p:ext uri="{BB962C8B-B14F-4D97-AF65-F5344CB8AC3E}">
        <p14:creationId xmlns:p14="http://schemas.microsoft.com/office/powerpoint/2010/main" val="2693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r143\Desktop\Fluid Electrolytes MS4\Ongoing Losses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3" y="-40003"/>
            <a:ext cx="7689243" cy="6755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9084" y="152400"/>
            <a:ext cx="2893116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12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Upper GI losses:</a:t>
            </a:r>
          </a:p>
          <a:p>
            <a:r>
              <a:rPr lang="en-US" sz="2400" dirty="0"/>
              <a:t>20-80 </a:t>
            </a:r>
            <a:r>
              <a:rPr lang="en-US" sz="2400" dirty="0" err="1"/>
              <a:t>mmol</a:t>
            </a:r>
            <a:r>
              <a:rPr lang="en-US" sz="2400" dirty="0"/>
              <a:t>/l Sodium</a:t>
            </a:r>
          </a:p>
          <a:p>
            <a:r>
              <a:rPr lang="en-US" sz="2400" dirty="0"/>
              <a:t>140 </a:t>
            </a:r>
            <a:r>
              <a:rPr lang="en-US" sz="2400" dirty="0" err="1"/>
              <a:t>mmol</a:t>
            </a:r>
            <a:r>
              <a:rPr lang="en-US" sz="2400" dirty="0"/>
              <a:t>/L Chloride</a:t>
            </a:r>
          </a:p>
          <a:p>
            <a:r>
              <a:rPr lang="en-US" sz="2400" dirty="0"/>
              <a:t>14 </a:t>
            </a:r>
            <a:r>
              <a:rPr lang="en-US" sz="2400" dirty="0" err="1"/>
              <a:t>mmol</a:t>
            </a:r>
            <a:r>
              <a:rPr lang="en-US" sz="2400" dirty="0"/>
              <a:t>/L K</a:t>
            </a:r>
            <a:r>
              <a:rPr lang="en-US" sz="2400" baseline="30000" dirty="0"/>
              <a:t>+</a:t>
            </a:r>
          </a:p>
          <a:p>
            <a:r>
              <a:rPr lang="en-US" sz="2400" dirty="0"/>
              <a:t>60-80 </a:t>
            </a:r>
            <a:r>
              <a:rPr lang="en-US" sz="2400" dirty="0" err="1"/>
              <a:t>mmol</a:t>
            </a:r>
            <a:r>
              <a:rPr lang="en-US" sz="2400" dirty="0"/>
              <a:t>/L H</a:t>
            </a:r>
            <a:r>
              <a:rPr lang="en-US" sz="2400" baseline="30000" dirty="0"/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152400"/>
            <a:ext cx="1629832" cy="1524000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77632" y="2462480"/>
            <a:ext cx="255065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Biliary/</a:t>
            </a:r>
            <a:r>
              <a:rPr lang="en-US" sz="2000" dirty="0" err="1"/>
              <a:t>Jejunal</a:t>
            </a:r>
            <a:r>
              <a:rPr lang="en-US" sz="2000" dirty="0"/>
              <a:t>/</a:t>
            </a:r>
            <a:r>
              <a:rPr lang="en-US" sz="2000" dirty="0" err="1"/>
              <a:t>Ileal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Pancreatic Losses:</a:t>
            </a:r>
          </a:p>
          <a:p>
            <a:pPr algn="ctr"/>
            <a:r>
              <a:rPr lang="en-US" sz="2000" dirty="0"/>
              <a:t>130-145 </a:t>
            </a:r>
            <a:r>
              <a:rPr lang="en-US" sz="2000" dirty="0" err="1"/>
              <a:t>mmol</a:t>
            </a:r>
            <a:r>
              <a:rPr lang="en-US" sz="2000" dirty="0"/>
              <a:t>/L Na</a:t>
            </a:r>
            <a:r>
              <a:rPr lang="en-US" sz="2000" baseline="30000" dirty="0"/>
              <a:t>+</a:t>
            </a:r>
          </a:p>
          <a:p>
            <a:pPr algn="ctr"/>
            <a:r>
              <a:rPr lang="en-US" sz="2000" dirty="0"/>
              <a:t>30-85 </a:t>
            </a:r>
            <a:r>
              <a:rPr lang="en-US" sz="2000" dirty="0" err="1"/>
              <a:t>mmol</a:t>
            </a:r>
            <a:r>
              <a:rPr lang="en-US" sz="2000" dirty="0"/>
              <a:t>/L HCO</a:t>
            </a:r>
            <a:r>
              <a:rPr lang="en-US" sz="2000" baseline="-25000" dirty="0"/>
              <a:t>3</a:t>
            </a:r>
            <a:r>
              <a:rPr lang="en-US" sz="2000" baseline="30000" dirty="0"/>
              <a:t>-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456268" y="2209800"/>
            <a:ext cx="1363132" cy="914400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2590800"/>
            <a:ext cx="1447800" cy="914400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3709384"/>
            <a:ext cx="1828800" cy="813473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56267" y="4910666"/>
            <a:ext cx="1820333" cy="1804657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51865" y="4947904"/>
            <a:ext cx="231553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Colonic Losses:</a:t>
            </a:r>
          </a:p>
          <a:p>
            <a:r>
              <a:rPr lang="en-US" sz="2000" dirty="0"/>
              <a:t>30-70 </a:t>
            </a:r>
            <a:r>
              <a:rPr lang="en-US" sz="2000" dirty="0" err="1"/>
              <a:t>mmol</a:t>
            </a:r>
            <a:r>
              <a:rPr lang="en-US" sz="2000" dirty="0"/>
              <a:t>/L K</a:t>
            </a:r>
            <a:r>
              <a:rPr lang="en-US" sz="2000" baseline="30000" dirty="0"/>
              <a:t>+</a:t>
            </a:r>
          </a:p>
          <a:p>
            <a:r>
              <a:rPr lang="en-US" sz="2000" dirty="0"/>
              <a:t>20-80 </a:t>
            </a:r>
            <a:r>
              <a:rPr lang="en-US" sz="2000" dirty="0" err="1"/>
              <a:t>mmol</a:t>
            </a:r>
            <a:r>
              <a:rPr lang="en-US" sz="2000" dirty="0"/>
              <a:t>/L HCO</a:t>
            </a:r>
            <a:r>
              <a:rPr lang="en-US" sz="2000" baseline="-25000" dirty="0"/>
              <a:t>3</a:t>
            </a:r>
            <a:r>
              <a:rPr lang="en-US" sz="2000" baseline="30000" dirty="0"/>
              <a:t>-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436511" y="3540387"/>
            <a:ext cx="1382889" cy="902328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971"/>
            <a:ext cx="842177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Delta Anion Gap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601788" y="3276600"/>
            <a:ext cx="684212" cy="2406650"/>
          </a:xfrm>
          <a:prstGeom prst="rect">
            <a:avLst/>
          </a:prstGeom>
          <a:solidFill>
            <a:srgbClr val="000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1600037" y="2489200"/>
            <a:ext cx="685960" cy="787400"/>
            <a:chOff x="3376" y="1616"/>
            <a:chExt cx="704" cy="44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3376" y="1616"/>
              <a:ext cx="704" cy="4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376" y="1880"/>
              <a:ext cx="68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latin typeface="Calibri" pitchFamily="34" charset="0"/>
                  <a:ea typeface="MS PGothic" pitchFamily="34" charset="-128"/>
                  <a:cs typeface="Calibri" pitchFamily="34" charset="0"/>
                </a:rPr>
                <a:t>HCO</a:t>
              </a:r>
              <a:r>
                <a:rPr lang="en-US" sz="1200" b="1" baseline="-25000" dirty="0">
                  <a:latin typeface="Calibri" pitchFamily="34" charset="0"/>
                  <a:ea typeface="MS PGothic" pitchFamily="34" charset="-128"/>
                  <a:cs typeface="Calibri" pitchFamily="34" charset="0"/>
                </a:rPr>
                <a:t>3</a:t>
              </a:r>
              <a:r>
                <a:rPr lang="en-US" sz="1200" b="1" baseline="30000" dirty="0">
                  <a:latin typeface="Calibri" pitchFamily="34" charset="0"/>
                  <a:ea typeface="MS PGothic" pitchFamily="34" charset="-128"/>
                  <a:cs typeface="Calibri" pitchFamily="34" charset="0"/>
                </a:rPr>
                <a:t>-</a:t>
              </a:r>
            </a:p>
          </p:txBody>
        </p:sp>
      </p:grp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1600200" y="2179638"/>
            <a:ext cx="684213" cy="7302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600">
              <a:latin typeface="Calibri" charset="0"/>
              <a:cs typeface="Calibri" charset="0"/>
            </a:endParaRPr>
          </a:p>
        </p:txBody>
      </p:sp>
      <p:sp>
        <p:nvSpPr>
          <p:cNvPr id="34" name="TextBox 54"/>
          <p:cNvSpPr txBox="1">
            <a:spLocks noChangeArrowheads="1"/>
          </p:cNvSpPr>
          <p:nvPr/>
        </p:nvSpPr>
        <p:spPr bwMode="auto">
          <a:xfrm>
            <a:off x="609600" y="1654175"/>
            <a:ext cx="2174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>
                <a:latin typeface="Calibri" charset="0"/>
                <a:cs typeface="Calibri" charset="0"/>
              </a:rPr>
              <a:t>Single Disorder:</a:t>
            </a:r>
          </a:p>
          <a:p>
            <a:pPr algn="ctr" eaLnBrk="1" hangingPunct="1"/>
            <a:r>
              <a:rPr lang="en-US" sz="1200">
                <a:latin typeface="Calibri" charset="0"/>
                <a:cs typeface="Calibri" charset="0"/>
              </a:rPr>
              <a:t>AG Metabolic Acidosis (AGMA)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762000" y="2193925"/>
            <a:ext cx="714375" cy="34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K</a:t>
            </a:r>
            <a:r>
              <a:rPr lang="en-US" sz="1600" b="1" baseline="30000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+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762000" y="2540000"/>
            <a:ext cx="714375" cy="3124200"/>
          </a:xfrm>
          <a:prstGeom prst="rect">
            <a:avLst/>
          </a:prstGeom>
          <a:solidFill>
            <a:srgbClr val="0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838200" y="3670300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Calibri" charset="0"/>
                <a:cs typeface="Calibri" charset="0"/>
              </a:rPr>
              <a:t>Na</a:t>
            </a:r>
            <a:r>
              <a:rPr lang="en-US" sz="1600" b="1" baseline="30000">
                <a:solidFill>
                  <a:schemeClr val="bg1"/>
                </a:solidFill>
                <a:latin typeface="Calibri" charset="0"/>
                <a:cs typeface="Calibri" charset="0"/>
              </a:rPr>
              <a:t>+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789113" y="3684588"/>
            <a:ext cx="4206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Calibri" charset="0"/>
                <a:cs typeface="Calibri" charset="0"/>
              </a:rPr>
              <a:t>Cl</a:t>
            </a:r>
            <a:r>
              <a:rPr lang="en-US" sz="1600" b="1" baseline="30000">
                <a:solidFill>
                  <a:schemeClr val="bg1"/>
                </a:solidFill>
                <a:latin typeface="Calibri" charset="0"/>
                <a:cs typeface="Calibri" charset="0"/>
              </a:rPr>
              <a:t>-</a:t>
            </a:r>
          </a:p>
        </p:txBody>
      </p:sp>
      <p:sp>
        <p:nvSpPr>
          <p:cNvPr id="39" name="Right Brace 38"/>
          <p:cNvSpPr>
            <a:spLocks/>
          </p:cNvSpPr>
          <p:nvPr/>
        </p:nvSpPr>
        <p:spPr bwMode="auto">
          <a:xfrm>
            <a:off x="2381250" y="2514600"/>
            <a:ext cx="104775" cy="395288"/>
          </a:xfrm>
          <a:prstGeom prst="rightBrace">
            <a:avLst>
              <a:gd name="adj1" fmla="val 8331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2433638" y="2528888"/>
            <a:ext cx="22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*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1600200" y="2514600"/>
            <a:ext cx="684213" cy="0"/>
          </a:xfrm>
          <a:prstGeom prst="line">
            <a:avLst/>
          </a:prstGeom>
          <a:noFill/>
          <a:ln w="12700">
            <a:solidFill>
              <a:srgbClr val="D2D2F4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1728788" y="2209800"/>
            <a:ext cx="404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>
                <a:latin typeface="Calibri" charset="0"/>
                <a:cs typeface="Calibri" charset="0"/>
              </a:rPr>
              <a:t>AG</a:t>
            </a:r>
            <a:endParaRPr lang="en-US" sz="1800" b="1">
              <a:latin typeface="Calibri" charset="0"/>
              <a:cs typeface="Calibri" charset="0"/>
            </a:endParaRPr>
          </a:p>
        </p:txBody>
      </p: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>
            <a:off x="1905000" y="2544763"/>
            <a:ext cx="0" cy="3508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4268788" y="3252788"/>
            <a:ext cx="684212" cy="2406650"/>
          </a:xfrm>
          <a:prstGeom prst="rect">
            <a:avLst/>
          </a:prstGeom>
          <a:solidFill>
            <a:srgbClr val="000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45" name="Group 13"/>
          <p:cNvGrpSpPr>
            <a:grpSpLocks/>
          </p:cNvGrpSpPr>
          <p:nvPr/>
        </p:nvGrpSpPr>
        <p:grpSpPr bwMode="auto">
          <a:xfrm>
            <a:off x="4267200" y="2465590"/>
            <a:ext cx="685960" cy="1115810"/>
            <a:chOff x="3376" y="1616"/>
            <a:chExt cx="704" cy="44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3376" y="1616"/>
              <a:ext cx="704" cy="4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3376" y="1880"/>
              <a:ext cx="68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latin typeface="Calibri" pitchFamily="34" charset="0"/>
                  <a:ea typeface="MS PGothic" pitchFamily="34" charset="-128"/>
                  <a:cs typeface="Calibri" pitchFamily="34" charset="0"/>
                </a:rPr>
                <a:t>HCO</a:t>
              </a:r>
              <a:r>
                <a:rPr lang="en-US" sz="1200" b="1" baseline="-25000" dirty="0">
                  <a:latin typeface="Calibri" pitchFamily="34" charset="0"/>
                  <a:ea typeface="MS PGothic" pitchFamily="34" charset="-128"/>
                  <a:cs typeface="Calibri" pitchFamily="34" charset="0"/>
                </a:rPr>
                <a:t>3</a:t>
              </a:r>
              <a:r>
                <a:rPr lang="en-US" sz="1200" b="1" baseline="30000" dirty="0">
                  <a:latin typeface="Calibri" pitchFamily="34" charset="0"/>
                  <a:ea typeface="MS PGothic" pitchFamily="34" charset="-128"/>
                  <a:cs typeface="Calibri" pitchFamily="34" charset="0"/>
                </a:rPr>
                <a:t>-</a:t>
              </a:r>
            </a:p>
          </p:txBody>
        </p:sp>
      </p:grp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4267200" y="2155825"/>
            <a:ext cx="685800" cy="7302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600">
              <a:latin typeface="Calibri" charset="0"/>
              <a:cs typeface="Calibri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4456113" y="3660775"/>
            <a:ext cx="4206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Calibri" charset="0"/>
                <a:cs typeface="Calibri" charset="0"/>
              </a:rPr>
              <a:t>Cl</a:t>
            </a:r>
            <a:r>
              <a:rPr lang="en-US" sz="1600" b="1" baseline="30000">
                <a:solidFill>
                  <a:schemeClr val="bg1"/>
                </a:solidFill>
                <a:latin typeface="Calibri" charset="0"/>
                <a:cs typeface="Calibri" charset="0"/>
              </a:rPr>
              <a:t>-</a:t>
            </a:r>
          </a:p>
        </p:txBody>
      </p:sp>
      <p:sp>
        <p:nvSpPr>
          <p:cNvPr id="50" name="Right Brace 49"/>
          <p:cNvSpPr>
            <a:spLocks/>
          </p:cNvSpPr>
          <p:nvPr/>
        </p:nvSpPr>
        <p:spPr bwMode="auto">
          <a:xfrm>
            <a:off x="5048250" y="2490788"/>
            <a:ext cx="104775" cy="395287"/>
          </a:xfrm>
          <a:prstGeom prst="rightBrace">
            <a:avLst>
              <a:gd name="adj1" fmla="val 8331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1" name="TextBox 130"/>
          <p:cNvSpPr txBox="1">
            <a:spLocks noChangeArrowheads="1"/>
          </p:cNvSpPr>
          <p:nvPr/>
        </p:nvSpPr>
        <p:spPr bwMode="auto">
          <a:xfrm>
            <a:off x="5100638" y="2505075"/>
            <a:ext cx="22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*</a:t>
            </a:r>
          </a:p>
        </p:txBody>
      </p: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>
            <a:off x="4267200" y="2490788"/>
            <a:ext cx="685800" cy="0"/>
          </a:xfrm>
          <a:prstGeom prst="line">
            <a:avLst/>
          </a:prstGeom>
          <a:noFill/>
          <a:ln w="12700">
            <a:solidFill>
              <a:srgbClr val="D2D2F4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4395788" y="2185988"/>
            <a:ext cx="404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>
                <a:latin typeface="Calibri" charset="0"/>
                <a:cs typeface="Calibri" charset="0"/>
              </a:rPr>
              <a:t>AG</a:t>
            </a:r>
            <a:endParaRPr lang="en-US" sz="1800" b="1">
              <a:latin typeface="Calibri" charset="0"/>
              <a:cs typeface="Calibri" charset="0"/>
            </a:endParaRPr>
          </a:p>
        </p:txBody>
      </p: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>
            <a:off x="4572000" y="2520950"/>
            <a:ext cx="0" cy="3508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5" name="Group 13"/>
          <p:cNvGrpSpPr>
            <a:grpSpLocks/>
          </p:cNvGrpSpPr>
          <p:nvPr/>
        </p:nvGrpSpPr>
        <p:grpSpPr bwMode="auto">
          <a:xfrm>
            <a:off x="6668977" y="2442894"/>
            <a:ext cx="685960" cy="649159"/>
            <a:chOff x="3376" y="1616"/>
            <a:chExt cx="704" cy="44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6" name="Rectangle 14"/>
            <p:cNvSpPr>
              <a:spLocks noChangeArrowheads="1"/>
            </p:cNvSpPr>
            <p:nvPr/>
          </p:nvSpPr>
          <p:spPr bwMode="auto">
            <a:xfrm>
              <a:off x="3376" y="1616"/>
              <a:ext cx="704" cy="4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57" name="Text Box 15"/>
            <p:cNvSpPr txBox="1">
              <a:spLocks noChangeArrowheads="1"/>
            </p:cNvSpPr>
            <p:nvPr/>
          </p:nvSpPr>
          <p:spPr bwMode="auto">
            <a:xfrm>
              <a:off x="3376" y="1876"/>
              <a:ext cx="68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dirty="0">
                  <a:latin typeface="Calibri" pitchFamily="34" charset="0"/>
                  <a:ea typeface="MS PGothic" pitchFamily="34" charset="-128"/>
                  <a:cs typeface="Calibri" pitchFamily="34" charset="0"/>
                </a:rPr>
                <a:t>HCO</a:t>
              </a:r>
              <a:r>
                <a:rPr lang="en-US" sz="1100" b="1" baseline="-25000" dirty="0">
                  <a:latin typeface="Calibri" pitchFamily="34" charset="0"/>
                  <a:ea typeface="MS PGothic" pitchFamily="34" charset="-128"/>
                  <a:cs typeface="Calibri" pitchFamily="34" charset="0"/>
                </a:rPr>
                <a:t>3</a:t>
              </a:r>
              <a:r>
                <a:rPr lang="en-US" sz="1100" b="1" baseline="30000" dirty="0">
                  <a:latin typeface="Calibri" pitchFamily="34" charset="0"/>
                  <a:ea typeface="MS PGothic" pitchFamily="34" charset="-128"/>
                  <a:cs typeface="Calibri" pitchFamily="34" charset="0"/>
                </a:rPr>
                <a:t>-</a:t>
              </a:r>
            </a:p>
          </p:txBody>
        </p:sp>
      </p:grp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6669088" y="2133600"/>
            <a:ext cx="684212" cy="7286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600">
              <a:latin typeface="Calibri" charset="0"/>
              <a:cs typeface="Calibri" charset="0"/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6858000" y="3638550"/>
            <a:ext cx="4206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Calibri" charset="0"/>
                <a:cs typeface="Calibri" charset="0"/>
              </a:rPr>
              <a:t>Cl</a:t>
            </a:r>
            <a:r>
              <a:rPr lang="en-US" sz="1600" b="1" baseline="30000">
                <a:solidFill>
                  <a:schemeClr val="bg1"/>
                </a:solidFill>
                <a:latin typeface="Calibri" charset="0"/>
                <a:cs typeface="Calibri" charset="0"/>
              </a:rPr>
              <a:t>-</a:t>
            </a:r>
          </a:p>
        </p:txBody>
      </p:sp>
      <p:sp>
        <p:nvSpPr>
          <p:cNvPr id="63" name="Right Brace 62"/>
          <p:cNvSpPr>
            <a:spLocks/>
          </p:cNvSpPr>
          <p:nvPr/>
        </p:nvSpPr>
        <p:spPr bwMode="auto">
          <a:xfrm>
            <a:off x="7450138" y="2468563"/>
            <a:ext cx="104775" cy="393700"/>
          </a:xfrm>
          <a:prstGeom prst="rightBrace">
            <a:avLst>
              <a:gd name="adj1" fmla="val 8333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4" name="TextBox 141"/>
          <p:cNvSpPr txBox="1">
            <a:spLocks noChangeArrowheads="1"/>
          </p:cNvSpPr>
          <p:nvPr/>
        </p:nvSpPr>
        <p:spPr bwMode="auto">
          <a:xfrm>
            <a:off x="7502525" y="2482850"/>
            <a:ext cx="22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*</a:t>
            </a:r>
          </a:p>
        </p:txBody>
      </p:sp>
      <p:cxnSp>
        <p:nvCxnSpPr>
          <p:cNvPr id="65" name="Straight Connector 64"/>
          <p:cNvCxnSpPr>
            <a:cxnSpLocks noChangeShapeType="1"/>
          </p:cNvCxnSpPr>
          <p:nvPr/>
        </p:nvCxnSpPr>
        <p:spPr bwMode="auto">
          <a:xfrm>
            <a:off x="6669088" y="2468563"/>
            <a:ext cx="684212" cy="0"/>
          </a:xfrm>
          <a:prstGeom prst="line">
            <a:avLst/>
          </a:prstGeom>
          <a:noFill/>
          <a:ln w="12700">
            <a:solidFill>
              <a:srgbClr val="D2D2F4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8" name="Text Box 21"/>
          <p:cNvSpPr txBox="1">
            <a:spLocks noChangeArrowheads="1"/>
          </p:cNvSpPr>
          <p:nvPr/>
        </p:nvSpPr>
        <p:spPr bwMode="auto">
          <a:xfrm>
            <a:off x="6797675" y="2163763"/>
            <a:ext cx="4048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>
                <a:latin typeface="Calibri" charset="0"/>
                <a:cs typeface="Calibri" charset="0"/>
              </a:rPr>
              <a:t>AG</a:t>
            </a:r>
            <a:endParaRPr lang="en-US" sz="1800" b="1">
              <a:latin typeface="Calibri" charset="0"/>
              <a:cs typeface="Calibri" charset="0"/>
            </a:endParaRPr>
          </a:p>
        </p:txBody>
      </p:sp>
      <p:cxnSp>
        <p:nvCxnSpPr>
          <p:cNvPr id="72" name="Straight Arrow Connector 71"/>
          <p:cNvCxnSpPr>
            <a:cxnSpLocks noChangeShapeType="1"/>
          </p:cNvCxnSpPr>
          <p:nvPr/>
        </p:nvCxnSpPr>
        <p:spPr bwMode="auto">
          <a:xfrm>
            <a:off x="6973888" y="2498725"/>
            <a:ext cx="0" cy="3508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6670675" y="3048000"/>
            <a:ext cx="684213" cy="2613025"/>
          </a:xfrm>
          <a:prstGeom prst="rect">
            <a:avLst/>
          </a:prstGeom>
          <a:solidFill>
            <a:srgbClr val="000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74" name="TextBox 145"/>
          <p:cNvSpPr txBox="1">
            <a:spLocks noChangeArrowheads="1"/>
          </p:cNvSpPr>
          <p:nvPr/>
        </p:nvSpPr>
        <p:spPr bwMode="auto">
          <a:xfrm>
            <a:off x="3878263" y="5700713"/>
            <a:ext cx="1531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/>
              <a:t> ∆ AG &gt; ∆ HCO</a:t>
            </a:r>
            <a:r>
              <a:rPr lang="en-US" sz="1400" baseline="-25000"/>
              <a:t>3</a:t>
            </a:r>
            <a:r>
              <a:rPr lang="en-US" sz="1400" baseline="30000"/>
              <a:t>-</a:t>
            </a:r>
          </a:p>
        </p:txBody>
      </p:sp>
      <p:sp>
        <p:nvSpPr>
          <p:cNvPr id="75" name="TextBox 146"/>
          <p:cNvSpPr txBox="1">
            <a:spLocks noChangeArrowheads="1"/>
          </p:cNvSpPr>
          <p:nvPr/>
        </p:nvSpPr>
        <p:spPr bwMode="auto">
          <a:xfrm>
            <a:off x="6408738" y="5715000"/>
            <a:ext cx="1550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/>
              <a:t>∆ AG &lt; ∆ HCO</a:t>
            </a:r>
            <a:r>
              <a:rPr lang="en-US" sz="1400" baseline="-25000"/>
              <a:t>3</a:t>
            </a:r>
            <a:r>
              <a:rPr lang="en-US" sz="1400" baseline="30000"/>
              <a:t>-</a:t>
            </a:r>
          </a:p>
        </p:txBody>
      </p:sp>
      <p:sp>
        <p:nvSpPr>
          <p:cNvPr id="76" name="TextBox 147"/>
          <p:cNvSpPr txBox="1">
            <a:spLocks noChangeArrowheads="1"/>
          </p:cNvSpPr>
          <p:nvPr/>
        </p:nvSpPr>
        <p:spPr bwMode="auto">
          <a:xfrm>
            <a:off x="3540125" y="1671638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>
                <a:latin typeface="Calibri" charset="0"/>
                <a:cs typeface="Calibri" charset="0"/>
              </a:rPr>
              <a:t>AGMA with </a:t>
            </a:r>
            <a:r>
              <a:rPr lang="en-US" sz="1200" u="sng">
                <a:latin typeface="Calibri" charset="0"/>
                <a:cs typeface="Calibri" charset="0"/>
              </a:rPr>
              <a:t>Superimposed</a:t>
            </a:r>
            <a:r>
              <a:rPr lang="en-US" sz="1200">
                <a:latin typeface="Calibri" charset="0"/>
                <a:cs typeface="Calibri" charset="0"/>
              </a:rPr>
              <a:t> Metabolic Alkalosis</a:t>
            </a:r>
          </a:p>
        </p:txBody>
      </p:sp>
      <p:sp>
        <p:nvSpPr>
          <p:cNvPr id="77" name="TextBox 148"/>
          <p:cNvSpPr txBox="1">
            <a:spLocks noChangeArrowheads="1"/>
          </p:cNvSpPr>
          <p:nvPr/>
        </p:nvSpPr>
        <p:spPr bwMode="auto">
          <a:xfrm>
            <a:off x="6054725" y="1654175"/>
            <a:ext cx="217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>
                <a:latin typeface="Calibri" charset="0"/>
                <a:cs typeface="Calibri" charset="0"/>
              </a:rPr>
              <a:t>AGMA with </a:t>
            </a:r>
            <a:r>
              <a:rPr lang="en-US" sz="1200" u="sng">
                <a:latin typeface="Calibri" charset="0"/>
                <a:cs typeface="Calibri" charset="0"/>
              </a:rPr>
              <a:t>Superimposed</a:t>
            </a:r>
            <a:r>
              <a:rPr lang="en-US" sz="1200">
                <a:latin typeface="Calibri" charset="0"/>
                <a:cs typeface="Calibri" charset="0"/>
              </a:rPr>
              <a:t> Normal AG Metabolic Acidosis</a:t>
            </a:r>
          </a:p>
        </p:txBody>
      </p:sp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6858000" y="3657600"/>
            <a:ext cx="4206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Calibri" charset="0"/>
                <a:cs typeface="Calibri" charset="0"/>
              </a:rPr>
              <a:t>Cl</a:t>
            </a:r>
            <a:r>
              <a:rPr lang="en-US" sz="1600" b="1" baseline="30000">
                <a:solidFill>
                  <a:schemeClr val="bg1"/>
                </a:solidFill>
                <a:latin typeface="Calibri" charset="0"/>
                <a:cs typeface="Calibri" charset="0"/>
              </a:rPr>
              <a:t>-</a:t>
            </a:r>
          </a:p>
        </p:txBody>
      </p:sp>
      <p:sp>
        <p:nvSpPr>
          <p:cNvPr id="79" name="TextBox 85"/>
          <p:cNvSpPr txBox="1">
            <a:spLocks noChangeArrowheads="1"/>
          </p:cNvSpPr>
          <p:nvPr/>
        </p:nvSpPr>
        <p:spPr bwMode="auto">
          <a:xfrm>
            <a:off x="2362200" y="2617788"/>
            <a:ext cx="14525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100">
                <a:latin typeface="Calibri " charset="0"/>
              </a:rPr>
              <a:t>AG </a:t>
            </a:r>
            <a:r>
              <a:rPr lang="en-US" sz="1100">
                <a:latin typeface="Calibri " charset="0"/>
                <a:ea typeface="GulimChe" charset="0"/>
                <a:cs typeface="GulimChe" charset="0"/>
              </a:rPr>
              <a:t>↑ by 8; </a:t>
            </a:r>
          </a:p>
          <a:p>
            <a:pPr algn="ctr" eaLnBrk="1" hangingPunct="1"/>
            <a:r>
              <a:rPr lang="en-US" sz="1100">
                <a:latin typeface="Calibri " charset="0"/>
                <a:ea typeface="GulimChe" charset="0"/>
                <a:cs typeface="GulimChe" charset="0"/>
              </a:rPr>
              <a:t>Bicarb ↓ also by 8</a:t>
            </a:r>
            <a:endParaRPr lang="en-US" sz="1100">
              <a:latin typeface="Calibri " charset="0"/>
            </a:endParaRPr>
          </a:p>
        </p:txBody>
      </p:sp>
      <p:sp>
        <p:nvSpPr>
          <p:cNvPr id="80" name="TextBox 152"/>
          <p:cNvSpPr txBox="1">
            <a:spLocks noChangeArrowheads="1"/>
          </p:cNvSpPr>
          <p:nvPr/>
        </p:nvSpPr>
        <p:spPr bwMode="auto">
          <a:xfrm>
            <a:off x="4953000" y="2617788"/>
            <a:ext cx="14525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100">
                <a:latin typeface="Calibri " charset="0"/>
              </a:rPr>
              <a:t>AG </a:t>
            </a:r>
            <a:r>
              <a:rPr lang="en-US" sz="1100">
                <a:latin typeface="Calibri " charset="0"/>
                <a:ea typeface="GulimChe" charset="0"/>
                <a:cs typeface="GulimChe" charset="0"/>
              </a:rPr>
              <a:t>↑ by 8; </a:t>
            </a:r>
          </a:p>
          <a:p>
            <a:pPr algn="ctr" eaLnBrk="1" hangingPunct="1"/>
            <a:r>
              <a:rPr lang="en-US" sz="1100">
                <a:latin typeface="Calibri " charset="0"/>
                <a:ea typeface="GulimChe" charset="0"/>
                <a:cs typeface="GulimChe" charset="0"/>
              </a:rPr>
              <a:t>Bicarb ↓by &lt; 8</a:t>
            </a:r>
            <a:endParaRPr lang="en-US" sz="1100">
              <a:latin typeface="Calibri " charset="0"/>
            </a:endParaRPr>
          </a:p>
        </p:txBody>
      </p:sp>
      <p:sp>
        <p:nvSpPr>
          <p:cNvPr id="81" name="TextBox 153"/>
          <p:cNvSpPr txBox="1">
            <a:spLocks noChangeArrowheads="1"/>
          </p:cNvSpPr>
          <p:nvPr/>
        </p:nvSpPr>
        <p:spPr bwMode="auto">
          <a:xfrm>
            <a:off x="7315200" y="2617788"/>
            <a:ext cx="14525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100">
                <a:latin typeface="Calibri " charset="0"/>
              </a:rPr>
              <a:t>AG </a:t>
            </a:r>
            <a:r>
              <a:rPr lang="en-US" sz="1100">
                <a:latin typeface="Calibri " charset="0"/>
                <a:ea typeface="GulimChe" charset="0"/>
                <a:cs typeface="GulimChe" charset="0"/>
              </a:rPr>
              <a:t>↑ by 8; </a:t>
            </a:r>
          </a:p>
          <a:p>
            <a:pPr algn="ctr" eaLnBrk="1" hangingPunct="1"/>
            <a:r>
              <a:rPr lang="en-US" sz="1100">
                <a:latin typeface="Calibri " charset="0"/>
                <a:ea typeface="GulimChe" charset="0"/>
                <a:cs typeface="GulimChe" charset="0"/>
              </a:rPr>
              <a:t>Bicarb ↓by &gt; 8</a:t>
            </a:r>
            <a:endParaRPr lang="en-US" sz="1100">
              <a:latin typeface="Calibri 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2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Step by Step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primary disturbance?</a:t>
            </a:r>
          </a:p>
          <a:p>
            <a:r>
              <a:rPr lang="en-US" dirty="0"/>
              <a:t>Is the compensation complete?</a:t>
            </a:r>
          </a:p>
          <a:p>
            <a:r>
              <a:rPr lang="en-US" dirty="0"/>
              <a:t>Calculate the anion gap!</a:t>
            </a:r>
          </a:p>
          <a:p>
            <a:r>
              <a:rPr lang="en-US" dirty="0"/>
              <a:t>Calculate the delta gap!</a:t>
            </a:r>
          </a:p>
          <a:p>
            <a:r>
              <a:rPr lang="en-US" dirty="0"/>
              <a:t>Calculate the serum </a:t>
            </a:r>
            <a:r>
              <a:rPr lang="en-US" dirty="0" err="1"/>
              <a:t>osmolar</a:t>
            </a:r>
            <a:r>
              <a:rPr lang="en-US" dirty="0"/>
              <a:t> gap if there is an anion gap!</a:t>
            </a:r>
          </a:p>
          <a:p>
            <a:r>
              <a:rPr lang="en-US" dirty="0"/>
              <a:t>Identify the Mechanism(s)!</a:t>
            </a:r>
          </a:p>
        </p:txBody>
      </p:sp>
    </p:spTree>
    <p:extLst>
      <p:ext uri="{BB962C8B-B14F-4D97-AF65-F5344CB8AC3E}">
        <p14:creationId xmlns:p14="http://schemas.microsoft.com/office/powerpoint/2010/main" val="42455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>
            <a:noAutofit/>
          </a:bodyPr>
          <a:lstStyle/>
          <a:p>
            <a:r>
              <a:rPr lang="en-US" sz="2800" dirty="0"/>
              <a:t>TP is a 46 YO male with history of poorly controlled type 2 DM, HTN, HIV, advanced CKD who presents to the ED with nausea, fatigue, vomiting, abdominal distention, and swelling. </a:t>
            </a:r>
          </a:p>
          <a:p>
            <a:r>
              <a:rPr lang="en-US" sz="2800" dirty="0"/>
              <a:t>Had advanced CKD for some time. His creatinine was in the 2s in 2012 and creatinine was 4 in August 2013. He follows with a nephrologist in Henderson, and had an AVF placed several months ago but has not yet started dialysis. </a:t>
            </a:r>
          </a:p>
          <a:p>
            <a:r>
              <a:rPr lang="en-US" sz="2800" dirty="0"/>
              <a:t>He has increased dyspnea on exertion, orthopnea, and the last several days increased nausea and vomiting. </a:t>
            </a:r>
          </a:p>
        </p:txBody>
      </p:sp>
    </p:spTree>
    <p:extLst>
      <p:ext uri="{BB962C8B-B14F-4D97-AF65-F5344CB8AC3E}">
        <p14:creationId xmlns:p14="http://schemas.microsoft.com/office/powerpoint/2010/main" val="307782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7845" y="2713392"/>
            <a:ext cx="7041644" cy="769442"/>
            <a:chOff x="1076694" y="1779006"/>
            <a:chExt cx="7041644" cy="769442"/>
          </a:xfrm>
        </p:grpSpPr>
        <p:sp>
          <p:nvSpPr>
            <p:cNvPr id="5" name="Rectangle 4"/>
            <p:cNvSpPr/>
            <p:nvPr/>
          </p:nvSpPr>
          <p:spPr>
            <a:xfrm>
              <a:off x="1076694" y="1963672"/>
              <a:ext cx="7041644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Humanst521 BT" charset="0"/>
                </a:rPr>
                <a:t>H</a:t>
              </a:r>
              <a:r>
                <a:rPr lang="en-US" sz="3200" baseline="-25000" dirty="0">
                  <a:latin typeface="Humanst521 BT" charset="0"/>
                </a:rPr>
                <a:t>2</a:t>
              </a:r>
              <a:r>
                <a:rPr lang="en-US" sz="3200" dirty="0">
                  <a:latin typeface="Humanst521 BT" charset="0"/>
                </a:rPr>
                <a:t>O + CO</a:t>
              </a:r>
              <a:r>
                <a:rPr lang="en-US" sz="3200" baseline="-25000" dirty="0">
                  <a:latin typeface="Humanst521 BT" charset="0"/>
                </a:rPr>
                <a:t>2</a:t>
              </a:r>
              <a:r>
                <a:rPr lang="en-US" sz="3200" dirty="0">
                  <a:latin typeface="Humanst521 BT" charset="0"/>
                  <a:sym typeface="Symbol" charset="0"/>
                </a:rPr>
                <a:t>  H</a:t>
              </a:r>
              <a:r>
                <a:rPr lang="en-US" sz="3200" baseline="-25000" dirty="0">
                  <a:latin typeface="Humanst521 BT" charset="0"/>
                  <a:sym typeface="Symbol" charset="0"/>
                </a:rPr>
                <a:t>2</a:t>
              </a:r>
              <a:r>
                <a:rPr lang="en-US" sz="3200" dirty="0">
                  <a:latin typeface="Humanst521 BT" charset="0"/>
                  <a:sym typeface="Symbol" charset="0"/>
                </a:rPr>
                <a:t>CO</a:t>
              </a:r>
              <a:r>
                <a:rPr lang="en-US" sz="3200" baseline="-25000" dirty="0">
                  <a:latin typeface="Humanst521 BT" charset="0"/>
                  <a:sym typeface="Symbol" charset="0"/>
                </a:rPr>
                <a:t>3</a:t>
              </a:r>
              <a:r>
                <a:rPr lang="en-US" sz="3200" dirty="0">
                  <a:latin typeface="Humanst521 BT" charset="0"/>
                  <a:sym typeface="Symbol" charset="0"/>
                </a:rPr>
                <a:t>  H</a:t>
              </a:r>
              <a:r>
                <a:rPr lang="en-US" sz="3200" baseline="30000" dirty="0">
                  <a:latin typeface="Humanst521 BT" charset="0"/>
                  <a:sym typeface="Symbol" charset="0"/>
                </a:rPr>
                <a:t>+</a:t>
              </a:r>
              <a:r>
                <a:rPr lang="en-US" sz="3200" dirty="0">
                  <a:latin typeface="Humanst521 BT" charset="0"/>
                  <a:sym typeface="Symbol" charset="0"/>
                </a:rPr>
                <a:t> + HCO</a:t>
              </a:r>
              <a:r>
                <a:rPr lang="en-US" sz="3200" baseline="-25000" dirty="0">
                  <a:latin typeface="Humanst521 BT" charset="0"/>
                  <a:sym typeface="Symbol" charset="0"/>
                </a:rPr>
                <a:t>3</a:t>
              </a:r>
              <a:r>
                <a:rPr lang="en-US" sz="3200" baseline="30000" dirty="0">
                  <a:latin typeface="Humanst521 BT" charset="0"/>
                  <a:sym typeface="Symbol" charset="0"/>
                </a:rPr>
                <a:t>-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4145" y="1779006"/>
              <a:ext cx="614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slow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47559" y="1800530"/>
              <a:ext cx="533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fast</a:t>
              </a:r>
            </a:p>
          </p:txBody>
        </p:sp>
      </p:grpSp>
      <p:pic>
        <p:nvPicPr>
          <p:cNvPr id="1026" name="Picture 2" descr="http://www.bbc.co.uk/staticarchive/03bb9a4f1c04ea0e9441b9feb5bcc6ac194e69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6" y="765429"/>
            <a:ext cx="1842312" cy="1710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7363" y="1294928"/>
            <a:ext cx="736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</a:t>
            </a:r>
            <a:r>
              <a:rPr lang="en-US" sz="2800" b="1" baseline="-25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0449" y="822790"/>
            <a:ext cx="736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</a:t>
            </a:r>
            <a:r>
              <a:rPr lang="en-US" sz="2800" b="1" baseline="-25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2949" y="1310502"/>
            <a:ext cx="2137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15,000 </a:t>
            </a:r>
          </a:p>
          <a:p>
            <a:pPr algn="ctr"/>
            <a:r>
              <a:rPr lang="en-US" sz="2800" b="1" dirty="0"/>
              <a:t>mmoles/day</a:t>
            </a:r>
            <a:endParaRPr lang="en-US" sz="2800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458427" y="1893879"/>
            <a:ext cx="736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</a:t>
            </a:r>
            <a:r>
              <a:rPr lang="en-US" sz="2800" b="1" baseline="-25000" dirty="0"/>
              <a:t>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21259" y="2264609"/>
            <a:ext cx="211873" cy="654973"/>
          </a:xfrm>
          <a:prstGeom prst="straightConnector1">
            <a:avLst/>
          </a:prstGeom>
          <a:ln w="476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://williamstreetmeats.com/resources/ste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760" y="1620788"/>
            <a:ext cx="1684364" cy="946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08667" y="1732391"/>
            <a:ext cx="242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 meq/kg/day</a:t>
            </a:r>
            <a:endParaRPr lang="en-US" sz="2800" b="1" baseline="-250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20771" y="2255611"/>
            <a:ext cx="0" cy="642447"/>
          </a:xfrm>
          <a:prstGeom prst="straightConnector1">
            <a:avLst/>
          </a:prstGeom>
          <a:ln w="476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urved Right Arrow 17"/>
          <p:cNvSpPr/>
          <p:nvPr/>
        </p:nvSpPr>
        <p:spPr>
          <a:xfrm rot="5400000">
            <a:off x="6921547" y="842084"/>
            <a:ext cx="731520" cy="121615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84999" y="3650099"/>
            <a:ext cx="3702205" cy="198491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Volatile Acid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4006062" y="3709858"/>
            <a:ext cx="3629417" cy="1806497"/>
          </a:xfrm>
          <a:prstGeom prst="flowChartAlternateProcess">
            <a:avLst/>
          </a:prstGeom>
          <a:solidFill>
            <a:srgbClr val="B757A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Non-Volatile Acid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72399" y="4161042"/>
            <a:ext cx="1232725" cy="97967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Stool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Losses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72289" y="3523785"/>
            <a:ext cx="635370" cy="602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25" y="5926867"/>
            <a:ext cx="916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Net Effect: Tendency Towards </a:t>
            </a:r>
            <a:r>
              <a:rPr lang="en-US" sz="4000" i="1" dirty="0"/>
              <a:t>Acidemia</a:t>
            </a:r>
            <a:r>
              <a:rPr lang="en-US" sz="4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01829" y="259209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Amino-Acids</a:t>
            </a:r>
          </a:p>
        </p:txBody>
      </p:sp>
    </p:spTree>
    <p:extLst>
      <p:ext uri="{BB962C8B-B14F-4D97-AF65-F5344CB8AC3E}">
        <p14:creationId xmlns:p14="http://schemas.microsoft.com/office/powerpoint/2010/main" val="14529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8" grpId="0"/>
      <p:bldP spid="16" grpId="0"/>
      <p:bldP spid="18" grpId="0" animBg="1"/>
      <p:bldP spid="19" grpId="0" animBg="1"/>
      <p:bldP spid="20" grpId="0" animBg="1"/>
      <p:bldP spid="9" grpId="0" animBg="1"/>
      <p:bldP spid="24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 Case 1 Labs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95400"/>
            <a:ext cx="7620000" cy="320040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pt-BR" b="1" dirty="0"/>
              <a:t>Sodium</a:t>
            </a:r>
            <a:r>
              <a:rPr lang="pt-BR" dirty="0"/>
              <a:t>			135-145 mmol/L 		</a:t>
            </a:r>
            <a:r>
              <a:rPr lang="pt-BR" b="1" dirty="0"/>
              <a:t>125 (L)</a:t>
            </a:r>
          </a:p>
          <a:p>
            <a:r>
              <a:rPr lang="pt-BR" b="1" dirty="0"/>
              <a:t>Potassium</a:t>
            </a:r>
            <a:r>
              <a:rPr lang="pt-BR" dirty="0"/>
              <a:t>		3.5 - 5.0 mmol/L		</a:t>
            </a:r>
            <a:r>
              <a:rPr lang="pt-BR" b="1" dirty="0"/>
              <a:t>5.3 (H)</a:t>
            </a:r>
            <a:r>
              <a:rPr lang="pt-BR" dirty="0"/>
              <a:t>		</a:t>
            </a:r>
          </a:p>
          <a:p>
            <a:r>
              <a:rPr lang="pt-BR" b="1" dirty="0"/>
              <a:t>Chloride</a:t>
            </a:r>
            <a:r>
              <a:rPr lang="pt-BR" dirty="0"/>
              <a:t>			98 - 108 mmol/L		</a:t>
            </a:r>
            <a:r>
              <a:rPr lang="pt-BR" b="1" dirty="0"/>
              <a:t>98</a:t>
            </a:r>
            <a:r>
              <a:rPr lang="pt-BR" dirty="0"/>
              <a:t>	</a:t>
            </a:r>
          </a:p>
          <a:p>
            <a:r>
              <a:rPr lang="fr-FR" b="1" dirty="0" err="1"/>
              <a:t>Carbon</a:t>
            </a:r>
            <a:r>
              <a:rPr lang="fr-FR" b="1" dirty="0"/>
              <a:t> </a:t>
            </a:r>
            <a:r>
              <a:rPr lang="fr-FR" b="1" dirty="0" err="1"/>
              <a:t>Dioxide</a:t>
            </a:r>
            <a:r>
              <a:rPr lang="fr-FR" dirty="0"/>
              <a:t>	21 - 30 </a:t>
            </a:r>
            <a:r>
              <a:rPr lang="fr-FR" dirty="0" err="1"/>
              <a:t>mmol</a:t>
            </a:r>
            <a:r>
              <a:rPr lang="fr-FR" dirty="0"/>
              <a:t>/L		</a:t>
            </a:r>
            <a:r>
              <a:rPr lang="fr-FR" b="1" dirty="0"/>
              <a:t>6 (L)</a:t>
            </a:r>
            <a:r>
              <a:rPr lang="fr-FR" dirty="0"/>
              <a:t>			</a:t>
            </a:r>
          </a:p>
          <a:p>
            <a:r>
              <a:rPr lang="pt-BR" b="1" dirty="0"/>
              <a:t>Urea Nitrogen</a:t>
            </a:r>
            <a:r>
              <a:rPr lang="pt-BR" dirty="0"/>
              <a:t>	7 - 20 mg/dL			</a:t>
            </a:r>
            <a:r>
              <a:rPr lang="pt-BR" b="1" dirty="0"/>
              <a:t>115 (H)</a:t>
            </a:r>
            <a:r>
              <a:rPr lang="pt-BR" dirty="0"/>
              <a:t>			</a:t>
            </a:r>
          </a:p>
          <a:p>
            <a:r>
              <a:rPr lang="pt-BR" b="1" dirty="0"/>
              <a:t>Creatinine</a:t>
            </a:r>
            <a:r>
              <a:rPr lang="pt-BR" dirty="0"/>
              <a:t>		0.6 - 1.3 mg/dL		</a:t>
            </a:r>
            <a:r>
              <a:rPr lang="pt-BR" b="1" dirty="0"/>
              <a:t>9.9 (H)</a:t>
            </a:r>
            <a:r>
              <a:rPr lang="pt-BR" dirty="0"/>
              <a:t>		</a:t>
            </a:r>
          </a:p>
          <a:p>
            <a:r>
              <a:rPr lang="it-IT" b="1" dirty="0"/>
              <a:t>Calcium</a:t>
            </a:r>
            <a:r>
              <a:rPr lang="it-IT" dirty="0"/>
              <a:t>			8.7 - 10.2 mg/dL		</a:t>
            </a:r>
            <a:r>
              <a:rPr lang="it-IT" b="1" dirty="0"/>
              <a:t>7.2 (L)</a:t>
            </a:r>
            <a:r>
              <a:rPr lang="it-IT" dirty="0"/>
              <a:t>			</a:t>
            </a:r>
          </a:p>
          <a:p>
            <a:r>
              <a:rPr lang="pt-BR" b="1" dirty="0"/>
              <a:t>Protein, Total</a:t>
            </a:r>
            <a:r>
              <a:rPr lang="pt-BR" dirty="0"/>
              <a:t>		5.8 - 7.8 g/</a:t>
            </a:r>
            <a:r>
              <a:rPr lang="pt-BR" dirty="0" err="1"/>
              <a:t>dL</a:t>
            </a:r>
            <a:r>
              <a:rPr lang="pt-BR" dirty="0"/>
              <a:t>			</a:t>
            </a:r>
            <a:r>
              <a:rPr lang="pt-BR" b="1" dirty="0"/>
              <a:t>8.4 (H)</a:t>
            </a:r>
            <a:r>
              <a:rPr lang="pt-BR" dirty="0"/>
              <a:t>			</a:t>
            </a:r>
          </a:p>
          <a:p>
            <a:r>
              <a:rPr lang="en-US" b="1" dirty="0"/>
              <a:t>Albumin</a:t>
            </a:r>
            <a:r>
              <a:rPr lang="en-US" dirty="0"/>
              <a:t>			3.5 - 4.8 g/dL			</a:t>
            </a:r>
            <a:r>
              <a:rPr lang="en-US" b="1" dirty="0"/>
              <a:t>3.4 (L)</a:t>
            </a:r>
            <a:r>
              <a:rPr lang="en-US" dirty="0"/>
              <a:t>			</a:t>
            </a:r>
          </a:p>
          <a:p>
            <a:r>
              <a:rPr lang="pt-BR" b="1" dirty="0"/>
              <a:t>Glucose</a:t>
            </a:r>
            <a:r>
              <a:rPr lang="pt-BR" dirty="0"/>
              <a:t>			70 - 140 mg/dL		</a:t>
            </a:r>
            <a:r>
              <a:rPr lang="pt-BR" b="1" dirty="0"/>
              <a:t>407 (H)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4648200"/>
            <a:ext cx="76200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pH		</a:t>
            </a:r>
            <a:r>
              <a:rPr lang="fr-FR" dirty="0"/>
              <a:t>		7.32 - 7.42 			</a:t>
            </a:r>
            <a:r>
              <a:rPr lang="fr-FR" b="1" dirty="0"/>
              <a:t>7.14 (LL)</a:t>
            </a:r>
            <a:r>
              <a:rPr lang="fr-FR" dirty="0"/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PCO2		</a:t>
            </a:r>
            <a:r>
              <a:rPr lang="fr-FR" dirty="0"/>
              <a:t>		39 - 55 </a:t>
            </a:r>
            <a:r>
              <a:rPr lang="fr-FR" dirty="0" err="1"/>
              <a:t>mmHg</a:t>
            </a:r>
            <a:r>
              <a:rPr lang="fr-FR" dirty="0"/>
              <a:t>			</a:t>
            </a:r>
            <a:r>
              <a:rPr lang="fr-FR" b="1" dirty="0"/>
              <a:t>18 (L)</a:t>
            </a:r>
            <a:r>
              <a:rPr lang="fr-FR" dirty="0"/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PO2		 </a:t>
            </a:r>
            <a:r>
              <a:rPr lang="fr-FR" dirty="0"/>
              <a:t>		30 - 55 </a:t>
            </a:r>
            <a:r>
              <a:rPr lang="fr-FR" dirty="0" err="1"/>
              <a:t>mmHg</a:t>
            </a:r>
            <a:r>
              <a:rPr lang="fr-FR" dirty="0"/>
              <a:t>			</a:t>
            </a:r>
            <a:r>
              <a:rPr lang="fr-FR" b="1" dirty="0"/>
              <a:t>49</a:t>
            </a:r>
            <a:r>
              <a:rPr lang="fr-FR" dirty="0"/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Bicarbonate, Venous</a:t>
            </a:r>
            <a:r>
              <a:rPr lang="en-US" dirty="0"/>
              <a:t>	20 - 28 </a:t>
            </a:r>
            <a:r>
              <a:rPr lang="en-US" dirty="0" err="1"/>
              <a:t>mmol</a:t>
            </a:r>
            <a:r>
              <a:rPr lang="en-US" dirty="0"/>
              <a:t>/L		</a:t>
            </a:r>
            <a:r>
              <a:rPr lang="en-US" b="1" dirty="0"/>
              <a:t>7 (L)</a:t>
            </a:r>
            <a:r>
              <a:rPr lang="en-US" dirty="0"/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Total CO2, Venous</a:t>
            </a:r>
            <a:r>
              <a:rPr lang="en-US" dirty="0"/>
              <a:t>	21 - 30 </a:t>
            </a:r>
            <a:r>
              <a:rPr lang="en-US" dirty="0" err="1"/>
              <a:t>mmol</a:t>
            </a:r>
            <a:r>
              <a:rPr lang="en-US" dirty="0"/>
              <a:t>/L		</a:t>
            </a:r>
            <a:r>
              <a:rPr lang="en-US" b="1" dirty="0"/>
              <a:t>11 (L)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Calcium, Ionized</a:t>
            </a:r>
            <a:r>
              <a:rPr lang="en-US" dirty="0"/>
              <a:t>		1.15 - 1.32 mmol/L		</a:t>
            </a:r>
            <a:r>
              <a:rPr lang="en-US" b="1" dirty="0"/>
              <a:t>0.87 (!)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Lactate 			</a:t>
            </a:r>
            <a:r>
              <a:rPr lang="en-US" dirty="0"/>
              <a:t>0.6-1.8 </a:t>
            </a:r>
            <a:r>
              <a:rPr lang="en-US" dirty="0" err="1"/>
              <a:t>mmol</a:t>
            </a:r>
            <a:r>
              <a:rPr lang="en-US" dirty="0"/>
              <a:t>/L</a:t>
            </a:r>
            <a:r>
              <a:rPr lang="en-US" b="1" dirty="0"/>
              <a:t>		1.5</a:t>
            </a:r>
          </a:p>
        </p:txBody>
      </p:sp>
    </p:spTree>
    <p:extLst>
      <p:ext uri="{BB962C8B-B14F-4D97-AF65-F5344CB8AC3E}">
        <p14:creationId xmlns:p14="http://schemas.microsoft.com/office/powerpoint/2010/main" val="40592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52377"/>
              </p:ext>
            </p:extLst>
          </p:nvPr>
        </p:nvGraphicFramePr>
        <p:xfrm>
          <a:off x="5181600" y="1752600"/>
          <a:ext cx="2895600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[H</a:t>
                      </a:r>
                      <a:r>
                        <a:rPr lang="en-US" baseline="30000" dirty="0"/>
                        <a:t>+</a:t>
                      </a:r>
                      <a:r>
                        <a:rPr lang="en-US" dirty="0"/>
                        <a:t>], nEq/L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09600" y="1763889"/>
            <a:ext cx="4385733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Consider the Henderson equation.</a:t>
            </a:r>
          </a:p>
          <a:p>
            <a:r>
              <a:rPr lang="en-US" sz="2800" b="1" dirty="0"/>
              <a:t>[H</a:t>
            </a:r>
            <a:r>
              <a:rPr lang="en-US" sz="2800" b="1" baseline="30000" dirty="0"/>
              <a:t>+</a:t>
            </a:r>
            <a:r>
              <a:rPr lang="en-US" sz="2800" b="1" dirty="0"/>
              <a:t>] </a:t>
            </a:r>
            <a:r>
              <a:rPr lang="en-US" sz="2800" b="1" dirty="0" err="1"/>
              <a:t>nEq</a:t>
            </a:r>
            <a:r>
              <a:rPr lang="en-US" sz="2800" b="1" dirty="0"/>
              <a:t>/L = </a:t>
            </a:r>
            <a:r>
              <a:rPr lang="en-US" sz="2800" b="1" u="sng" dirty="0"/>
              <a:t>24 x (Pco</a:t>
            </a:r>
            <a:r>
              <a:rPr lang="en-US" sz="2800" b="1" baseline="-25000" dirty="0"/>
              <a:t>2</a:t>
            </a:r>
            <a:r>
              <a:rPr lang="en-US" sz="2800" b="1" dirty="0"/>
              <a:t>)</a:t>
            </a:r>
          </a:p>
          <a:p>
            <a:pPr marL="0" indent="0">
              <a:buNone/>
            </a:pPr>
            <a:r>
              <a:rPr lang="en-US" sz="2800" b="1" dirty="0"/>
              <a:t>                             [HCO</a:t>
            </a:r>
            <a:r>
              <a:rPr lang="en-US" sz="2800" b="1" baseline="-25000" dirty="0"/>
              <a:t>3</a:t>
            </a:r>
            <a:r>
              <a:rPr lang="en-US" sz="2800" b="1" baseline="30000" dirty="0"/>
              <a:t>-</a:t>
            </a:r>
            <a:r>
              <a:rPr lang="en-US" sz="2800" b="1" dirty="0"/>
              <a:t>]</a:t>
            </a:r>
          </a:p>
          <a:p>
            <a:r>
              <a:rPr lang="en-US" sz="2400" dirty="0"/>
              <a:t>When the serum bicarbonate concentration is very low, a further decline will result in a large change in the free proton concentration.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cap="none" dirty="0">
                <a:solidFill>
                  <a:srgbClr val="000090"/>
                </a:solidFill>
              </a:rPr>
              <a:t>Is the patient in danger?</a:t>
            </a:r>
          </a:p>
        </p:txBody>
      </p:sp>
    </p:spTree>
    <p:extLst>
      <p:ext uri="{BB962C8B-B14F-4D97-AF65-F5344CB8AC3E}">
        <p14:creationId xmlns:p14="http://schemas.microsoft.com/office/powerpoint/2010/main" val="20060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Decreased myocardial contractility</a:t>
            </a:r>
          </a:p>
          <a:p>
            <a:r>
              <a:rPr lang="en-US" dirty="0"/>
              <a:t>Decreased cardiac output, and a fall in BP. </a:t>
            </a:r>
          </a:p>
          <a:p>
            <a:r>
              <a:rPr lang="en-US" dirty="0"/>
              <a:t>Decreased binding of norepinephrine to its receptors. </a:t>
            </a:r>
          </a:p>
          <a:p>
            <a:r>
              <a:rPr lang="en-US" dirty="0"/>
              <a:t>Shifts the </a:t>
            </a:r>
            <a:r>
              <a:rPr lang="en-US" dirty="0" err="1"/>
              <a:t>oxyhemoglobin</a:t>
            </a:r>
            <a:r>
              <a:rPr lang="en-US" dirty="0"/>
              <a:t> curve to the right, allowing more O</a:t>
            </a:r>
            <a:r>
              <a:rPr lang="en-US" baseline="-25000" dirty="0"/>
              <a:t>2</a:t>
            </a:r>
            <a:r>
              <a:rPr lang="en-US" dirty="0"/>
              <a:t> to be released—the Bohr Effect.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What are the deleterious effects of </a:t>
            </a:r>
            <a:r>
              <a:rPr lang="en-US" dirty="0" err="1">
                <a:solidFill>
                  <a:srgbClr val="000090"/>
                </a:solidFill>
              </a:rPr>
              <a:t>acidemia</a:t>
            </a:r>
            <a:r>
              <a:rPr lang="en-US" dirty="0">
                <a:solidFill>
                  <a:srgbClr val="000090"/>
                </a:solidFill>
              </a:rPr>
              <a:t>?</a:t>
            </a:r>
            <a:endParaRPr lang="en-US" cap="none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D87C3E-A3F9-3048-809D-69EDFBE87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85" y="2105227"/>
            <a:ext cx="8219831" cy="3356680"/>
          </a:xfrm>
          <a:solidFill>
            <a:schemeClr val="bg1">
              <a:alpha val="89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/>
              <a:t>↑ Ammonia production and excretion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/>
              <a:t>↑ Renin-angiotensin system activation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/>
              <a:t>↑ Production of endothelin-1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3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/>
              <a:t>all of which contributes to </a:t>
            </a:r>
            <a:r>
              <a:rPr lang="en-US" sz="3300" b="1" dirty="0"/>
              <a:t>tubulointerstitial inflammation and accelerated fibrosis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2712FE-654D-AB49-923D-6F3A3DAE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CKD Progression is Worse with Metabolic Acidosis</a:t>
            </a:r>
          </a:p>
        </p:txBody>
      </p:sp>
    </p:spTree>
    <p:extLst>
      <p:ext uri="{BB962C8B-B14F-4D97-AF65-F5344CB8AC3E}">
        <p14:creationId xmlns:p14="http://schemas.microsoft.com/office/powerpoint/2010/main" val="336454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8DF65E-AF5F-F24A-83C2-8544701B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19" y="2420913"/>
            <a:ext cx="8391281" cy="2833227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Multiple, large, retrospective cohort analyses have demonstrated that as serum bicarbonate decreases below normal levels, </a:t>
            </a:r>
            <a:r>
              <a:rPr lang="en-US" sz="2400" dirty="0">
                <a:solidFill>
                  <a:srgbClr val="FF0000"/>
                </a:solidFill>
              </a:rPr>
              <a:t>the risk of adverse outcomes like death or progression of CKD progressively increases.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</a:rPr>
              <a:t>Each 1 mmol/L decline below the normal range </a:t>
            </a:r>
            <a:r>
              <a:rPr lang="en-US" sz="2400" dirty="0"/>
              <a:t>of serum bicarbonate (22–29 mmol/L) is associated with a </a:t>
            </a:r>
            <a:r>
              <a:rPr lang="en-US" sz="2400" dirty="0">
                <a:solidFill>
                  <a:srgbClr val="FF0000"/>
                </a:solidFill>
              </a:rPr>
              <a:t>3%–9% increased risk of CKD progression.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E7D4FBD-6396-5C43-BFAB-3B4788FE7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CKD Progression is Worse with Metabolic Acidosis</a:t>
            </a:r>
          </a:p>
        </p:txBody>
      </p:sp>
    </p:spTree>
    <p:extLst>
      <p:ext uri="{BB962C8B-B14F-4D97-AF65-F5344CB8AC3E}">
        <p14:creationId xmlns:p14="http://schemas.microsoft.com/office/powerpoint/2010/main" val="13202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C7310E-67F2-654C-AAB1-554B77A49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20" y="2204138"/>
            <a:ext cx="8552961" cy="2000216"/>
          </a:xfrm>
          <a:solidFill>
            <a:schemeClr val="bg1">
              <a:alpha val="76000"/>
            </a:schemeClr>
          </a:solidFill>
        </p:spPr>
        <p:txBody>
          <a:bodyPr>
            <a:normAutofit lnSpcReduction="10000"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A single-center, open-label trial of 134 patients with stage 4 CKD (creatinine clearance, 15 to 30 mL/min/1.73 m</a:t>
            </a:r>
            <a:r>
              <a:rPr lang="en-US" sz="2100" baseline="30000" dirty="0"/>
              <a:t>2</a:t>
            </a:r>
            <a:r>
              <a:rPr lang="en-US" sz="2100" dirty="0"/>
              <a:t>)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Metabolic acidosis (baseline serum bicarbonate, 16-20 mEq/L) 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Randomly assigned to oral sodium bicarbonate 600 mg three times daily and increased as needed to achieve a serum bicarbonate ≥23 mEq/L, or to no treatment.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4B73C5E-B015-EE4D-8C9D-2C9682C4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19" y="1603860"/>
            <a:ext cx="8323571" cy="600278"/>
          </a:xfrm>
        </p:spPr>
        <p:txBody>
          <a:bodyPr>
            <a:normAutofit/>
          </a:bodyPr>
          <a:lstStyle/>
          <a:p>
            <a:r>
              <a:rPr lang="en-US" sz="3000" dirty="0"/>
              <a:t>Does Correcting Metabolic Acidosis Help?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B574F2-E491-CF4C-B00A-9DACA4E17C37}"/>
              </a:ext>
            </a:extLst>
          </p:cNvPr>
          <p:cNvSpPr/>
          <p:nvPr/>
        </p:nvSpPr>
        <p:spPr>
          <a:xfrm>
            <a:off x="517839" y="4204354"/>
            <a:ext cx="7878931" cy="1569660"/>
          </a:xfrm>
          <a:prstGeom prst="rect">
            <a:avLst/>
          </a:prstGeom>
          <a:solidFill>
            <a:srgbClr val="92D050">
              <a:alpha val="47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Taking Oral Sodium Bicarbonate associated with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↓ risk of end-stage kidney disease: 6.5 vs. 33%</a:t>
            </a:r>
          </a:p>
          <a:p>
            <a:r>
              <a:rPr lang="en-US" sz="2400" dirty="0">
                <a:solidFill>
                  <a:srgbClr val="002060"/>
                </a:solidFill>
              </a:rPr>
              <a:t>↓ mean rate of decline of </a:t>
            </a:r>
            <a:r>
              <a:rPr lang="en-US" sz="2400" dirty="0" err="1">
                <a:solidFill>
                  <a:srgbClr val="002060"/>
                </a:solidFill>
              </a:rPr>
              <a:t>CrCl</a:t>
            </a:r>
            <a:r>
              <a:rPr lang="en-US" sz="2400" dirty="0">
                <a:solidFill>
                  <a:srgbClr val="002060"/>
                </a:solidFill>
              </a:rPr>
              <a:t> (1.88 vs. 5.93 mL/min/1.73 m</a:t>
            </a:r>
            <a:r>
              <a:rPr lang="en-US" sz="2400" baseline="30000" dirty="0">
                <a:solidFill>
                  <a:srgbClr val="002060"/>
                </a:solidFill>
              </a:rPr>
              <a:t>2</a:t>
            </a:r>
            <a:r>
              <a:rPr lang="en-US" sz="2400" dirty="0">
                <a:solidFill>
                  <a:srgbClr val="002060"/>
                </a:solidFill>
              </a:rPr>
              <a:t> /</a:t>
            </a:r>
            <a:r>
              <a:rPr lang="en-US" sz="2400" dirty="0" err="1">
                <a:solidFill>
                  <a:srgbClr val="002060"/>
                </a:solidFill>
              </a:rPr>
              <a:t>yr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5CF75F-9021-1C4A-9D28-3F5DB065BAD1}"/>
              </a:ext>
            </a:extLst>
          </p:cNvPr>
          <p:cNvSpPr/>
          <p:nvPr/>
        </p:nvSpPr>
        <p:spPr>
          <a:xfrm>
            <a:off x="5741139" y="5723751"/>
            <a:ext cx="27017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J Am Soc Nephrol. 2009;20(9):2075.</a:t>
            </a:r>
          </a:p>
        </p:txBody>
      </p:sp>
    </p:spTree>
    <p:extLst>
      <p:ext uri="{BB962C8B-B14F-4D97-AF65-F5344CB8AC3E}">
        <p14:creationId xmlns:p14="http://schemas.microsoft.com/office/powerpoint/2010/main" val="24900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C7310E-67F2-654C-AAB1-554B77A49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49" y="2230285"/>
            <a:ext cx="8552961" cy="1784006"/>
          </a:xfrm>
          <a:solidFill>
            <a:schemeClr val="bg1">
              <a:alpha val="84000"/>
            </a:schemeClr>
          </a:solidFill>
        </p:spPr>
        <p:txBody>
          <a:bodyPr>
            <a:norm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Open-label trial of 740 patients with stage 3, 4, or 5 CKD (mean creatinine clearance of 30 mL/min) and a mean baseline serum bicarbonate of 21.5 mmol/L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Randomly assigned to oral sodium bicarbonate or no treatment.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4B73C5E-B015-EE4D-8C9D-2C9682C4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19" y="1603860"/>
            <a:ext cx="8323571" cy="600278"/>
          </a:xfrm>
        </p:spPr>
        <p:txBody>
          <a:bodyPr>
            <a:normAutofit/>
          </a:bodyPr>
          <a:lstStyle/>
          <a:p>
            <a:r>
              <a:rPr lang="en-US" sz="3000" dirty="0"/>
              <a:t>Does Correcting Metabolic Acidosis Help?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B574F2-E491-CF4C-B00A-9DACA4E17C37}"/>
              </a:ext>
            </a:extLst>
          </p:cNvPr>
          <p:cNvSpPr/>
          <p:nvPr/>
        </p:nvSpPr>
        <p:spPr>
          <a:xfrm>
            <a:off x="555172" y="4040437"/>
            <a:ext cx="8063918" cy="1569660"/>
          </a:xfrm>
          <a:prstGeom prst="rect">
            <a:avLst/>
          </a:prstGeom>
          <a:solidFill>
            <a:srgbClr val="92D050">
              <a:alpha val="47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Oral Sodium Bicarbonate was associated with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↓ all-cause mortality (3.1 versus 6.8 percent)</a:t>
            </a:r>
          </a:p>
          <a:p>
            <a:r>
              <a:rPr lang="en-US" sz="2400" dirty="0">
                <a:solidFill>
                  <a:srgbClr val="002060"/>
                </a:solidFill>
              </a:rPr>
              <a:t>↓ risk of requiring renal replacement therapy (6.9 vs. 12%)</a:t>
            </a:r>
          </a:p>
          <a:p>
            <a:r>
              <a:rPr lang="en-US" sz="2400" dirty="0">
                <a:solidFill>
                  <a:srgbClr val="002060"/>
                </a:solidFill>
              </a:rPr>
              <a:t>↓ risk of a doubling of serum creatinine (6.6 vs. 17%)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4164C-C138-F244-AFD8-49D1C3045EB1}"/>
              </a:ext>
            </a:extLst>
          </p:cNvPr>
          <p:cNvSpPr/>
          <p:nvPr/>
        </p:nvSpPr>
        <p:spPr>
          <a:xfrm>
            <a:off x="5757582" y="5633944"/>
            <a:ext cx="276428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J Nephrol. 2019 Dec;32(6):989-1001.</a:t>
            </a:r>
          </a:p>
        </p:txBody>
      </p:sp>
    </p:spTree>
    <p:extLst>
      <p:ext uri="{BB962C8B-B14F-4D97-AF65-F5344CB8AC3E}">
        <p14:creationId xmlns:p14="http://schemas.microsoft.com/office/powerpoint/2010/main" val="35277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B15D93-AA62-0C4D-BFC0-297C29F56009}"/>
              </a:ext>
            </a:extLst>
          </p:cNvPr>
          <p:cNvSpPr/>
          <p:nvPr/>
        </p:nvSpPr>
        <p:spPr>
          <a:xfrm>
            <a:off x="-84854" y="5991212"/>
            <a:ext cx="863781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err="1"/>
              <a:t>Phisitkul</a:t>
            </a:r>
            <a:r>
              <a:rPr lang="en-US" sz="1350" dirty="0"/>
              <a:t> S, Khanna Amelioration of metabolic acidosis in patients with low GFR reduced kidney endothelin production and kidney injury, and better preserved GFR, Simoni J et al.. Kidney Int 2010; 77: 617–623.</a:t>
            </a:r>
          </a:p>
          <a:p>
            <a:endParaRPr lang="en-US" sz="1350" dirty="0"/>
          </a:p>
          <a:p>
            <a:r>
              <a:rPr lang="en-US" sz="1350" dirty="0"/>
              <a:t>Mahajan A., Simoni J., </a:t>
            </a:r>
            <a:r>
              <a:rPr lang="en-US" sz="1350" dirty="0" err="1"/>
              <a:t>Sheather</a:t>
            </a:r>
            <a:r>
              <a:rPr lang="en-US" sz="1350" dirty="0"/>
              <a:t> S.J., </a:t>
            </a:r>
            <a:r>
              <a:rPr lang="en-US" sz="1350" dirty="0" err="1"/>
              <a:t>Broglio</a:t>
            </a:r>
            <a:r>
              <a:rPr lang="en-US" sz="1350" dirty="0"/>
              <a:t> K.R., Rajab M.H., Wesson D.E. Daily oral sodium bicarbonate preserves glomerular filtration rate by slowing its decline in early hypertensive nephropathy. Kidney Int. 2010;78:303–309.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3B3157B-A56A-F641-97C9-07237E5D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20" y="2337755"/>
            <a:ext cx="8552961" cy="1716596"/>
          </a:xfrm>
          <a:solidFill>
            <a:schemeClr val="bg1">
              <a:alpha val="84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  <a:latin typeface="system-ui"/>
              </a:rPr>
              <a:t>5-year, prospective, randomized, placebo-controlled, and blinded interventional study.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  <a:latin typeface="system-ui"/>
              </a:rPr>
              <a:t>349 patients with CKD II, albuminuria, randomized to sodium bicarbonate, sodium chloride, or placebo.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27ED6-547F-914F-B490-239AFB0FCF8E}"/>
              </a:ext>
            </a:extLst>
          </p:cNvPr>
          <p:cNvSpPr/>
          <p:nvPr/>
        </p:nvSpPr>
        <p:spPr>
          <a:xfrm>
            <a:off x="314245" y="4054351"/>
            <a:ext cx="8063918" cy="1569660"/>
          </a:xfrm>
          <a:prstGeom prst="rect">
            <a:avLst/>
          </a:prstGeom>
          <a:solidFill>
            <a:srgbClr val="92D050">
              <a:alpha val="47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Oral Sodium Bicarbonate was associated with</a:t>
            </a:r>
          </a:p>
          <a:p>
            <a:r>
              <a:rPr lang="en-US" sz="2400" dirty="0">
                <a:solidFill>
                  <a:srgbClr val="002060"/>
                </a:solidFill>
              </a:rPr>
              <a:t>↓ rate of eGFR decline, estimated using plasma cystatin C</a:t>
            </a:r>
          </a:p>
          <a:p>
            <a:r>
              <a:rPr lang="en-US" sz="2400" dirty="0">
                <a:solidFill>
                  <a:srgbClr val="002060"/>
                </a:solidFill>
              </a:rPr>
              <a:t>↓ kidney endothelin production</a:t>
            </a:r>
          </a:p>
          <a:p>
            <a:r>
              <a:rPr lang="en-US" sz="2400" dirty="0">
                <a:solidFill>
                  <a:srgbClr val="002060"/>
                </a:solidFill>
              </a:rPr>
              <a:t>↓ markers of tubulointerstitial injury (Urine NAG).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429205-66E8-A348-A633-4A1EBB1F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19" y="1603860"/>
            <a:ext cx="8323571" cy="600278"/>
          </a:xfrm>
        </p:spPr>
        <p:txBody>
          <a:bodyPr>
            <a:normAutofit/>
          </a:bodyPr>
          <a:lstStyle/>
          <a:p>
            <a:r>
              <a:rPr lang="en-US" sz="3000" dirty="0"/>
              <a:t>Does Correcting Metabolic Acidosis Help?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13DE77-E1A5-5244-A004-86CC8535A853}"/>
              </a:ext>
            </a:extLst>
          </p:cNvPr>
          <p:cNvSpPr/>
          <p:nvPr/>
        </p:nvSpPr>
        <p:spPr>
          <a:xfrm>
            <a:off x="6173280" y="5681556"/>
            <a:ext cx="22530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Kidney Int. 2010;78:303–309.</a:t>
            </a:r>
          </a:p>
        </p:txBody>
      </p:sp>
    </p:spTree>
    <p:extLst>
      <p:ext uri="{BB962C8B-B14F-4D97-AF65-F5344CB8AC3E}">
        <p14:creationId xmlns:p14="http://schemas.microsoft.com/office/powerpoint/2010/main" val="35622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113EB3-A8CD-7547-9744-ACE9C0966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20" y="2224970"/>
            <a:ext cx="8742345" cy="3050003"/>
          </a:xfrm>
          <a:solidFill>
            <a:schemeClr val="bg1">
              <a:alpha val="81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People with CKD and serum bicarbonate concentrations &lt; 22 mmol/l treatment with oral bicarbonate supplementation be given 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maintain serum bicarbonate within the normal range, unless contraindicated. (2B)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Alkali supplementation appears to be a promising </a:t>
            </a:r>
            <a:r>
              <a:rPr lang="en-US" sz="2400" dirty="0">
                <a:solidFill>
                  <a:srgbClr val="FF0000"/>
                </a:solidFill>
              </a:rPr>
              <a:t>low-cost, high-benefit </a:t>
            </a:r>
            <a:r>
              <a:rPr lang="en-US" sz="2400" dirty="0">
                <a:solidFill>
                  <a:srgbClr val="002060"/>
                </a:solidFill>
              </a:rPr>
              <a:t>adjunct treatment for patients with CKD and may be accessible to all populations.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00CD12-B8AC-0741-96D0-463B82E4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KDIGO Guidelines Statement</a:t>
            </a:r>
          </a:p>
        </p:txBody>
      </p:sp>
    </p:spTree>
    <p:extLst>
      <p:ext uri="{BB962C8B-B14F-4D97-AF65-F5344CB8AC3E}">
        <p14:creationId xmlns:p14="http://schemas.microsoft.com/office/powerpoint/2010/main" val="1255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131C68-520A-424A-9DD4-1D51B67C3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76" y="2163097"/>
            <a:ext cx="8520305" cy="2490767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A crossover study of 200mmol/day (17 g/day) of sodium bicarbonate versus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200mmol/day of sodium chloride in 10 subjects with advanced CKD on a low-sodium diet: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Sodium chloride increased weight and BP but not the sodium bicarbonate.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RCT: Patients in the bicarbonate group were more likely to develop edema and hypertension, </a:t>
            </a:r>
            <a:r>
              <a:rPr lang="en-US" dirty="0">
                <a:solidFill>
                  <a:srgbClr val="FF0000"/>
                </a:solidFill>
              </a:rPr>
              <a:t>although this difference was not statistically significant.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RCT: sodium bicarbonate therapy was </a:t>
            </a:r>
            <a:r>
              <a:rPr lang="en-US" dirty="0">
                <a:solidFill>
                  <a:srgbClr val="FF0000"/>
                </a:solidFill>
              </a:rPr>
              <a:t>not associated with higher blood pressure, increase in body weight, or increase in hospitalization rates.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F57003-3E86-0245-BA47-D751ACE5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Hypertension and Fluid Overload?</a:t>
            </a:r>
          </a:p>
        </p:txBody>
      </p:sp>
    </p:spTree>
    <p:extLst>
      <p:ext uri="{BB962C8B-B14F-4D97-AF65-F5344CB8AC3E}">
        <p14:creationId xmlns:p14="http://schemas.microsoft.com/office/powerpoint/2010/main" val="2643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How Buffers Protect the pH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9216" y="2295670"/>
            <a:ext cx="3444786" cy="2446003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51969" y="3128416"/>
            <a:ext cx="364067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3369" y="3128416"/>
            <a:ext cx="82126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123363" y="3357019"/>
            <a:ext cx="82126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35578" y="2829485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Na</a:t>
            </a:r>
            <a:r>
              <a:rPr lang="en-US" sz="2800" baseline="30000" dirty="0"/>
              <a:t>+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944636" y="308601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baseline="30000" dirty="0"/>
              <a:t>+</a:t>
            </a:r>
            <a:endParaRPr lang="en-US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652754" y="3440307"/>
            <a:ext cx="470609" cy="4291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17663" y="2543641"/>
            <a:ext cx="2274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CO</a:t>
            </a:r>
            <a:r>
              <a:rPr lang="en-US" sz="3200" baseline="-25000" dirty="0"/>
              <a:t>2</a:t>
            </a:r>
            <a:r>
              <a:rPr lang="en-US" sz="3200" dirty="0"/>
              <a:t> + 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4882" y="3963527"/>
            <a:ext cx="2700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Phosphate ↔ H</a:t>
            </a:r>
            <a:r>
              <a:rPr lang="en-US" sz="2800" baseline="30000" dirty="0"/>
              <a:t>+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97622" y="3440307"/>
            <a:ext cx="235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Proteins ↔ H</a:t>
            </a:r>
            <a:r>
              <a:rPr lang="en-US" sz="2800" baseline="30000" dirty="0"/>
              <a:t>+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1595551" y="1317650"/>
            <a:ext cx="3459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HA </a:t>
            </a:r>
            <a:r>
              <a:rPr lang="en-US" sz="4800" dirty="0">
                <a:sym typeface="Wingdings" panose="05000000000000000000" pitchFamily="2" charset="2"/>
              </a:rPr>
              <a:t> A</a:t>
            </a:r>
            <a:r>
              <a:rPr lang="en-US" sz="4800" baseline="30000" dirty="0"/>
              <a:t>-</a:t>
            </a:r>
            <a:r>
              <a:rPr lang="en-US" sz="4800" dirty="0"/>
              <a:t> + H</a:t>
            </a:r>
            <a:r>
              <a:rPr lang="en-US" sz="4800" baseline="30000" dirty="0"/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70539" y="2531323"/>
            <a:ext cx="30057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HCO</a:t>
            </a:r>
            <a:r>
              <a:rPr lang="en-US" sz="3200" baseline="-25000" dirty="0"/>
              <a:t>3</a:t>
            </a:r>
            <a:r>
              <a:rPr lang="en-US" sz="3200" baseline="30000" dirty="0"/>
              <a:t>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Protein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Phosphate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Bone (Chronic)</a:t>
            </a:r>
          </a:p>
        </p:txBody>
      </p:sp>
      <p:cxnSp>
        <p:nvCxnSpPr>
          <p:cNvPr id="36" name="Straight Arrow Connector 35"/>
          <p:cNvCxnSpPr>
            <a:endCxn id="17" idx="0"/>
          </p:cNvCxnSpPr>
          <p:nvPr/>
        </p:nvCxnSpPr>
        <p:spPr>
          <a:xfrm flipH="1">
            <a:off x="4208491" y="2114475"/>
            <a:ext cx="349663" cy="971543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558154" y="2148647"/>
            <a:ext cx="712385" cy="680838"/>
          </a:xfrm>
          <a:prstGeom prst="straightConnector1">
            <a:avLst/>
          </a:prstGeom>
          <a:ln w="508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558154" y="2114475"/>
            <a:ext cx="712385" cy="123315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558154" y="2148647"/>
            <a:ext cx="712385" cy="15532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https://encrypted-tbn2.gstatic.com/images?q=tbn:ANd9GcTWtjqeeiNt5WDLN6FDOlIJvJZwJLatdBxE17yf763ew_cA-2q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49" y="4769477"/>
            <a:ext cx="1594483" cy="1860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Curved Connector 48"/>
          <p:cNvCxnSpPr>
            <a:endCxn id="47" idx="3"/>
          </p:cNvCxnSpPr>
          <p:nvPr/>
        </p:nvCxnSpPr>
        <p:spPr>
          <a:xfrm rot="16200000" flipH="1">
            <a:off x="6483083" y="4198544"/>
            <a:ext cx="2571178" cy="430919"/>
          </a:xfrm>
          <a:prstGeom prst="curvedConnector4">
            <a:avLst>
              <a:gd name="adj1" fmla="val 23239"/>
              <a:gd name="adj2" fmla="val 305728"/>
            </a:avLst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3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6" grpId="0"/>
      <p:bldP spid="17" grpId="0"/>
      <p:bldP spid="25" grpId="0"/>
      <p:bldP spid="27" grpId="0"/>
      <p:bldP spid="28" grpId="0"/>
      <p:bldP spid="33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DB2B3F-7EC7-2F42-90B2-AF5BC6FED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557889"/>
            <a:ext cx="6491513" cy="4442861"/>
          </a:xfrm>
          <a:prstGeom prst="rect">
            <a:avLst/>
          </a:prstGeom>
          <a:noFill/>
          <a:ln w="508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A9184B-AD4F-A747-B03D-C46B15B38BD5}"/>
              </a:ext>
            </a:extLst>
          </p:cNvPr>
          <p:cNvSpPr/>
          <p:nvPr/>
        </p:nvSpPr>
        <p:spPr>
          <a:xfrm>
            <a:off x="6605812" y="2475116"/>
            <a:ext cx="25381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High Dose = 0.8 </a:t>
            </a:r>
            <a:r>
              <a:rPr lang="en-US" sz="1500" dirty="0" err="1"/>
              <a:t>meq</a:t>
            </a:r>
            <a:r>
              <a:rPr lang="en-US" sz="1500" dirty="0"/>
              <a:t>/kg/d</a:t>
            </a:r>
          </a:p>
          <a:p>
            <a:r>
              <a:rPr lang="en-US" sz="1500" dirty="0"/>
              <a:t>Low Dose = 0.5 </a:t>
            </a:r>
            <a:r>
              <a:rPr lang="en-US" sz="1500" dirty="0" err="1"/>
              <a:t>meq</a:t>
            </a:r>
            <a:r>
              <a:rPr lang="en-US" sz="1500" dirty="0"/>
              <a:t>/kg/d</a:t>
            </a:r>
          </a:p>
          <a:p>
            <a:endParaRPr lang="en-US" sz="1500" dirty="0"/>
          </a:p>
          <a:p>
            <a:r>
              <a:rPr lang="en-US" sz="1500" dirty="0">
                <a:solidFill>
                  <a:srgbClr val="FF0000"/>
                </a:solidFill>
              </a:rPr>
              <a:t>Both doses were well tolerated </a:t>
            </a:r>
            <a:r>
              <a:rPr lang="en-US" sz="1500" dirty="0"/>
              <a:t>without significant changes in BP, weight, or serum potassium. </a:t>
            </a:r>
          </a:p>
          <a:p>
            <a:endParaRPr lang="en-US" sz="1500" dirty="0"/>
          </a:p>
          <a:p>
            <a:r>
              <a:rPr lang="en-US" sz="1500" dirty="0">
                <a:solidFill>
                  <a:srgbClr val="FF0000"/>
                </a:solidFill>
              </a:rPr>
              <a:t>Number of adverse events and were similar </a:t>
            </a:r>
            <a:r>
              <a:rPr lang="en-US" sz="1500" dirty="0"/>
              <a:t>across the groups. </a:t>
            </a:r>
          </a:p>
        </p:txBody>
      </p:sp>
    </p:spTree>
    <p:extLst>
      <p:ext uri="{BB962C8B-B14F-4D97-AF65-F5344CB8AC3E}">
        <p14:creationId xmlns:p14="http://schemas.microsoft.com/office/powerpoint/2010/main" val="27416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20FC80-7219-904A-B656-3A3083A81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543" y="3541882"/>
            <a:ext cx="8106914" cy="228640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108 macroalbuminuric, nondiabetic CKD stage 3 participants with metabolic acidosis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Randomized to receive Fruits and Vegetables calculated to reduce dietary acid by half, oral sodium bicarbonate therapy, or usual care.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Net plasma total Bicarbonate increase at 5 years was no different between HCO </a:t>
            </a:r>
            <a:r>
              <a:rPr lang="en-US" baseline="-25000" dirty="0"/>
              <a:t>3</a:t>
            </a:r>
            <a:r>
              <a:rPr lang="en-US" dirty="0"/>
              <a:t> </a:t>
            </a:r>
            <a:r>
              <a:rPr lang="en-US" baseline="30000" dirty="0"/>
              <a:t>−</a:t>
            </a:r>
            <a:r>
              <a:rPr lang="en-US" dirty="0"/>
              <a:t> and F + V. 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Average health scores at 5 years differed among groups ( </a:t>
            </a:r>
            <a:r>
              <a:rPr lang="en-US" i="1" dirty="0"/>
              <a:t>P</a:t>
            </a:r>
            <a:r>
              <a:rPr lang="en-US" dirty="0"/>
              <a:t> &lt; .01) with F + V (7.4 [mean] ± 1.6 [standard deviation]) being descriptively larger than HCO </a:t>
            </a:r>
            <a:r>
              <a:rPr lang="en-US" baseline="-25000" dirty="0"/>
              <a:t>3</a:t>
            </a:r>
            <a:r>
              <a:rPr lang="en-US" dirty="0"/>
              <a:t> </a:t>
            </a:r>
            <a:r>
              <a:rPr lang="en-US" baseline="30000" dirty="0"/>
              <a:t>−</a:t>
            </a:r>
            <a:r>
              <a:rPr lang="en-US" dirty="0"/>
              <a:t> and UC (2.9 ± 1.6 and 1.2 ± 1.6, respectively).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The number of participants suffering cardiovascular disease events differed among groups ( </a:t>
            </a:r>
            <a:r>
              <a:rPr lang="en-US" i="1" dirty="0"/>
              <a:t>P</a:t>
            </a:r>
            <a:r>
              <a:rPr lang="en-US" dirty="0"/>
              <a:t> = .009) with none (0) in F + V, 6 in UC, and 2 in HCO </a:t>
            </a:r>
            <a:r>
              <a:rPr lang="en-US" baseline="-25000" dirty="0"/>
              <a:t>3</a:t>
            </a:r>
            <a:r>
              <a:rPr lang="en-US" dirty="0"/>
              <a:t> </a:t>
            </a:r>
            <a:r>
              <a:rPr lang="en-US" baseline="30000" dirty="0"/>
              <a:t>−</a:t>
            </a:r>
            <a:r>
              <a:rPr lang="en-US" dirty="0"/>
              <a:t>.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24323A-EF8D-C74D-97C0-B86DFAD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3" y="1649820"/>
            <a:ext cx="3158178" cy="1697521"/>
          </a:xfrm>
          <a:prstGeom prst="rect">
            <a:avLst/>
          </a:prstGeom>
          <a:noFill/>
          <a:ln w="63500">
            <a:solidFill>
              <a:srgbClr val="00206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at Is Baking Soda?">
            <a:extLst>
              <a:ext uri="{FF2B5EF4-FFF2-40B4-BE49-F238E27FC236}">
                <a16:creationId xmlns:a16="http://schemas.microsoft.com/office/drawing/2014/main" id="{795A660C-ABCD-CC4E-AEAE-14B7D8FD4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6"/>
          <a:stretch/>
        </p:blipFill>
        <p:spPr bwMode="auto">
          <a:xfrm>
            <a:off x="4922247" y="1449175"/>
            <a:ext cx="2257903" cy="2038565"/>
          </a:xfrm>
          <a:prstGeom prst="rect">
            <a:avLst/>
          </a:prstGeom>
          <a:noFill/>
          <a:ln w="63500">
            <a:solidFill>
              <a:srgbClr val="00206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F7F1FE-4C4D-864C-82B2-70BA800F8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20" y="1548996"/>
            <a:ext cx="7886700" cy="600278"/>
          </a:xfrm>
        </p:spPr>
        <p:txBody>
          <a:bodyPr>
            <a:normAutofit/>
          </a:bodyPr>
          <a:lstStyle/>
          <a:p>
            <a:r>
              <a:rPr lang="en-US" sz="3000" dirty="0"/>
              <a:t>But wait, there’s a catch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7B0E6DA-438F-0346-A844-40D9568F8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65"/>
          <a:stretch/>
        </p:blipFill>
        <p:spPr>
          <a:xfrm>
            <a:off x="295520" y="1989208"/>
            <a:ext cx="7577339" cy="1947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F409EC-9F9F-9A46-BF73-81A4F44E9AED}"/>
              </a:ext>
            </a:extLst>
          </p:cNvPr>
          <p:cNvSpPr txBox="1"/>
          <p:nvPr/>
        </p:nvSpPr>
        <p:spPr>
          <a:xfrm>
            <a:off x="7011807" y="2943416"/>
            <a:ext cx="341760" cy="276999"/>
          </a:xfrm>
          <a:prstGeom prst="rect">
            <a:avLst/>
          </a:prstGeom>
          <a:solidFill>
            <a:srgbClr val="FFD400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04355-1E0E-4447-BA6E-CC7F04B01E79}"/>
              </a:ext>
            </a:extLst>
          </p:cNvPr>
          <p:cNvSpPr txBox="1"/>
          <p:nvPr/>
        </p:nvSpPr>
        <p:spPr>
          <a:xfrm>
            <a:off x="295519" y="4141671"/>
            <a:ext cx="4847981" cy="1477328"/>
          </a:xfrm>
          <a:prstGeom prst="rect">
            <a:avLst/>
          </a:prstGeom>
          <a:solidFill>
            <a:srgbClr val="FFD4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Low Serum Bicarbonate could be due to 3 things: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Elevated Anion Gap Metabolic Acidosis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Non-Gap Metabolic Acidosis 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Metabolic Compensation for Chronic Respiratory Alkalosis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42D26-00CA-BE45-9614-487254357D51}"/>
              </a:ext>
            </a:extLst>
          </p:cNvPr>
          <p:cNvSpPr txBox="1"/>
          <p:nvPr/>
        </p:nvSpPr>
        <p:spPr>
          <a:xfrm>
            <a:off x="5553241" y="3993907"/>
            <a:ext cx="3260910" cy="646331"/>
          </a:xfrm>
          <a:prstGeom prst="rect">
            <a:avLst/>
          </a:prstGeom>
          <a:solidFill>
            <a:srgbClr val="FFD4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Of course, don’t want to miss Ketosis or Lactic Acidosis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BFC1A7-B084-2743-9C89-8CF030DBC5E6}"/>
              </a:ext>
            </a:extLst>
          </p:cNvPr>
          <p:cNvSpPr txBox="1"/>
          <p:nvPr/>
        </p:nvSpPr>
        <p:spPr>
          <a:xfrm>
            <a:off x="5553242" y="5303998"/>
            <a:ext cx="2628978" cy="369332"/>
          </a:xfrm>
          <a:prstGeom prst="rect">
            <a:avLst/>
          </a:prstGeom>
          <a:solidFill>
            <a:srgbClr val="FFD4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Cirrhosis/ESLD, Pregnancy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7663E3-1F7B-7D41-89E9-001D75976DBB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10743" y="4317073"/>
            <a:ext cx="1242498" cy="2746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34EF2F-2F90-D640-803F-47263CA1C76E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853543" y="5429251"/>
            <a:ext cx="1699699" cy="594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1846FE-84DF-744B-8987-AC0D391C0836}"/>
              </a:ext>
            </a:extLst>
          </p:cNvPr>
          <p:cNvSpPr txBox="1"/>
          <p:nvPr/>
        </p:nvSpPr>
        <p:spPr>
          <a:xfrm>
            <a:off x="5553241" y="4763564"/>
            <a:ext cx="2628979" cy="369332"/>
          </a:xfrm>
          <a:prstGeom prst="rect">
            <a:avLst/>
          </a:prstGeom>
          <a:solidFill>
            <a:srgbClr val="FFD4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Diarrhea, Ostomy Losses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D6D7D8-1630-CE41-8943-2E5B28AEDC8F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590760" y="4903347"/>
            <a:ext cx="1962481" cy="448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687C51-FE4A-6B49-A634-DF5143E55917}"/>
              </a:ext>
            </a:extLst>
          </p:cNvPr>
          <p:cNvCxnSpPr>
            <a:cxnSpLocks/>
          </p:cNvCxnSpPr>
          <p:nvPr/>
        </p:nvCxnSpPr>
        <p:spPr>
          <a:xfrm flipV="1">
            <a:off x="6019800" y="3095074"/>
            <a:ext cx="1016500" cy="19049"/>
          </a:xfrm>
          <a:prstGeom prst="straightConnector1">
            <a:avLst/>
          </a:prstGeom>
          <a:ln w="203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0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>
                <a:solidFill>
                  <a:srgbClr val="000090"/>
                </a:solidFill>
              </a:rPr>
              <a:t>Can this patient be successfully treated with sodium bicarbonate?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53813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/>
              <a:t>Consider metabolic acidosis from renal failure.</a:t>
            </a:r>
          </a:p>
          <a:p>
            <a:r>
              <a:rPr lang="en-US" sz="2800" dirty="0"/>
              <a:t>In normal humans, dietary H</a:t>
            </a:r>
            <a:r>
              <a:rPr lang="en-US" sz="2800" baseline="30000" dirty="0"/>
              <a:t>+</a:t>
            </a:r>
            <a:r>
              <a:rPr lang="en-US" sz="2800" dirty="0"/>
              <a:t> load is 50-100 mEq/day. (about 1 </a:t>
            </a:r>
            <a:r>
              <a:rPr lang="en-US" sz="2800" dirty="0" err="1"/>
              <a:t>mEq</a:t>
            </a:r>
            <a:r>
              <a:rPr lang="en-US" sz="2800" dirty="0"/>
              <a:t>/kg per day)</a:t>
            </a:r>
          </a:p>
          <a:p>
            <a:r>
              <a:rPr lang="en-US" sz="2800" dirty="0"/>
              <a:t>Therefore, the kidneys must excrete 1 </a:t>
            </a:r>
            <a:r>
              <a:rPr lang="en-US" sz="2800" dirty="0" err="1"/>
              <a:t>mEq</a:t>
            </a:r>
            <a:r>
              <a:rPr lang="en-US" sz="2800" dirty="0"/>
              <a:t>/kg/day to maintain acid-base balance.</a:t>
            </a:r>
          </a:p>
          <a:p>
            <a:r>
              <a:rPr lang="en-US" sz="2800" dirty="0"/>
              <a:t>In the absence of renal function, 50-100 mEq H</a:t>
            </a:r>
            <a:r>
              <a:rPr lang="en-US" sz="2800" baseline="30000" dirty="0"/>
              <a:t>+</a:t>
            </a:r>
            <a:r>
              <a:rPr lang="en-US" sz="2800" dirty="0"/>
              <a:t>/day will be retained.</a:t>
            </a:r>
          </a:p>
          <a:p>
            <a:r>
              <a:rPr lang="en-US" sz="2800" b="1" i="1" dirty="0"/>
              <a:t>We can easily administer sodium bicarbonate at a rate faster than 50-100 mEq/day.</a:t>
            </a:r>
          </a:p>
        </p:txBody>
      </p:sp>
    </p:spTree>
    <p:extLst>
      <p:ext uri="{BB962C8B-B14F-4D97-AF65-F5344CB8AC3E}">
        <p14:creationId xmlns:p14="http://schemas.microsoft.com/office/powerpoint/2010/main" val="2044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rgbClr val="000090"/>
                </a:solidFill>
              </a:rPr>
              <a:t>The Bicarbonate Drip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417637"/>
            <a:ext cx="7924800" cy="494647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/>
              <a:t>Place 150 mEq sodium bicarbonate in 1 L D</a:t>
            </a:r>
            <a:r>
              <a:rPr lang="en-US" sz="2800" baseline="-25000" dirty="0"/>
              <a:t>5</a:t>
            </a:r>
            <a:r>
              <a:rPr lang="en-US" sz="2800" dirty="0"/>
              <a:t>W to create an isotonic solution of sodium bicarbonate.</a:t>
            </a:r>
          </a:p>
          <a:p>
            <a:r>
              <a:rPr lang="en-US" sz="2800" dirty="0"/>
              <a:t>Administer 1L over 10-12 hours</a:t>
            </a:r>
          </a:p>
          <a:p>
            <a:r>
              <a:rPr lang="en-US" sz="2800" dirty="0"/>
              <a:t>About one-half (75 mEq) of the administered bicarbonate will neutralize ongoing H</a:t>
            </a:r>
            <a:r>
              <a:rPr lang="en-US" sz="2800" baseline="30000" dirty="0"/>
              <a:t>+</a:t>
            </a:r>
            <a:r>
              <a:rPr lang="en-US" sz="2800" dirty="0"/>
              <a:t> production.</a:t>
            </a:r>
          </a:p>
          <a:p>
            <a:r>
              <a:rPr lang="en-US" sz="2800" dirty="0"/>
              <a:t>About one-half (75 mEq) of the administered bicarbonate will be distributed in the TBW (about 30 L).  </a:t>
            </a:r>
          </a:p>
          <a:p>
            <a:r>
              <a:rPr lang="en-US" sz="2800" dirty="0"/>
              <a:t>Therefore, his serum bicarbonate concentration will be raised by 2-3 mEq/L.</a:t>
            </a:r>
          </a:p>
        </p:txBody>
      </p:sp>
    </p:spTree>
    <p:extLst>
      <p:ext uri="{BB962C8B-B14F-4D97-AF65-F5344CB8AC3E}">
        <p14:creationId xmlns:p14="http://schemas.microsoft.com/office/powerpoint/2010/main" val="5732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rgbClr val="000090"/>
                </a:solidFill>
              </a:rPr>
              <a:t>Example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75733" y="1317974"/>
            <a:ext cx="7924800" cy="51590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/>
              <a:t>Administer one or two ampules (50-100 mEq) of sodium bicarbonate.  Assume body weight 60 kg and 30 L TBW.  100 mEq bicarbonate will be distributed in 30 L TBW, and serum bicarbonate concentration will rise by about 3 mEq/L (from 6 mEq/L to 9 mEq/L). </a:t>
            </a:r>
          </a:p>
          <a:p>
            <a:r>
              <a:rPr lang="en-US" sz="2800" dirty="0"/>
              <a:t>Place 150 mEq sodium bicarbonate in 1 L D</a:t>
            </a:r>
            <a:r>
              <a:rPr lang="en-US" sz="2800" baseline="-25000" dirty="0"/>
              <a:t>5</a:t>
            </a:r>
            <a:r>
              <a:rPr lang="en-US" sz="2800" dirty="0"/>
              <a:t>W and administer over 10-12 hours.  As seen on the previous slide, this should raise serum bicarbonate concentration by another 2-3 mEq/L.</a:t>
            </a:r>
          </a:p>
          <a:p>
            <a:r>
              <a:rPr lang="en-US" sz="2800" dirty="0"/>
              <a:t>Admit to MICU.</a:t>
            </a:r>
          </a:p>
        </p:txBody>
      </p:sp>
    </p:spTree>
    <p:extLst>
      <p:ext uri="{BB962C8B-B14F-4D97-AF65-F5344CB8AC3E}">
        <p14:creationId xmlns:p14="http://schemas.microsoft.com/office/powerpoint/2010/main" val="32584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172"/>
            <a:ext cx="8229600" cy="4608689"/>
          </a:xfrm>
        </p:spPr>
        <p:txBody>
          <a:bodyPr>
            <a:noAutofit/>
          </a:bodyPr>
          <a:lstStyle/>
          <a:p>
            <a:r>
              <a:rPr lang="en-US" dirty="0"/>
              <a:t>A 70-year-old woman is admitted to the intensive care unit with left lower quadrant abdominal pain. She has a history of CAD, HTN, dyslipidemia, and diverticular disease. </a:t>
            </a:r>
          </a:p>
          <a:p>
            <a:r>
              <a:rPr lang="en-US" dirty="0"/>
              <a:t>On physical examination, the blood pressure is 95/65 mmHg and pulse is 86 beats/min. Her abdomen is distended and tender in the left lower quadrant, and there is rebound tenderness. </a:t>
            </a:r>
          </a:p>
        </p:txBody>
      </p:sp>
    </p:spTree>
    <p:extLst>
      <p:ext uri="{BB962C8B-B14F-4D97-AF65-F5344CB8AC3E}">
        <p14:creationId xmlns:p14="http://schemas.microsoft.com/office/powerpoint/2010/main" val="5160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Case 2 Labs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cs typeface="Arial"/>
              </a:rPr>
              <a:t>Na 140</a:t>
            </a:r>
          </a:p>
          <a:p>
            <a:r>
              <a:rPr lang="en-US" sz="2800" dirty="0">
                <a:cs typeface="Arial"/>
              </a:rPr>
              <a:t>K 5.3</a:t>
            </a:r>
          </a:p>
          <a:p>
            <a:r>
              <a:rPr lang="en-US" sz="2800" dirty="0" err="1">
                <a:cs typeface="Arial"/>
              </a:rPr>
              <a:t>Cl</a:t>
            </a:r>
            <a:r>
              <a:rPr lang="en-US" sz="2800" dirty="0">
                <a:cs typeface="Arial"/>
              </a:rPr>
              <a:t> 105</a:t>
            </a:r>
          </a:p>
          <a:p>
            <a:r>
              <a:rPr lang="en-US" sz="2800" dirty="0">
                <a:cs typeface="Arial"/>
              </a:rPr>
              <a:t>HCO</a:t>
            </a:r>
            <a:r>
              <a:rPr lang="en-US" sz="2800" baseline="-25000" dirty="0">
                <a:cs typeface="Arial"/>
              </a:rPr>
              <a:t>3</a:t>
            </a:r>
            <a:r>
              <a:rPr lang="en-US" sz="2800" dirty="0">
                <a:cs typeface="Arial"/>
              </a:rPr>
              <a:t> 14</a:t>
            </a:r>
            <a:endParaRPr lang="en-US" sz="2800" baseline="-25000" dirty="0">
              <a:cs typeface="Arial"/>
            </a:endParaRPr>
          </a:p>
          <a:p>
            <a:r>
              <a:rPr lang="en-US" sz="2800" dirty="0">
                <a:cs typeface="Arial"/>
              </a:rPr>
              <a:t>BUN 32</a:t>
            </a:r>
          </a:p>
          <a:p>
            <a:r>
              <a:rPr lang="en-US" sz="2800" dirty="0" err="1">
                <a:cs typeface="Arial"/>
              </a:rPr>
              <a:t>Creatinine</a:t>
            </a:r>
            <a:r>
              <a:rPr lang="en-US" sz="2800" dirty="0">
                <a:cs typeface="Arial"/>
              </a:rPr>
              <a:t> 1.5 </a:t>
            </a:r>
          </a:p>
          <a:p>
            <a:r>
              <a:rPr lang="en-US" sz="2800" dirty="0">
                <a:cs typeface="Arial"/>
              </a:rPr>
              <a:t>Albumin 3.6</a:t>
            </a:r>
          </a:p>
          <a:p>
            <a:r>
              <a:rPr lang="en-US" sz="2800" dirty="0">
                <a:cs typeface="Arial"/>
              </a:rPr>
              <a:t>ABG pH 7.29, pCO</a:t>
            </a:r>
            <a:r>
              <a:rPr lang="en-US" sz="2800" baseline="-25000" dirty="0">
                <a:cs typeface="Arial"/>
              </a:rPr>
              <a:t>2</a:t>
            </a:r>
            <a:r>
              <a:rPr lang="en-US" sz="2800" dirty="0">
                <a:cs typeface="Arial"/>
              </a:rPr>
              <a:t> 30 mmHg, HCO</a:t>
            </a:r>
            <a:r>
              <a:rPr lang="en-US" sz="2800" baseline="-25000" dirty="0">
                <a:cs typeface="Arial"/>
              </a:rPr>
              <a:t>3 </a:t>
            </a:r>
            <a:r>
              <a:rPr lang="en-US" sz="2800" dirty="0">
                <a:cs typeface="Arial"/>
              </a:rPr>
              <a:t>15</a:t>
            </a:r>
            <a:endParaRPr lang="en-US" sz="2800" baseline="-25000" dirty="0">
              <a:cs typeface="Arial"/>
            </a:endParaRPr>
          </a:p>
          <a:p>
            <a:r>
              <a:rPr lang="en-US" sz="2800" dirty="0">
                <a:cs typeface="Arial"/>
              </a:rPr>
              <a:t>Arterial Lactate 10 </a:t>
            </a:r>
            <a:r>
              <a:rPr lang="en-US" sz="2800" dirty="0" err="1">
                <a:cs typeface="Arial"/>
              </a:rPr>
              <a:t>mmol</a:t>
            </a:r>
            <a:r>
              <a:rPr lang="en-US" sz="2800" dirty="0">
                <a:cs typeface="Arial"/>
              </a:rPr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437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rgbClr val="000090"/>
                </a:solidFill>
              </a:rPr>
              <a:t>Case 2 – The limited utility of sodium bicarbonate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32874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If oxygen delivery of tissues were decreased by 50 percent,    36 mEq lactic acid would be generated per minute.</a:t>
            </a:r>
          </a:p>
          <a:p>
            <a:r>
              <a:rPr lang="en-US" sz="2400" dirty="0"/>
              <a:t>Neutralization of this acid load by and isotonic solution of sodium bicarbonate would require an infusion rate of             </a:t>
            </a:r>
            <a:r>
              <a:rPr lang="en-US" sz="2400" b="1" dirty="0"/>
              <a:t>250 </a:t>
            </a:r>
            <a:r>
              <a:rPr lang="en-US" sz="2400" b="1" u="sng" dirty="0"/>
              <a:t>ml/min</a:t>
            </a:r>
            <a:r>
              <a:rPr lang="en-US" sz="2400" dirty="0"/>
              <a:t>.</a:t>
            </a:r>
          </a:p>
        </p:txBody>
      </p:sp>
      <p:pic>
        <p:nvPicPr>
          <p:cNvPr id="1026" name="Picture 2" descr="http://openi.nlm.nih.gov/imgs/512/227/3292838/3292838_1757-7241-19-74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310"/>
          <a:stretch/>
        </p:blipFill>
        <p:spPr bwMode="auto">
          <a:xfrm>
            <a:off x="2153708" y="3782434"/>
            <a:ext cx="4876800" cy="3090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FA10C0-6991-C545-A2C2-9D54F2903BC3}"/>
              </a:ext>
            </a:extLst>
          </p:cNvPr>
          <p:cNvSpPr txBox="1"/>
          <p:nvPr/>
        </p:nvSpPr>
        <p:spPr>
          <a:xfrm>
            <a:off x="6193393" y="4608583"/>
            <a:ext cx="262764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</a:rPr>
              <a:t>ATP</a:t>
            </a:r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  <a:sym typeface="Wingdings" pitchFamily="2" charset="2"/>
              </a:rPr>
              <a:t> ADP + P</a:t>
            </a:r>
            <a:r>
              <a:rPr lang="en-US" sz="2400" baseline="-25000" dirty="0">
                <a:solidFill>
                  <a:schemeClr val="bg1"/>
                </a:solidFill>
                <a:highlight>
                  <a:srgbClr val="FF0000"/>
                </a:highlight>
                <a:sym typeface="Wingdings" pitchFamily="2" charset="2"/>
              </a:rPr>
              <a:t>i</a:t>
            </a:r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  <a:sym typeface="Wingdings" pitchFamily="2" charset="2"/>
              </a:rPr>
              <a:t> + H</a:t>
            </a:r>
            <a:r>
              <a:rPr lang="en-US" sz="2400" baseline="30000" dirty="0">
                <a:solidFill>
                  <a:schemeClr val="bg1"/>
                </a:solidFill>
                <a:highlight>
                  <a:srgbClr val="FF0000"/>
                </a:highlight>
                <a:sym typeface="Wingdings" pitchFamily="2" charset="2"/>
              </a:rPr>
              <a:t>+</a:t>
            </a:r>
            <a:endParaRPr lang="en-US" sz="2400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2054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>
                <a:solidFill>
                  <a:srgbClr val="000090"/>
                </a:solidFill>
              </a:rPr>
              <a:t>Case 2 – Increase oxygen delivery to the tissues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At best, sodium bicarbonate therapy can buy one a little time until one can identify and correct the underlying disturbance.</a:t>
            </a:r>
          </a:p>
          <a:p>
            <a:r>
              <a:rPr lang="en-US" dirty="0"/>
              <a:t>Correction of the underlying disturbance will allow one to increase oxygen delivery to the tissues and shut off anaerobic glycolysis.  </a:t>
            </a:r>
          </a:p>
          <a:p>
            <a:r>
              <a:rPr lang="en-US" dirty="0"/>
              <a:t>Lactate will then be metabolized to bicarbonate.</a:t>
            </a:r>
          </a:p>
        </p:txBody>
      </p:sp>
    </p:spTree>
    <p:extLst>
      <p:ext uri="{BB962C8B-B14F-4D97-AF65-F5344CB8AC3E}">
        <p14:creationId xmlns:p14="http://schemas.microsoft.com/office/powerpoint/2010/main" val="8031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14934" r="18600" b="13867"/>
          <a:stretch>
            <a:fillRect/>
          </a:stretch>
        </p:blipFill>
        <p:spPr bwMode="auto">
          <a:xfrm>
            <a:off x="814041" y="514389"/>
            <a:ext cx="7214839" cy="421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645" y="4817326"/>
            <a:ext cx="41044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Metabolic Acidosis</a:t>
            </a:r>
          </a:p>
          <a:p>
            <a:r>
              <a:rPr lang="en-US" sz="2800" dirty="0"/>
              <a:t>57% Intracellular Buffering</a:t>
            </a:r>
          </a:p>
          <a:p>
            <a:r>
              <a:rPr lang="en-US" sz="2800" dirty="0"/>
              <a:t>43% Extracellular Buffering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2711" y="4817326"/>
            <a:ext cx="41044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Metabolic Alkalosis</a:t>
            </a:r>
          </a:p>
          <a:p>
            <a:r>
              <a:rPr lang="en-US" sz="2800" dirty="0"/>
              <a:t>32% Intracellular Buffering</a:t>
            </a:r>
          </a:p>
          <a:p>
            <a:r>
              <a:rPr lang="en-US" sz="2800" dirty="0"/>
              <a:t>68% Extracellular Buffering</a:t>
            </a:r>
          </a:p>
        </p:txBody>
      </p:sp>
    </p:spTree>
    <p:extLst>
      <p:ext uri="{BB962C8B-B14F-4D97-AF65-F5344CB8AC3E}">
        <p14:creationId xmlns:p14="http://schemas.microsoft.com/office/powerpoint/2010/main" val="36225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268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When is acidemia severe enough to warrant bicarbonate therapy?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much bicarbonate should be given, and how is that amount calculated?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deleterious effects of bicarbonate therapy?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rgbClr val="000090"/>
                </a:solidFill>
              </a:rPr>
              <a:t>Bicarbonate Therapy</a:t>
            </a:r>
          </a:p>
        </p:txBody>
      </p:sp>
    </p:spTree>
    <p:extLst>
      <p:ext uri="{BB962C8B-B14F-4D97-AF65-F5344CB8AC3E}">
        <p14:creationId xmlns:p14="http://schemas.microsoft.com/office/powerpoint/2010/main" val="335931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51022"/>
          </a:xfrm>
        </p:spPr>
        <p:txBody>
          <a:bodyPr>
            <a:normAutofit fontScale="92500"/>
          </a:bodyPr>
          <a:lstStyle/>
          <a:p>
            <a:r>
              <a:rPr lang="en-US" dirty="0"/>
              <a:t>If mechanism of illness related to loss of bicarbonate rich fluid or kidney disease.</a:t>
            </a:r>
          </a:p>
          <a:p>
            <a:r>
              <a:rPr lang="en-US" dirty="0"/>
              <a:t>In lactic acidosis or DKA it should generally </a:t>
            </a:r>
            <a:r>
              <a:rPr lang="en-US" b="1" dirty="0"/>
              <a:t>not be given.</a:t>
            </a:r>
          </a:p>
          <a:p>
            <a:r>
              <a:rPr lang="en-US" dirty="0"/>
              <a:t>Most authorities in acid-base physiology would give bicarbonate to </a:t>
            </a:r>
            <a:r>
              <a:rPr lang="en-US" b="1" dirty="0"/>
              <a:t>any patient </a:t>
            </a:r>
            <a:r>
              <a:rPr lang="en-US" dirty="0"/>
              <a:t>with an arterial pH &lt;7.1 to improve responsiveness to catecholamines and left ventricular performance, targeting a pH of approximately 7.2.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When is it warranted to give bicarbonate therapy? </a:t>
            </a:r>
          </a:p>
        </p:txBody>
      </p:sp>
    </p:spTree>
    <p:extLst>
      <p:ext uri="{BB962C8B-B14F-4D97-AF65-F5344CB8AC3E}">
        <p14:creationId xmlns:p14="http://schemas.microsoft.com/office/powerpoint/2010/main" val="77616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89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Volume of distribution of bicarbonate is approximately that of total body water.</a:t>
            </a:r>
          </a:p>
          <a:p>
            <a:r>
              <a:rPr lang="en-US" dirty="0"/>
              <a:t>Bicarbonate Deficit: </a:t>
            </a:r>
          </a:p>
          <a:p>
            <a:pPr marL="0" indent="0" algn="ctr">
              <a:buNone/>
            </a:pPr>
            <a:r>
              <a:rPr lang="en-US" b="1" dirty="0"/>
              <a:t>TBW x [Goal HCO</a:t>
            </a:r>
            <a:r>
              <a:rPr lang="en-US" b="1" baseline="-25000" dirty="0"/>
              <a:t>3</a:t>
            </a:r>
            <a:r>
              <a:rPr lang="en-US" b="1" dirty="0"/>
              <a:t> – Patient HCO</a:t>
            </a:r>
            <a:r>
              <a:rPr lang="en-US" b="1" baseline="-25000" dirty="0"/>
              <a:t>3</a:t>
            </a:r>
            <a:r>
              <a:rPr lang="en-US" b="1" dirty="0"/>
              <a:t>]</a:t>
            </a:r>
          </a:p>
          <a:p>
            <a:r>
              <a:rPr lang="en-US" dirty="0"/>
              <a:t>Example: 60kg </a:t>
            </a:r>
            <a:r>
              <a:rPr lang="en-US" dirty="0">
                <a:sym typeface="Wingdings" panose="05000000000000000000" pitchFamily="2" charset="2"/>
              </a:rPr>
              <a:t> 30 L TBW</a:t>
            </a:r>
          </a:p>
          <a:p>
            <a:r>
              <a:rPr lang="en-US" dirty="0">
                <a:sym typeface="Wingdings" panose="05000000000000000000" pitchFamily="2" charset="2"/>
              </a:rPr>
              <a:t>Serum [</a:t>
            </a:r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dirty="0"/>
              <a:t>] = 12 meq/L</a:t>
            </a:r>
          </a:p>
          <a:p>
            <a:r>
              <a:rPr lang="en-US" dirty="0" err="1"/>
              <a:t>Bicarb</a:t>
            </a:r>
            <a:r>
              <a:rPr lang="en-US" dirty="0"/>
              <a:t> Deficit = 360 meq </a:t>
            </a:r>
          </a:p>
          <a:p>
            <a:r>
              <a:rPr lang="en-US" dirty="0"/>
              <a:t>Depends on the goal: get pH &gt;7.1 in critically ill patient vs normalize buffer concentrations in patient with advanced CKD.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How much bicarbonate should be given?</a:t>
            </a:r>
          </a:p>
        </p:txBody>
      </p:sp>
    </p:spTree>
    <p:extLst>
      <p:ext uri="{BB962C8B-B14F-4D97-AF65-F5344CB8AC3E}">
        <p14:creationId xmlns:p14="http://schemas.microsoft.com/office/powerpoint/2010/main" val="9291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89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Sodium Bicarbonate Tablets</a:t>
            </a:r>
          </a:p>
          <a:p>
            <a:r>
              <a:rPr lang="en-US" dirty="0"/>
              <a:t>650mg = 7.6 mEq</a:t>
            </a:r>
          </a:p>
          <a:p>
            <a:r>
              <a:rPr lang="en-US" dirty="0"/>
              <a:t>1300mg = 15 mEq</a:t>
            </a:r>
          </a:p>
          <a:p>
            <a:r>
              <a:rPr lang="en-US" dirty="0"/>
              <a:t>1950mg = 22.6 mEq</a:t>
            </a:r>
          </a:p>
          <a:p>
            <a:endParaRPr lang="en-US" dirty="0"/>
          </a:p>
          <a:p>
            <a:r>
              <a:rPr lang="en-US" dirty="0"/>
              <a:t>Arm and Hammer Baking Soda</a:t>
            </a:r>
          </a:p>
          <a:p>
            <a:r>
              <a:rPr lang="en-US" dirty="0"/>
              <a:t>1/8 teaspoon = 7 mEq</a:t>
            </a:r>
          </a:p>
          <a:p>
            <a:r>
              <a:rPr lang="en-US" dirty="0"/>
              <a:t>¼ teaspoon = 14 mEq</a:t>
            </a:r>
          </a:p>
          <a:p>
            <a:r>
              <a:rPr lang="en-US" dirty="0"/>
              <a:t>½ teaspoon = 28 mEq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How much bicarbonate should be given?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931" y="3909204"/>
            <a:ext cx="2739952" cy="27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2132"/>
            <a:ext cx="8229600" cy="1481667"/>
          </a:xfrm>
        </p:spPr>
        <p:txBody>
          <a:bodyPr>
            <a:normAutofit/>
          </a:bodyPr>
          <a:lstStyle/>
          <a:p>
            <a:r>
              <a:rPr lang="en-US" sz="2500" dirty="0"/>
              <a:t>Mechanical Ventilation and lung protective strategy</a:t>
            </a:r>
          </a:p>
          <a:p>
            <a:r>
              <a:rPr lang="en-US" sz="2500" dirty="0"/>
              <a:t>Underlying parenchymal lung disease</a:t>
            </a:r>
          </a:p>
          <a:p>
            <a:r>
              <a:rPr lang="en-US" sz="2500" dirty="0"/>
              <a:t>Other buffers: THAM is renally excreted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What are the deleterious effects of bicarbonate therapy?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7534" y="3593572"/>
            <a:ext cx="7041644" cy="769442"/>
            <a:chOff x="1076694" y="1779006"/>
            <a:chExt cx="7041644" cy="769442"/>
          </a:xfrm>
        </p:grpSpPr>
        <p:sp>
          <p:nvSpPr>
            <p:cNvPr id="6" name="Rectangle 5"/>
            <p:cNvSpPr/>
            <p:nvPr/>
          </p:nvSpPr>
          <p:spPr>
            <a:xfrm>
              <a:off x="1076694" y="1963672"/>
              <a:ext cx="7041644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Humanst521 BT" charset="0"/>
                </a:rPr>
                <a:t>H</a:t>
              </a:r>
              <a:r>
                <a:rPr lang="en-US" sz="3200" baseline="-25000" dirty="0">
                  <a:latin typeface="Humanst521 BT" charset="0"/>
                </a:rPr>
                <a:t>2</a:t>
              </a:r>
              <a:r>
                <a:rPr lang="en-US" sz="3200" dirty="0">
                  <a:latin typeface="Humanst521 BT" charset="0"/>
                </a:rPr>
                <a:t>O + CO</a:t>
              </a:r>
              <a:r>
                <a:rPr lang="en-US" sz="3200" baseline="-25000" dirty="0">
                  <a:latin typeface="Humanst521 BT" charset="0"/>
                </a:rPr>
                <a:t>2</a:t>
              </a:r>
              <a:r>
                <a:rPr lang="en-US" sz="3200" dirty="0">
                  <a:latin typeface="Humanst521 BT" charset="0"/>
                  <a:sym typeface="Symbol" charset="0"/>
                </a:rPr>
                <a:t>  H</a:t>
              </a:r>
              <a:r>
                <a:rPr lang="en-US" sz="3200" baseline="-25000" dirty="0">
                  <a:latin typeface="Humanst521 BT" charset="0"/>
                  <a:sym typeface="Symbol" charset="0"/>
                </a:rPr>
                <a:t>2</a:t>
              </a:r>
              <a:r>
                <a:rPr lang="en-US" sz="3200" dirty="0">
                  <a:latin typeface="Humanst521 BT" charset="0"/>
                  <a:sym typeface="Symbol" charset="0"/>
                </a:rPr>
                <a:t>CO</a:t>
              </a:r>
              <a:r>
                <a:rPr lang="en-US" sz="3200" baseline="-25000" dirty="0">
                  <a:latin typeface="Humanst521 BT" charset="0"/>
                  <a:sym typeface="Symbol" charset="0"/>
                </a:rPr>
                <a:t>3</a:t>
              </a:r>
              <a:r>
                <a:rPr lang="en-US" sz="3200" dirty="0">
                  <a:latin typeface="Humanst521 BT" charset="0"/>
                  <a:sym typeface="Symbol" charset="0"/>
                </a:rPr>
                <a:t>  H</a:t>
              </a:r>
              <a:r>
                <a:rPr lang="en-US" sz="3200" baseline="30000" dirty="0">
                  <a:latin typeface="Humanst521 BT" charset="0"/>
                  <a:sym typeface="Symbol" charset="0"/>
                </a:rPr>
                <a:t>+</a:t>
              </a:r>
              <a:r>
                <a:rPr lang="en-US" sz="3200" dirty="0">
                  <a:latin typeface="Humanst521 BT" charset="0"/>
                  <a:sym typeface="Symbol" charset="0"/>
                </a:rPr>
                <a:t> + HCO</a:t>
              </a:r>
              <a:r>
                <a:rPr lang="en-US" sz="3200" baseline="-25000" dirty="0">
                  <a:latin typeface="Humanst521 BT" charset="0"/>
                  <a:sym typeface="Symbol" charset="0"/>
                </a:rPr>
                <a:t>3</a:t>
              </a:r>
              <a:r>
                <a:rPr lang="en-US" sz="3200" baseline="30000" dirty="0">
                  <a:latin typeface="Humanst521 BT" charset="0"/>
                  <a:sym typeface="Symbol" charset="0"/>
                </a:rPr>
                <a:t>-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64145" y="1779006"/>
              <a:ext cx="614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slow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47559" y="1800530"/>
              <a:ext cx="533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fast</a:t>
              </a: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27422" y="1713945"/>
            <a:ext cx="8229600" cy="1503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Possible increase in mortality in critically ill ICU patients </a:t>
            </a:r>
          </a:p>
          <a:p>
            <a:r>
              <a:rPr lang="en-US" dirty="0"/>
              <a:t>Volume expansion</a:t>
            </a:r>
          </a:p>
          <a:p>
            <a:r>
              <a:rPr lang="en-US" dirty="0"/>
              <a:t>Worsen intracellular acidosis, increase pCO</a:t>
            </a:r>
            <a:r>
              <a:rPr lang="en-US" baseline="-25000" dirty="0"/>
              <a:t>2 </a:t>
            </a:r>
            <a:r>
              <a:rPr lang="en-US" dirty="0"/>
              <a:t>without adequate ventilation</a:t>
            </a:r>
            <a:endParaRPr lang="en-US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40178" y="3494248"/>
            <a:ext cx="6242755" cy="0"/>
          </a:xfrm>
          <a:prstGeom prst="straightConnector1">
            <a:avLst/>
          </a:prstGeom>
          <a:ln w="4127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7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399" y="1625600"/>
            <a:ext cx="8229600" cy="4233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/>
            <a:r>
              <a:rPr lang="en-US" sz="4400" b="1" i="1" dirty="0">
                <a:solidFill>
                  <a:schemeClr val="tx1"/>
                </a:solidFill>
              </a:rPr>
              <a:t>With High Anion Gap</a:t>
            </a:r>
          </a:p>
          <a:p>
            <a:pPr algn="l" fontAlgn="ctr"/>
            <a:r>
              <a:rPr lang="en-US" sz="2800" b="1" i="1" dirty="0">
                <a:solidFill>
                  <a:schemeClr val="tx1"/>
                </a:solidFill>
              </a:rPr>
              <a:t>Overproduction of Acid</a:t>
            </a:r>
          </a:p>
          <a:p>
            <a:pPr algn="l" fontAlgn="ctr"/>
            <a:r>
              <a:rPr lang="en-US" sz="2800" b="1" i="1" dirty="0">
                <a:solidFill>
                  <a:schemeClr val="tx1"/>
                </a:solidFill>
              </a:rPr>
              <a:t>Ingestion of Toxin</a:t>
            </a:r>
          </a:p>
          <a:p>
            <a:pPr algn="l" fontAlgn="ctr"/>
            <a:r>
              <a:rPr lang="en-US" sz="2800" b="1" i="1" dirty="0">
                <a:solidFill>
                  <a:schemeClr val="tx1"/>
                </a:solidFill>
              </a:rPr>
              <a:t>Underexcretion of Acid </a:t>
            </a:r>
          </a:p>
          <a:p>
            <a:pPr algn="l" fontAlgn="ctr"/>
            <a:r>
              <a:rPr lang="en-US" sz="4400" b="1" i="1" dirty="0">
                <a:solidFill>
                  <a:schemeClr val="tx1"/>
                </a:solidFill>
              </a:rPr>
              <a:t>Normal Anion Gap</a:t>
            </a:r>
          </a:p>
          <a:p>
            <a:pPr algn="l" fontAlgn="ctr"/>
            <a:r>
              <a:rPr lang="en-US" sz="2800" b="1" i="1" dirty="0">
                <a:solidFill>
                  <a:schemeClr val="tx1"/>
                </a:solidFill>
              </a:rPr>
              <a:t>Loss of Bicarbonate Rich Fluid</a:t>
            </a:r>
          </a:p>
          <a:p>
            <a:pPr algn="l" fontAlgn="ctr"/>
            <a:r>
              <a:rPr lang="en-US" sz="2800" b="1" i="1" dirty="0">
                <a:solidFill>
                  <a:schemeClr val="tx1"/>
                </a:solidFill>
              </a:rPr>
              <a:t>Decreased Renal Excretion of Acid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90"/>
                </a:solidFill>
              </a:rPr>
              <a:t>Sodium Bicarbonate for Metabolic Acidosis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4360" y="3638349"/>
            <a:ext cx="2760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Treat with </a:t>
            </a:r>
          </a:p>
          <a:p>
            <a:pPr algn="ctr"/>
            <a:r>
              <a:rPr lang="en-US" sz="2400" b="1" dirty="0"/>
              <a:t>Sodium Bicarbonate</a:t>
            </a:r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>
          <a:xfrm flipH="1">
            <a:off x="5339641" y="4053848"/>
            <a:ext cx="774719" cy="123512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1"/>
          </p:cNvCxnSpPr>
          <p:nvPr/>
        </p:nvCxnSpPr>
        <p:spPr>
          <a:xfrm flipH="1">
            <a:off x="4809064" y="4053848"/>
            <a:ext cx="1305296" cy="82872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1"/>
          </p:cNvCxnSpPr>
          <p:nvPr/>
        </p:nvCxnSpPr>
        <p:spPr>
          <a:xfrm flipH="1" flipV="1">
            <a:off x="3318931" y="3189237"/>
            <a:ext cx="2795429" cy="86461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" idx="1"/>
          </p:cNvCxnSpPr>
          <p:nvPr/>
        </p:nvCxnSpPr>
        <p:spPr>
          <a:xfrm flipH="1" flipV="1">
            <a:off x="3838219" y="3638349"/>
            <a:ext cx="2276141" cy="41549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39821" y="2013549"/>
            <a:ext cx="2909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Don’t treat with </a:t>
            </a:r>
          </a:p>
          <a:p>
            <a:pPr algn="ctr"/>
            <a:r>
              <a:rPr lang="en-US" sz="2400" b="1" dirty="0"/>
              <a:t>Sodium Bicarbonate, </a:t>
            </a:r>
          </a:p>
          <a:p>
            <a:pPr algn="ctr"/>
            <a:r>
              <a:rPr lang="en-US" sz="2400" b="1" dirty="0"/>
              <a:t>Ok </a:t>
            </a:r>
            <a:r>
              <a:rPr lang="en-US" sz="2400" b="1" i="1" dirty="0"/>
              <a:t>maybe </a:t>
            </a:r>
            <a:r>
              <a:rPr lang="en-US" sz="2400" b="1" dirty="0"/>
              <a:t>if pH &lt;7.1</a:t>
            </a: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3838221" y="2613714"/>
            <a:ext cx="2201600" cy="0"/>
          </a:xfrm>
          <a:prstGeom prst="straightConnector1">
            <a:avLst/>
          </a:prstGeom>
          <a:ln w="4127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3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61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cs typeface="Arial"/>
              </a:rPr>
              <a:t>25 YO female presented with hypoxic respiratory failure.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cs typeface="Arial"/>
              </a:rPr>
              <a:t>Medical Problems: Multiple Sclerosis and Asthma.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cs typeface="Arial"/>
              </a:rPr>
              <a:t>Pulmonary opacities on admission CXR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cs typeface="Arial"/>
              </a:rPr>
              <a:t>Intubated and required oscillator for ventilation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cs typeface="Arial"/>
              </a:rPr>
              <a:t>Requiring heavy sedation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cs typeface="Arial"/>
              </a:rPr>
              <a:t>Large doses of IV Lorazepam and Propofol to maintain adequate sedation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90"/>
                </a:solidFill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29825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9542" y="249501"/>
            <a:ext cx="4604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Labs Hour 72 Hrs After Admission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71703544"/>
              </p:ext>
            </p:extLst>
          </p:nvPr>
        </p:nvGraphicFramePr>
        <p:xfrm>
          <a:off x="617331" y="3701143"/>
          <a:ext cx="773201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526879715"/>
              </p:ext>
            </p:extLst>
          </p:nvPr>
        </p:nvGraphicFramePr>
        <p:xfrm>
          <a:off x="617331" y="779382"/>
          <a:ext cx="773201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58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55172" y="1581832"/>
            <a:ext cx="8229600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/>
              </a:rPr>
              <a:t>Na 145</a:t>
            </a:r>
          </a:p>
          <a:p>
            <a:r>
              <a:rPr lang="en-US" sz="2800" dirty="0">
                <a:cs typeface="Arial"/>
              </a:rPr>
              <a:t>K 3.9</a:t>
            </a:r>
          </a:p>
          <a:p>
            <a:r>
              <a:rPr lang="en-US" sz="2800" dirty="0">
                <a:cs typeface="Arial"/>
              </a:rPr>
              <a:t>Cl 100</a:t>
            </a:r>
          </a:p>
          <a:p>
            <a:r>
              <a:rPr lang="en-US" sz="2800" dirty="0">
                <a:cs typeface="Arial"/>
              </a:rPr>
              <a:t>HCO</a:t>
            </a:r>
            <a:r>
              <a:rPr lang="en-US" sz="2800" baseline="-25000" dirty="0">
                <a:cs typeface="Arial"/>
              </a:rPr>
              <a:t>3</a:t>
            </a:r>
            <a:r>
              <a:rPr lang="en-US" sz="2800" dirty="0">
                <a:cs typeface="Arial"/>
              </a:rPr>
              <a:t> 14</a:t>
            </a:r>
            <a:endParaRPr lang="en-US" sz="2800" baseline="-25000" dirty="0">
              <a:cs typeface="Arial"/>
            </a:endParaRPr>
          </a:p>
          <a:p>
            <a:r>
              <a:rPr lang="en-US" sz="2800" dirty="0">
                <a:cs typeface="Arial"/>
              </a:rPr>
              <a:t>BUN 20</a:t>
            </a:r>
          </a:p>
          <a:p>
            <a:r>
              <a:rPr lang="en-US" sz="2800" dirty="0">
                <a:cs typeface="Arial"/>
              </a:rPr>
              <a:t>Creatinine 1.2 (up from 0.6 baseline)</a:t>
            </a:r>
          </a:p>
          <a:p>
            <a:r>
              <a:rPr lang="en-US" sz="2800" dirty="0">
                <a:cs typeface="Arial"/>
              </a:rPr>
              <a:t>Glucose 100</a:t>
            </a:r>
          </a:p>
          <a:p>
            <a:r>
              <a:rPr lang="en-US" sz="2800" dirty="0">
                <a:cs typeface="Arial"/>
              </a:rPr>
              <a:t>Albumin 4.2</a:t>
            </a:r>
          </a:p>
          <a:p>
            <a:r>
              <a:rPr lang="en-US" sz="2800" dirty="0">
                <a:cs typeface="Arial"/>
              </a:rPr>
              <a:t>pH 7.16, pCO</a:t>
            </a:r>
            <a:r>
              <a:rPr lang="en-US" sz="2800" baseline="-25000" dirty="0">
                <a:cs typeface="Arial"/>
              </a:rPr>
              <a:t>2</a:t>
            </a:r>
            <a:r>
              <a:rPr lang="en-US" sz="2800" dirty="0">
                <a:cs typeface="Arial"/>
              </a:rPr>
              <a:t> 50 mmHg, HCO</a:t>
            </a:r>
            <a:r>
              <a:rPr lang="en-US" sz="2800" baseline="-25000" dirty="0">
                <a:cs typeface="Arial"/>
              </a:rPr>
              <a:t>3 </a:t>
            </a:r>
            <a:r>
              <a:rPr lang="en-US" sz="2800" dirty="0">
                <a:cs typeface="Arial"/>
              </a:rPr>
              <a:t>15</a:t>
            </a:r>
            <a:endParaRPr lang="en-US" sz="2800" baseline="-25000" dirty="0"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11387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Anion Gap 30</a:t>
            </a:r>
          </a:p>
          <a:p>
            <a:r>
              <a:rPr lang="en-US" dirty="0">
                <a:cs typeface="Arial"/>
              </a:rPr>
              <a:t>Lactic Acid 6.7</a:t>
            </a:r>
          </a:p>
          <a:p>
            <a:r>
              <a:rPr lang="en-US" dirty="0">
                <a:cs typeface="Arial"/>
              </a:rPr>
              <a:t>Calculated Serum </a:t>
            </a:r>
            <a:r>
              <a:rPr lang="en-US" dirty="0" err="1">
                <a:cs typeface="Arial"/>
              </a:rPr>
              <a:t>Osm</a:t>
            </a:r>
            <a:r>
              <a:rPr lang="en-US" dirty="0">
                <a:cs typeface="Arial"/>
              </a:rPr>
              <a:t> 302</a:t>
            </a:r>
          </a:p>
          <a:p>
            <a:r>
              <a:rPr lang="en-US" dirty="0">
                <a:cs typeface="Arial"/>
              </a:rPr>
              <a:t>Measured </a:t>
            </a:r>
            <a:r>
              <a:rPr lang="en-US" dirty="0" err="1">
                <a:cs typeface="Arial"/>
              </a:rPr>
              <a:t>Osm</a:t>
            </a:r>
            <a:r>
              <a:rPr lang="en-US" dirty="0">
                <a:cs typeface="Arial"/>
              </a:rPr>
              <a:t> 334</a:t>
            </a:r>
          </a:p>
          <a:p>
            <a:r>
              <a:rPr lang="en-US" dirty="0" err="1">
                <a:cs typeface="Arial"/>
              </a:rPr>
              <a:t>Osm</a:t>
            </a:r>
            <a:r>
              <a:rPr lang="en-US" dirty="0">
                <a:cs typeface="Arial"/>
              </a:rPr>
              <a:t> Gap 32</a:t>
            </a:r>
          </a:p>
          <a:p>
            <a:r>
              <a:rPr lang="en-US" dirty="0">
                <a:cs typeface="Arial"/>
              </a:rPr>
              <a:t>Thoughts?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18924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82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How Buffers Protect the pH</a:t>
            </a:r>
          </a:p>
        </p:txBody>
      </p:sp>
      <p:sp>
        <p:nvSpPr>
          <p:cNvPr id="3" name="Oval 2"/>
          <p:cNvSpPr/>
          <p:nvPr/>
        </p:nvSpPr>
        <p:spPr>
          <a:xfrm>
            <a:off x="257320" y="3126663"/>
            <a:ext cx="3292128" cy="1912742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14628" y="1417638"/>
            <a:ext cx="1681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↑CO</a:t>
            </a:r>
            <a:r>
              <a:rPr lang="en-US" sz="4800" baseline="-25000" dirty="0"/>
              <a:t>2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355166" y="3638643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Hgb</a:t>
            </a:r>
            <a:r>
              <a:rPr lang="en-US" sz="2800" dirty="0"/>
              <a:t> ↔ H</a:t>
            </a:r>
            <a:r>
              <a:rPr lang="en-US" sz="2800" baseline="30000" dirty="0"/>
              <a:t>+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45355" y="4171784"/>
            <a:ext cx="1940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Hgb</a:t>
            </a:r>
            <a:r>
              <a:rPr lang="en-US" sz="2800" dirty="0"/>
              <a:t> ↔ CO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pic>
        <p:nvPicPr>
          <p:cNvPr id="4098" name="Picture 2" descr="http://1.bp.blogspot.com/-4U3yR2OwOHs/ThDopOL8FBI/AAAAAAAACX8/yrGM5j3lM5k/s1600/corpos-carotiade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61" y="2291471"/>
            <a:ext cx="1489780" cy="237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iobook.nerinxhs.org/bb/systems/gas_exchange/1000px-Brain_bulbar_reg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00" y="3868800"/>
            <a:ext cx="1736162" cy="1761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825842" y="6253549"/>
            <a:ext cx="209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↑Ventilation</a:t>
            </a:r>
          </a:p>
        </p:txBody>
      </p:sp>
      <p:sp>
        <p:nvSpPr>
          <p:cNvPr id="48" name="Lightning Bolt 47"/>
          <p:cNvSpPr/>
          <p:nvPr/>
        </p:nvSpPr>
        <p:spPr>
          <a:xfrm>
            <a:off x="5698273" y="2291471"/>
            <a:ext cx="446378" cy="648209"/>
          </a:xfrm>
          <a:prstGeom prst="lightningBol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ightning Bolt 53"/>
          <p:cNvSpPr/>
          <p:nvPr/>
        </p:nvSpPr>
        <p:spPr>
          <a:xfrm>
            <a:off x="5951363" y="3353905"/>
            <a:ext cx="446378" cy="648209"/>
          </a:xfrm>
          <a:prstGeom prst="lightningBol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urved Connector 52"/>
          <p:cNvCxnSpPr>
            <a:stCxn id="50" idx="2"/>
          </p:cNvCxnSpPr>
          <p:nvPr/>
        </p:nvCxnSpPr>
        <p:spPr>
          <a:xfrm rot="16200000" flipH="1">
            <a:off x="4990823" y="1913087"/>
            <a:ext cx="449960" cy="1121056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0" idx="2"/>
          </p:cNvCxnSpPr>
          <p:nvPr/>
        </p:nvCxnSpPr>
        <p:spPr>
          <a:xfrm rot="16200000" flipH="1">
            <a:off x="4588632" y="2315278"/>
            <a:ext cx="1429374" cy="129608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 rot="16200000" flipH="1">
            <a:off x="6042615" y="2793446"/>
            <a:ext cx="2424774" cy="2069035"/>
          </a:xfrm>
          <a:prstGeom prst="curvedConnector3">
            <a:avLst>
              <a:gd name="adj1" fmla="val 332"/>
            </a:avLst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>
            <a:off x="6372886" y="3678011"/>
            <a:ext cx="1916634" cy="1362340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50" idx="2"/>
            <a:endCxn id="4105" idx="0"/>
          </p:cNvCxnSpPr>
          <p:nvPr/>
        </p:nvCxnSpPr>
        <p:spPr>
          <a:xfrm rot="5400000">
            <a:off x="3008109" y="2232229"/>
            <a:ext cx="1630761" cy="166357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5" name="Rectangle 4104"/>
          <p:cNvSpPr/>
          <p:nvPr/>
        </p:nvSpPr>
        <p:spPr>
          <a:xfrm>
            <a:off x="2585373" y="3879396"/>
            <a:ext cx="812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CO</a:t>
            </a:r>
            <a:r>
              <a:rPr lang="en-US" sz="3200" baseline="-25000" dirty="0"/>
              <a:t>2</a:t>
            </a:r>
            <a:endParaRPr lang="en-US" sz="3200" dirty="0"/>
          </a:p>
        </p:txBody>
      </p:sp>
      <p:pic>
        <p:nvPicPr>
          <p:cNvPr id="4110" name="Picture 6" descr="http://plankpilates.files.wordpress.com/2012/08/lung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83" y="5170442"/>
            <a:ext cx="1607538" cy="1558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Curved Connector 75"/>
          <p:cNvCxnSpPr/>
          <p:nvPr/>
        </p:nvCxnSpPr>
        <p:spPr>
          <a:xfrm rot="10800000" flipV="1">
            <a:off x="6825842" y="5163014"/>
            <a:ext cx="1463678" cy="988735"/>
          </a:xfrm>
          <a:prstGeom prst="curvedConnector3">
            <a:avLst>
              <a:gd name="adj1" fmla="val 13431"/>
            </a:avLst>
          </a:prstGeom>
          <a:ln w="444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Lightning Bolt 81"/>
          <p:cNvSpPr/>
          <p:nvPr/>
        </p:nvSpPr>
        <p:spPr>
          <a:xfrm>
            <a:off x="6140599" y="2310059"/>
            <a:ext cx="446378" cy="648209"/>
          </a:xfrm>
          <a:prstGeom prst="lightningBol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70563" y="6068883"/>
            <a:ext cx="4329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“Ventilatory Buffer”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623" y="5122537"/>
            <a:ext cx="228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Red Blood Cell</a:t>
            </a:r>
          </a:p>
        </p:txBody>
      </p:sp>
    </p:spTree>
    <p:extLst>
      <p:ext uri="{BB962C8B-B14F-4D97-AF65-F5344CB8AC3E}">
        <p14:creationId xmlns:p14="http://schemas.microsoft.com/office/powerpoint/2010/main" val="25521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28" grpId="0"/>
      <p:bldP spid="52" grpId="0"/>
      <p:bldP spid="48" grpId="0" animBg="1"/>
      <p:bldP spid="54" grpId="0" animBg="1"/>
      <p:bldP spid="4105" grpId="0"/>
      <p:bldP spid="82" grpId="0" animBg="1"/>
      <p:bldP spid="21" grpId="0"/>
      <p:bldP spid="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859883"/>
              </p:ext>
            </p:extLst>
          </p:nvPr>
        </p:nvGraphicFramePr>
        <p:xfrm>
          <a:off x="4426101" y="235202"/>
          <a:ext cx="4149583" cy="6008976"/>
        </p:xfrm>
        <a:graphic>
          <a:graphicData uri="http://schemas.openxmlformats.org/drawingml/2006/table">
            <a:tbl>
              <a:tblPr/>
              <a:tblGrid>
                <a:gridCol w="214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Drug and Concentration</a:t>
                      </a:r>
                    </a:p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558" marR="7558" marT="7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Amount of Propylene Glycol/ml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558" marR="7558" marT="7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1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Etomidate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2 mg/ml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362.6 mg (35%)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1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Diazepam 5 mg/ml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413 mg (40%)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31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Esmolol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250 mg/ml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258 mg (25%)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424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1" i="0" u="none" strike="noStrike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Lorazepam 2 mg/ml, 4 mg/ml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830 mg (80%)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1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Nitroglycerin 5 mg/ml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518 mg (30%)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1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Pentobarbital 50 mg/ml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414.4 mg (40%)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1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Phenytoin 50 mg/ml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414.4 mg (40%)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1886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Phenobarbital 65 mg/ml, 130 mg/ml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702.4 mg (67.8%) </a:t>
                      </a:r>
                    </a:p>
                  </a:txBody>
                  <a:tcPr marL="7558" marR="7558" marT="7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4639" y="108081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Lorazepam IV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715" y="1942403"/>
            <a:ext cx="193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Received 558mg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8037" y="3004066"/>
            <a:ext cx="177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279 mL of fluid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660" y="3689866"/>
            <a:ext cx="260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830mg/ml </a:t>
            </a:r>
            <a:r>
              <a:rPr lang="en-US" b="1" dirty="0" err="1">
                <a:latin typeface="Arial"/>
                <a:cs typeface="Arial"/>
              </a:rPr>
              <a:t>x</a:t>
            </a:r>
            <a:r>
              <a:rPr lang="en-US" b="1" dirty="0">
                <a:latin typeface="Arial"/>
                <a:cs typeface="Arial"/>
              </a:rPr>
              <a:t> 279 </a:t>
            </a:r>
            <a:r>
              <a:rPr lang="en-US" b="1" dirty="0" err="1">
                <a:latin typeface="Arial"/>
                <a:cs typeface="Arial"/>
              </a:rPr>
              <a:t>mL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037" y="4299466"/>
            <a:ext cx="160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231,520 mg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314" y="5243707"/>
            <a:ext cx="289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231.52 Grams of Propylene Glycol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862" y="382487"/>
            <a:ext cx="253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rial"/>
                <a:cs typeface="Arial"/>
              </a:rPr>
              <a:t>The Missing Ingredient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5698" y="2495135"/>
            <a:ext cx="62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In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6314" y="4947829"/>
            <a:ext cx="289150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91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91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914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137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37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9800" y="243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243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200" y="243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9800" y="2895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2895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6800" y="2362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28800" y="236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2200" y="236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8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676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80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43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800" y="3962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38400" y="3962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43000" y="4343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8800" y="441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743200" y="16764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029200" y="15240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905000" y="3200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781800" y="32004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rot="10800000">
            <a:off x="3200400" y="4267200"/>
            <a:ext cx="2667000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295400" y="2667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371600" y="2667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981200" y="2667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057400" y="2667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95400" y="4267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371600" y="4267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flipV="1">
            <a:off x="5486400" y="533400"/>
            <a:ext cx="1447800" cy="762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health.yahoo.net/vp/body/graphics/fullsize/kid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6409" y="0"/>
            <a:ext cx="2037591" cy="1981200"/>
          </a:xfrm>
          <a:prstGeom prst="rect">
            <a:avLst/>
          </a:prstGeom>
          <a:noFill/>
        </p:spPr>
      </p:pic>
      <p:cxnSp>
        <p:nvCxnSpPr>
          <p:cNvPr id="83" name="Straight Connector 82"/>
          <p:cNvCxnSpPr/>
          <p:nvPr/>
        </p:nvCxnSpPr>
        <p:spPr>
          <a:xfrm>
            <a:off x="1981200" y="4267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057400" y="4267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85800" y="3657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O-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1066800" y="39624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447800" y="41148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209800" y="41148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447800" y="2514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133600" y="25146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324600" y="4419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400800" y="4419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715000" y="3810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O-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6096000" y="41148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010400" y="4419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086600" y="4419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172200" y="2743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248400" y="2743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858000" y="2743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934200" y="2743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315200" y="42672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400800" y="2590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553200" y="4267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162800" y="25908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791200" y="304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45%</a:t>
            </a:r>
          </a:p>
        </p:txBody>
      </p:sp>
      <p:pic>
        <p:nvPicPr>
          <p:cNvPr id="1032" name="Picture 8" descr="http://www.maryvancenc.com/wp-content/uploads/2008/11/816_li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2741753" cy="1804988"/>
          </a:xfrm>
          <a:prstGeom prst="rect">
            <a:avLst/>
          </a:prstGeom>
          <a:noFill/>
        </p:spPr>
      </p:pic>
      <p:sp>
        <p:nvSpPr>
          <p:cNvPr id="121" name="TextBox 120"/>
          <p:cNvSpPr txBox="1"/>
          <p:nvPr/>
        </p:nvSpPr>
        <p:spPr>
          <a:xfrm>
            <a:off x="4648200" y="3505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55%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4114800" y="10668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648200" y="10668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733800" y="1219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419600" y="1219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2362200" y="5334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048000" y="533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657600" y="533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048000" y="579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cxnSp>
        <p:nvCxnSpPr>
          <p:cNvPr id="146" name="Straight Connector 145"/>
          <p:cNvCxnSpPr/>
          <p:nvPr/>
        </p:nvCxnSpPr>
        <p:spPr>
          <a:xfrm>
            <a:off x="3200400" y="56388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276600" y="56388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2209800" y="54864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2667000" y="54864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429000" y="54864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676400" y="533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CoA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228600" y="525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CO2</a:t>
            </a:r>
          </a:p>
        </p:txBody>
      </p:sp>
      <p:cxnSp>
        <p:nvCxnSpPr>
          <p:cNvPr id="155" name="Straight Arrow Connector 154"/>
          <p:cNvCxnSpPr/>
          <p:nvPr/>
        </p:nvCxnSpPr>
        <p:spPr>
          <a:xfrm flipH="1">
            <a:off x="914400" y="47244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34" idx="2"/>
          </p:cNvCxnSpPr>
          <p:nvPr/>
        </p:nvCxnSpPr>
        <p:spPr>
          <a:xfrm>
            <a:off x="1447800" y="4712732"/>
            <a:ext cx="1295400" cy="545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581400" y="228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Propylene Glycol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315200" y="2819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D-</a:t>
            </a:r>
            <a:r>
              <a:rPr lang="en-US" dirty="0" err="1">
                <a:latin typeface="Arial"/>
                <a:cs typeface="Arial"/>
              </a:rPr>
              <a:t>Lactaldehyde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L-</a:t>
            </a:r>
            <a:r>
              <a:rPr lang="en-US" dirty="0" err="1">
                <a:latin typeface="Arial"/>
                <a:cs typeface="Arial"/>
              </a:rPr>
              <a:t>Lactaldehyde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00800" y="51493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Arial"/>
                <a:cs typeface="Arial"/>
              </a:rPr>
              <a:t>D-Lactate</a:t>
            </a:r>
          </a:p>
          <a:p>
            <a:r>
              <a:rPr lang="en-US" b="1" i="1" dirty="0">
                <a:solidFill>
                  <a:srgbClr val="0000FF"/>
                </a:solidFill>
                <a:latin typeface="Arial"/>
                <a:cs typeface="Arial"/>
              </a:rPr>
              <a:t>L-Lactate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9600" y="18610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Methylgloxyl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8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85" grpId="0"/>
      <p:bldP spid="105" grpId="0"/>
      <p:bldP spid="119" grpId="0"/>
      <p:bldP spid="121" grpId="0"/>
      <p:bldP spid="139" grpId="0"/>
      <p:bldP spid="140" grpId="0"/>
      <p:bldP spid="141" grpId="0"/>
      <p:bldP spid="143" grpId="0"/>
      <p:bldP spid="152" grpId="0"/>
      <p:bldP spid="153" grpId="0"/>
      <p:bldP spid="86" grpId="0"/>
      <p:bldP spid="88" grpId="0"/>
      <p:bldP spid="8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6C39-EBF6-9742-80D7-3B57FCE19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7A902-9EAF-DB48-83B1-0EF7C48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6123"/>
            <a:ext cx="8229600" cy="3405753"/>
          </a:xfrm>
        </p:spPr>
        <p:txBody>
          <a:bodyPr/>
          <a:lstStyle/>
          <a:p>
            <a:r>
              <a:rPr lang="en-US" dirty="0"/>
              <a:t>Metabolic conversion of propylene glycol to lactic and pyruvic acids can contribute to metabolic acidosis and an abnormal anion gap.</a:t>
            </a:r>
          </a:p>
          <a:p>
            <a:r>
              <a:rPr lang="en-US" dirty="0"/>
              <a:t>Unchanged propylene glycol circulating in the body causes hyperosmolality.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87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489"/>
            <a:ext cx="8229600" cy="5147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cs typeface="Arial"/>
              </a:rPr>
              <a:t>Consider Propylene Glycol Toxicity when:</a:t>
            </a:r>
          </a:p>
          <a:p>
            <a:r>
              <a:rPr lang="en-US" sz="2800" dirty="0">
                <a:cs typeface="Arial"/>
              </a:rPr>
              <a:t>Patient receiving large doses of IV medications that contain propylene glycol</a:t>
            </a:r>
          </a:p>
          <a:p>
            <a:r>
              <a:rPr lang="en-US" sz="2800" dirty="0">
                <a:cs typeface="Arial"/>
              </a:rPr>
              <a:t>Developing gap metabolic acidosis with high lactic acid levels</a:t>
            </a:r>
          </a:p>
          <a:p>
            <a:r>
              <a:rPr lang="en-US" sz="2800" dirty="0">
                <a:cs typeface="Arial"/>
              </a:rPr>
              <a:t>OSM Gap &gt;10</a:t>
            </a:r>
          </a:p>
          <a:p>
            <a:r>
              <a:rPr lang="en-US" sz="2800" dirty="0">
                <a:cs typeface="Arial"/>
              </a:rPr>
              <a:t>Developing renal failure</a:t>
            </a:r>
          </a:p>
          <a:p>
            <a:r>
              <a:rPr lang="en-US" sz="2800" b="1" dirty="0">
                <a:cs typeface="Arial"/>
              </a:rPr>
              <a:t>Treatment</a:t>
            </a:r>
            <a:r>
              <a:rPr lang="en-US" sz="2800" dirty="0">
                <a:cs typeface="Arial"/>
              </a:rPr>
              <a:t>: Discontinue Rx and consider HD if the patient is acutely worsening and appears unlikely to sustain acidosis for another 24 hours</a:t>
            </a:r>
          </a:p>
          <a:p>
            <a:pPr>
              <a:buNone/>
            </a:pPr>
            <a:endParaRPr lang="en-US" sz="2595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149560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7788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96018"/>
            <a:ext cx="8229600" cy="484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/>
            <a:r>
              <a:rPr lang="en-US" sz="4400" b="1" i="1" dirty="0">
                <a:solidFill>
                  <a:schemeClr val="tx1"/>
                </a:solidFill>
              </a:rPr>
              <a:t>With High Anion Gap</a:t>
            </a:r>
          </a:p>
          <a:p>
            <a:pPr algn="l" fontAlgn="ctr"/>
            <a:r>
              <a:rPr lang="en-US" sz="2800" b="1" i="1" dirty="0">
                <a:solidFill>
                  <a:schemeClr val="tx1"/>
                </a:solidFill>
              </a:rPr>
              <a:t>Overproduction of Acid</a:t>
            </a:r>
          </a:p>
          <a:p>
            <a:pPr algn="l" fontAlgn="ctr"/>
            <a:r>
              <a:rPr lang="en-US" sz="2800" b="1" i="1" dirty="0">
                <a:solidFill>
                  <a:schemeClr val="tx1"/>
                </a:solidFill>
              </a:rPr>
              <a:t>Ingestion of Toxin (that is metabolized to acid)</a:t>
            </a:r>
          </a:p>
          <a:p>
            <a:pPr algn="l" fontAlgn="ctr"/>
            <a:r>
              <a:rPr lang="en-US" sz="2800" b="1" i="1" dirty="0">
                <a:solidFill>
                  <a:schemeClr val="tx1"/>
                </a:solidFill>
              </a:rPr>
              <a:t>Underexcretion of Acid (advanced renal failure)</a:t>
            </a:r>
          </a:p>
          <a:p>
            <a:pPr algn="l" fontAlgn="ctr"/>
            <a:r>
              <a:rPr lang="en-US" sz="4400" b="1" i="1" dirty="0">
                <a:solidFill>
                  <a:schemeClr val="tx1"/>
                </a:solidFill>
              </a:rPr>
              <a:t>Normal Anion Gap</a:t>
            </a:r>
          </a:p>
          <a:p>
            <a:pPr algn="l" fontAlgn="ctr"/>
            <a:r>
              <a:rPr lang="en-US" sz="2800" b="1" i="1" dirty="0">
                <a:solidFill>
                  <a:schemeClr val="tx1"/>
                </a:solidFill>
              </a:rPr>
              <a:t>Loss of Bicarbonate Rich Fluid</a:t>
            </a:r>
          </a:p>
          <a:p>
            <a:pPr algn="l" fontAlgn="ctr"/>
            <a:r>
              <a:rPr lang="en-US" sz="2800" b="1" i="1" dirty="0">
                <a:solidFill>
                  <a:schemeClr val="tx1"/>
                </a:solidFill>
              </a:rPr>
              <a:t>Decreased Renal Excretion of Acid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90"/>
                </a:solidFill>
              </a:rPr>
              <a:t>Mechanisms of Metabolic Acidosis</a:t>
            </a:r>
          </a:p>
        </p:txBody>
      </p:sp>
    </p:spTree>
    <p:extLst>
      <p:ext uri="{BB962C8B-B14F-4D97-AF65-F5344CB8AC3E}">
        <p14:creationId xmlns:p14="http://schemas.microsoft.com/office/powerpoint/2010/main" val="37968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971"/>
            <a:ext cx="842177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Anion Gap</a:t>
            </a: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762000" y="2532063"/>
            <a:ext cx="1143000" cy="312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762000" y="2201863"/>
            <a:ext cx="1143000" cy="3454400"/>
          </a:xfrm>
          <a:prstGeom prst="rect">
            <a:avLst/>
          </a:prstGeom>
          <a:solidFill>
            <a:srgbClr val="0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914400" y="375126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Calibri" charset="0"/>
                <a:cs typeface="Calibri" charset="0"/>
              </a:rPr>
              <a:t>Sodium</a:t>
            </a:r>
          </a:p>
        </p:txBody>
      </p:sp>
      <p:grpSp>
        <p:nvGrpSpPr>
          <p:cNvPr id="68" name="Group 7"/>
          <p:cNvGrpSpPr>
            <a:grpSpLocks/>
          </p:cNvGrpSpPr>
          <p:nvPr/>
        </p:nvGrpSpPr>
        <p:grpSpPr bwMode="auto">
          <a:xfrm>
            <a:off x="2019300" y="3345418"/>
            <a:ext cx="1143000" cy="2286000"/>
            <a:chOff x="3360" y="2064"/>
            <a:chExt cx="720" cy="1440"/>
          </a:xfrm>
          <a:solidFill>
            <a:srgbClr val="000040"/>
          </a:solidFill>
        </p:grpSpPr>
        <p:sp>
          <p:nvSpPr>
            <p:cNvPr id="72" name="Rectangle 8"/>
            <p:cNvSpPr>
              <a:spLocks noChangeArrowheads="1"/>
            </p:cNvSpPr>
            <p:nvPr/>
          </p:nvSpPr>
          <p:spPr bwMode="auto">
            <a:xfrm>
              <a:off x="3360" y="2064"/>
              <a:ext cx="720" cy="14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73" name="Text Box 9"/>
            <p:cNvSpPr txBox="1">
              <a:spLocks noChangeArrowheads="1"/>
            </p:cNvSpPr>
            <p:nvPr/>
          </p:nvSpPr>
          <p:spPr bwMode="auto">
            <a:xfrm>
              <a:off x="3456" y="2337"/>
              <a:ext cx="621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Chloride</a:t>
              </a:r>
            </a:p>
          </p:txBody>
        </p:sp>
      </p:grp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762000" y="5656263"/>
            <a:ext cx="1295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>
                <a:latin typeface="Calibri" charset="0"/>
                <a:cs typeface="Calibri" charset="0"/>
              </a:rPr>
              <a:t>Cations (+)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2057400" y="5630863"/>
            <a:ext cx="1447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>
                <a:latin typeface="Calibri" charset="0"/>
                <a:cs typeface="Calibri" charset="0"/>
              </a:rPr>
              <a:t>Anions (-)</a:t>
            </a:r>
            <a:endParaRPr lang="en-US" sz="1600" baseline="30000">
              <a:latin typeface="Calibri" charset="0"/>
              <a:cs typeface="Calibri" charset="0"/>
            </a:endParaRPr>
          </a:p>
        </p:txBody>
      </p:sp>
      <p:grpSp>
        <p:nvGrpSpPr>
          <p:cNvPr id="76" name="Group 13"/>
          <p:cNvGrpSpPr>
            <a:grpSpLocks/>
          </p:cNvGrpSpPr>
          <p:nvPr/>
        </p:nvGrpSpPr>
        <p:grpSpPr bwMode="auto">
          <a:xfrm>
            <a:off x="2019300" y="2583418"/>
            <a:ext cx="1143000" cy="787400"/>
            <a:chOff x="3360" y="1616"/>
            <a:chExt cx="720" cy="44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7" name="Rectangle 14"/>
            <p:cNvSpPr>
              <a:spLocks noChangeArrowheads="1"/>
            </p:cNvSpPr>
            <p:nvPr/>
          </p:nvSpPr>
          <p:spPr bwMode="auto">
            <a:xfrm>
              <a:off x="3360" y="1616"/>
              <a:ext cx="720" cy="4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78" name="Text Box 15"/>
            <p:cNvSpPr txBox="1">
              <a:spLocks noChangeArrowheads="1"/>
            </p:cNvSpPr>
            <p:nvPr/>
          </p:nvSpPr>
          <p:spPr bwMode="auto">
            <a:xfrm>
              <a:off x="3360" y="1744"/>
              <a:ext cx="72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500" dirty="0">
                  <a:latin typeface="Calibri" pitchFamily="34" charset="0"/>
                  <a:ea typeface="MS PGothic" pitchFamily="34" charset="-128"/>
                  <a:cs typeface="Calibri" pitchFamily="34" charset="0"/>
                </a:rPr>
                <a:t>Bicarbonate</a:t>
              </a:r>
            </a:p>
          </p:txBody>
        </p:sp>
      </p:grpSp>
      <p:grpSp>
        <p:nvGrpSpPr>
          <p:cNvPr id="79" name="Group 16"/>
          <p:cNvGrpSpPr>
            <a:grpSpLocks/>
          </p:cNvGrpSpPr>
          <p:nvPr/>
        </p:nvGrpSpPr>
        <p:grpSpPr bwMode="auto">
          <a:xfrm>
            <a:off x="3238500" y="2201863"/>
            <a:ext cx="1104900" cy="312737"/>
            <a:chOff x="4128" y="1344"/>
            <a:chExt cx="696" cy="197"/>
          </a:xfrm>
        </p:grpSpPr>
        <p:sp>
          <p:nvSpPr>
            <p:cNvPr id="80" name="AutoShape 17"/>
            <p:cNvSpPr>
              <a:spLocks/>
            </p:cNvSpPr>
            <p:nvPr/>
          </p:nvSpPr>
          <p:spPr bwMode="auto">
            <a:xfrm>
              <a:off x="4128" y="1344"/>
              <a:ext cx="48" cy="192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4152" y="1367"/>
              <a:ext cx="67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200" b="1">
                  <a:latin typeface="Calibri" charset="0"/>
                  <a:cs typeface="Calibri" charset="0"/>
                </a:rPr>
                <a:t>12 ± 2</a:t>
              </a:r>
            </a:p>
          </p:txBody>
        </p:sp>
      </p:grpSp>
      <p:grpSp>
        <p:nvGrpSpPr>
          <p:cNvPr id="82" name="Group 19"/>
          <p:cNvGrpSpPr>
            <a:grpSpLocks/>
          </p:cNvGrpSpPr>
          <p:nvPr/>
        </p:nvGrpSpPr>
        <p:grpSpPr bwMode="auto">
          <a:xfrm>
            <a:off x="1981200" y="2201863"/>
            <a:ext cx="1216025" cy="355600"/>
            <a:chOff x="3480" y="1002"/>
            <a:chExt cx="766" cy="224"/>
          </a:xfrm>
        </p:grpSpPr>
        <p:sp>
          <p:nvSpPr>
            <p:cNvPr id="83" name="Text Box 20"/>
            <p:cNvSpPr txBox="1">
              <a:spLocks noChangeArrowheads="1"/>
            </p:cNvSpPr>
            <p:nvPr/>
          </p:nvSpPr>
          <p:spPr bwMode="auto">
            <a:xfrm>
              <a:off x="3504" y="1008"/>
              <a:ext cx="720" cy="2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en-US" sz="1600">
                <a:latin typeface="Calibri" charset="0"/>
                <a:cs typeface="Calibri" charset="0"/>
              </a:endParaRPr>
            </a:p>
          </p:txBody>
        </p:sp>
        <p:sp>
          <p:nvSpPr>
            <p:cNvPr id="84" name="Text Box 21"/>
            <p:cNvSpPr txBox="1">
              <a:spLocks noChangeArrowheads="1"/>
            </p:cNvSpPr>
            <p:nvPr/>
          </p:nvSpPr>
          <p:spPr bwMode="auto">
            <a:xfrm>
              <a:off x="3480" y="1002"/>
              <a:ext cx="76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>
                  <a:latin typeface="Calibri" charset="0"/>
                  <a:cs typeface="Calibri" charset="0"/>
                </a:rPr>
                <a:t>Anion Gap</a:t>
              </a:r>
              <a:r>
                <a:rPr lang="en-US" sz="1600" baseline="30000">
                  <a:latin typeface="Calibri" charset="0"/>
                  <a:cs typeface="Calibri" charset="0"/>
                </a:rPr>
                <a:t>**</a:t>
              </a:r>
              <a:endParaRPr lang="en-US" b="1">
                <a:latin typeface="Calibri" charset="0"/>
                <a:cs typeface="Calibri" charset="0"/>
              </a:endParaRPr>
            </a:p>
          </p:txBody>
        </p:sp>
      </p:grpSp>
      <p:sp>
        <p:nvSpPr>
          <p:cNvPr id="85" name="TextBox 11"/>
          <p:cNvSpPr txBox="1">
            <a:spLocks noChangeArrowheads="1"/>
          </p:cNvSpPr>
          <p:nvPr/>
        </p:nvSpPr>
        <p:spPr bwMode="auto">
          <a:xfrm>
            <a:off x="1562100" y="1676400"/>
            <a:ext cx="95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  <a:cs typeface="Calibri" charset="0"/>
              </a:rPr>
              <a:t>Normal</a:t>
            </a:r>
          </a:p>
        </p:txBody>
      </p:sp>
      <p:grpSp>
        <p:nvGrpSpPr>
          <p:cNvPr id="86" name="Group 12"/>
          <p:cNvGrpSpPr>
            <a:grpSpLocks/>
          </p:cNvGrpSpPr>
          <p:nvPr/>
        </p:nvGrpSpPr>
        <p:grpSpPr bwMode="auto">
          <a:xfrm>
            <a:off x="4114800" y="1533525"/>
            <a:ext cx="1638300" cy="4543425"/>
            <a:chOff x="4343400" y="1381780"/>
            <a:chExt cx="1638300" cy="4542079"/>
          </a:xfrm>
        </p:grpSpPr>
        <p:sp>
          <p:nvSpPr>
            <p:cNvPr id="87" name="Rectangle 4"/>
            <p:cNvSpPr>
              <a:spLocks noChangeArrowheads="1"/>
            </p:cNvSpPr>
            <p:nvPr/>
          </p:nvSpPr>
          <p:spPr bwMode="auto">
            <a:xfrm>
              <a:off x="4391025" y="2059442"/>
              <a:ext cx="714375" cy="3495085"/>
            </a:xfrm>
            <a:prstGeom prst="rect">
              <a:avLst/>
            </a:prstGeom>
            <a:solidFill>
              <a:srgbClr val="0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88" name="Text Box 5"/>
            <p:cNvSpPr txBox="1">
              <a:spLocks noChangeArrowheads="1"/>
            </p:cNvSpPr>
            <p:nvPr/>
          </p:nvSpPr>
          <p:spPr bwMode="auto">
            <a:xfrm>
              <a:off x="4514850" y="3649646"/>
              <a:ext cx="523875" cy="336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chemeClr val="bg1"/>
                  </a:solidFill>
                  <a:latin typeface="Calibri" charset="0"/>
                  <a:cs typeface="Calibri" charset="0"/>
                </a:rPr>
                <a:t>Na</a:t>
              </a:r>
              <a:r>
                <a:rPr lang="en-US" sz="1600" b="1" baseline="30000">
                  <a:solidFill>
                    <a:schemeClr val="bg1"/>
                  </a:solidFill>
                  <a:latin typeface="Calibri" charset="0"/>
                  <a:cs typeface="Calibri" charset="0"/>
                </a:rPr>
                <a:t>+</a:t>
              </a:r>
            </a:p>
          </p:txBody>
        </p:sp>
        <p:grpSp>
          <p:nvGrpSpPr>
            <p:cNvPr id="89" name="Group 7"/>
            <p:cNvGrpSpPr>
              <a:grpSpLocks/>
            </p:cNvGrpSpPr>
            <p:nvPr/>
          </p:nvGrpSpPr>
          <p:grpSpPr bwMode="auto">
            <a:xfrm>
              <a:off x="5182513" y="3144630"/>
              <a:ext cx="684887" cy="2406094"/>
              <a:chOff x="3360" y="2064"/>
              <a:chExt cx="720" cy="1440"/>
            </a:xfrm>
            <a:solidFill>
              <a:srgbClr val="000040"/>
            </a:solidFill>
          </p:grpSpPr>
          <p:sp>
            <p:nvSpPr>
              <p:cNvPr id="101" name="Rectangle 8"/>
              <p:cNvSpPr>
                <a:spLocks noChangeArrowheads="1"/>
              </p:cNvSpPr>
              <p:nvPr/>
            </p:nvSpPr>
            <p:spPr bwMode="auto">
              <a:xfrm>
                <a:off x="3360" y="2064"/>
                <a:ext cx="720" cy="14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  <p:sp>
            <p:nvSpPr>
              <p:cNvPr id="102" name="Text Box 9"/>
              <p:cNvSpPr txBox="1">
                <a:spLocks noChangeArrowheads="1"/>
              </p:cNvSpPr>
              <p:nvPr/>
            </p:nvSpPr>
            <p:spPr bwMode="auto">
              <a:xfrm>
                <a:off x="3519" y="2371"/>
                <a:ext cx="442" cy="2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 dirty="0" err="1">
                    <a:solidFill>
                      <a:schemeClr val="bg1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Cl</a:t>
                </a:r>
                <a:r>
                  <a:rPr lang="en-US" sz="1600" b="1" baseline="30000" dirty="0">
                    <a:solidFill>
                      <a:schemeClr val="bg1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-</a:t>
                </a:r>
              </a:p>
            </p:txBody>
          </p:sp>
        </p:grpSp>
        <p:sp>
          <p:nvSpPr>
            <p:cNvPr id="90" name="Text Box 10"/>
            <p:cNvSpPr txBox="1">
              <a:spLocks noChangeArrowheads="1"/>
            </p:cNvSpPr>
            <p:nvPr/>
          </p:nvSpPr>
          <p:spPr bwMode="auto">
            <a:xfrm>
              <a:off x="4467225" y="5554082"/>
              <a:ext cx="561975" cy="369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>
                  <a:latin typeface="Calibri" charset="0"/>
                  <a:cs typeface="Calibri" charset="0"/>
                </a:rPr>
                <a:t> (+)</a:t>
              </a:r>
            </a:p>
          </p:txBody>
        </p:sp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5334000" y="5500123"/>
              <a:ext cx="523875" cy="399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000">
                  <a:latin typeface="Calibri" charset="0"/>
                  <a:cs typeface="Calibri" charset="0"/>
                </a:rPr>
                <a:t>(-)</a:t>
              </a:r>
              <a:endParaRPr lang="en-US" sz="1600" baseline="30000">
                <a:latin typeface="Calibri" charset="0"/>
                <a:cs typeface="Calibri" charset="0"/>
              </a:endParaRPr>
            </a:p>
          </p:txBody>
        </p:sp>
        <p:grpSp>
          <p:nvGrpSpPr>
            <p:cNvPr id="92" name="Group 13"/>
            <p:cNvGrpSpPr>
              <a:grpSpLocks/>
            </p:cNvGrpSpPr>
            <p:nvPr/>
          </p:nvGrpSpPr>
          <p:grpSpPr bwMode="auto">
            <a:xfrm>
              <a:off x="5163490" y="2431018"/>
              <a:ext cx="703912" cy="787400"/>
              <a:chOff x="3340" y="1616"/>
              <a:chExt cx="740" cy="44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99" name="Rectangle 14"/>
              <p:cNvSpPr>
                <a:spLocks noChangeArrowheads="1"/>
              </p:cNvSpPr>
              <p:nvPr/>
            </p:nvSpPr>
            <p:spPr bwMode="auto">
              <a:xfrm>
                <a:off x="3360" y="1616"/>
                <a:ext cx="720" cy="44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chemeClr val="bg2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  <p:sp>
            <p:nvSpPr>
              <p:cNvPr id="100" name="Text Box 15"/>
              <p:cNvSpPr txBox="1">
                <a:spLocks noChangeArrowheads="1"/>
              </p:cNvSpPr>
              <p:nvPr/>
            </p:nvSpPr>
            <p:spPr bwMode="auto">
              <a:xfrm>
                <a:off x="3340" y="1848"/>
                <a:ext cx="720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HCO</a:t>
                </a:r>
                <a:r>
                  <a:rPr lang="en-US" sz="1200" b="1" baseline="-25000" dirty="0"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3</a:t>
                </a:r>
                <a:r>
                  <a:rPr lang="en-US" sz="1200" b="1" baseline="30000" dirty="0"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-</a:t>
                </a:r>
              </a:p>
            </p:txBody>
          </p:sp>
        </p:grpSp>
        <p:grpSp>
          <p:nvGrpSpPr>
            <p:cNvPr id="93" name="Group 19"/>
            <p:cNvGrpSpPr>
              <a:grpSpLocks/>
            </p:cNvGrpSpPr>
            <p:nvPr/>
          </p:nvGrpSpPr>
          <p:grpSpPr bwMode="auto">
            <a:xfrm>
              <a:off x="5182518" y="2053196"/>
              <a:ext cx="702010" cy="797979"/>
              <a:chOff x="3504" y="1008"/>
              <a:chExt cx="738" cy="218"/>
            </a:xfrm>
          </p:grpSpPr>
          <p:sp>
            <p:nvSpPr>
              <p:cNvPr id="97" name="Text Box 20"/>
              <p:cNvSpPr txBox="1">
                <a:spLocks noChangeArrowheads="1"/>
              </p:cNvSpPr>
              <p:nvPr/>
            </p:nvSpPr>
            <p:spPr bwMode="auto">
              <a:xfrm>
                <a:off x="3506" y="1008"/>
                <a:ext cx="718" cy="21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lang="en-US" sz="1600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98" name="Text Box 21"/>
              <p:cNvSpPr txBox="1">
                <a:spLocks noChangeArrowheads="1"/>
              </p:cNvSpPr>
              <p:nvPr/>
            </p:nvSpPr>
            <p:spPr bwMode="auto">
              <a:xfrm>
                <a:off x="3583" y="1049"/>
                <a:ext cx="659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b="1">
                    <a:latin typeface="Calibri" charset="0"/>
                    <a:cs typeface="Calibri" charset="0"/>
                  </a:rPr>
                  <a:t>Anion</a:t>
                </a:r>
              </a:p>
              <a:p>
                <a:pPr algn="ctr" eaLnBrk="1" hangingPunct="1">
                  <a:defRPr/>
                </a:pPr>
                <a:r>
                  <a:rPr lang="en-US" sz="1400" b="1">
                    <a:latin typeface="Calibri" charset="0"/>
                    <a:cs typeface="Calibri" charset="0"/>
                  </a:rPr>
                  <a:t> Gap</a:t>
                </a:r>
                <a:endParaRPr lang="en-US" sz="1800" b="1">
                  <a:latin typeface="Calibri" charset="0"/>
                  <a:cs typeface="Calibri" charset="0"/>
                </a:endParaRPr>
              </a:p>
            </p:txBody>
          </p:sp>
        </p:grpSp>
        <p:cxnSp>
          <p:nvCxnSpPr>
            <p:cNvPr id="94" name="Straight Arrow Connector 93"/>
            <p:cNvCxnSpPr>
              <a:cxnSpLocks noChangeShapeType="1"/>
            </p:cNvCxnSpPr>
            <p:nvPr/>
          </p:nvCxnSpPr>
          <p:spPr bwMode="auto">
            <a:xfrm flipV="1">
              <a:off x="5300663" y="2121336"/>
              <a:ext cx="0" cy="66655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Straight Arrow Connector 94"/>
            <p:cNvCxnSpPr>
              <a:cxnSpLocks noChangeShapeType="1"/>
            </p:cNvCxnSpPr>
            <p:nvPr/>
          </p:nvCxnSpPr>
          <p:spPr bwMode="auto">
            <a:xfrm>
              <a:off x="5791200" y="2913264"/>
              <a:ext cx="0" cy="2682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" name="TextBox 70"/>
            <p:cNvSpPr txBox="1">
              <a:spLocks noChangeArrowheads="1"/>
            </p:cNvSpPr>
            <p:nvPr/>
          </p:nvSpPr>
          <p:spPr bwMode="auto">
            <a:xfrm>
              <a:off x="4343400" y="1381780"/>
              <a:ext cx="1638300" cy="52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1400">
                  <a:latin typeface="Calibri" charset="0"/>
                  <a:cs typeface="Calibri" charset="0"/>
                </a:rPr>
                <a:t>A. Elevated AG</a:t>
              </a:r>
            </a:p>
            <a:p>
              <a:pPr algn="ctr" eaLnBrk="1" hangingPunct="1"/>
              <a:r>
                <a:rPr lang="en-US" sz="1400">
                  <a:latin typeface="Calibri" charset="0"/>
                  <a:cs typeface="Calibri" charset="0"/>
                </a:rPr>
                <a:t>Metabolic Acidosis</a:t>
              </a:r>
            </a:p>
          </p:txBody>
        </p:sp>
      </p:grpSp>
      <p:grpSp>
        <p:nvGrpSpPr>
          <p:cNvPr id="103" name="Group 13"/>
          <p:cNvGrpSpPr>
            <a:grpSpLocks/>
          </p:cNvGrpSpPr>
          <p:nvPr/>
        </p:nvGrpSpPr>
        <p:grpSpPr bwMode="auto">
          <a:xfrm>
            <a:off x="6477000" y="1447800"/>
            <a:ext cx="1638300" cy="4648200"/>
            <a:chOff x="6667500" y="1295400"/>
            <a:chExt cx="1638300" cy="4648200"/>
          </a:xfrm>
        </p:grpSpPr>
        <p:sp>
          <p:nvSpPr>
            <p:cNvPr id="104" name="Rectangle 4"/>
            <p:cNvSpPr>
              <a:spLocks noChangeArrowheads="1"/>
            </p:cNvSpPr>
            <p:nvPr/>
          </p:nvSpPr>
          <p:spPr bwMode="auto">
            <a:xfrm>
              <a:off x="6729412" y="2085975"/>
              <a:ext cx="714375" cy="3488293"/>
            </a:xfrm>
            <a:prstGeom prst="rect">
              <a:avLst/>
            </a:prstGeom>
            <a:solidFill>
              <a:srgbClr val="0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05" name="Text Box 5"/>
            <p:cNvSpPr txBox="1">
              <a:spLocks noChangeArrowheads="1"/>
            </p:cNvSpPr>
            <p:nvPr/>
          </p:nvSpPr>
          <p:spPr bwMode="auto">
            <a:xfrm>
              <a:off x="6853238" y="3668713"/>
              <a:ext cx="5238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chemeClr val="bg1"/>
                  </a:solidFill>
                  <a:latin typeface="Calibri" charset="0"/>
                  <a:cs typeface="Calibri" charset="0"/>
                </a:rPr>
                <a:t>Na</a:t>
              </a:r>
              <a:r>
                <a:rPr lang="en-US" sz="1600" b="1" baseline="30000">
                  <a:solidFill>
                    <a:schemeClr val="bg1"/>
                  </a:solidFill>
                  <a:latin typeface="Calibri" charset="0"/>
                  <a:cs typeface="Calibri" charset="0"/>
                </a:rPr>
                <a:t>+</a:t>
              </a:r>
            </a:p>
          </p:txBody>
        </p:sp>
        <p:sp>
          <p:nvSpPr>
            <p:cNvPr id="106" name="Text Box 10"/>
            <p:cNvSpPr txBox="1">
              <a:spLocks noChangeArrowheads="1"/>
            </p:cNvSpPr>
            <p:nvPr/>
          </p:nvSpPr>
          <p:spPr bwMode="auto">
            <a:xfrm>
              <a:off x="6805613" y="5573713"/>
              <a:ext cx="561975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>
                  <a:latin typeface="Calibri" charset="0"/>
                  <a:cs typeface="Calibri" charset="0"/>
                </a:rPr>
                <a:t> (+)</a:t>
              </a:r>
            </a:p>
          </p:txBody>
        </p:sp>
        <p:sp>
          <p:nvSpPr>
            <p:cNvPr id="107" name="Text Box 11"/>
            <p:cNvSpPr txBox="1">
              <a:spLocks noChangeArrowheads="1"/>
            </p:cNvSpPr>
            <p:nvPr/>
          </p:nvSpPr>
          <p:spPr bwMode="auto">
            <a:xfrm>
              <a:off x="7672388" y="5516563"/>
              <a:ext cx="5238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000">
                  <a:latin typeface="Calibri" charset="0"/>
                  <a:cs typeface="Calibri" charset="0"/>
                </a:rPr>
                <a:t>(-)</a:t>
              </a:r>
              <a:endParaRPr lang="en-US" sz="1600" baseline="30000">
                <a:latin typeface="Calibri" charset="0"/>
                <a:cs typeface="Calibri" charset="0"/>
              </a:endParaRPr>
            </a:p>
          </p:txBody>
        </p:sp>
        <p:grpSp>
          <p:nvGrpSpPr>
            <p:cNvPr id="108" name="Group 13"/>
            <p:cNvGrpSpPr>
              <a:grpSpLocks/>
            </p:cNvGrpSpPr>
            <p:nvPr/>
          </p:nvGrpSpPr>
          <p:grpSpPr bwMode="auto">
            <a:xfrm>
              <a:off x="7526009" y="2357230"/>
              <a:ext cx="685819" cy="787400"/>
              <a:chOff x="3340" y="1616"/>
              <a:chExt cx="741" cy="44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17" name="Rectangle 14"/>
              <p:cNvSpPr>
                <a:spLocks noChangeArrowheads="1"/>
              </p:cNvSpPr>
              <p:nvPr/>
            </p:nvSpPr>
            <p:spPr bwMode="auto">
              <a:xfrm>
                <a:off x="3340" y="1616"/>
                <a:ext cx="740" cy="44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chemeClr val="bg2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  <p:sp>
            <p:nvSpPr>
              <p:cNvPr id="118" name="Text Box 15"/>
              <p:cNvSpPr txBox="1">
                <a:spLocks noChangeArrowheads="1"/>
              </p:cNvSpPr>
              <p:nvPr/>
            </p:nvSpPr>
            <p:spPr bwMode="auto">
              <a:xfrm>
                <a:off x="3361" y="1706"/>
                <a:ext cx="720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HCO</a:t>
                </a:r>
                <a:r>
                  <a:rPr lang="en-US" sz="1200" b="1" baseline="-25000" dirty="0"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3</a:t>
                </a:r>
                <a:r>
                  <a:rPr lang="en-US" sz="1200" b="1" baseline="30000" dirty="0"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-</a:t>
                </a:r>
              </a:p>
            </p:txBody>
          </p:sp>
        </p:grpSp>
        <p:grpSp>
          <p:nvGrpSpPr>
            <p:cNvPr id="109" name="Group 19"/>
            <p:cNvGrpSpPr>
              <a:grpSpLocks/>
            </p:cNvGrpSpPr>
            <p:nvPr/>
          </p:nvGrpSpPr>
          <p:grpSpPr bwMode="auto">
            <a:xfrm>
              <a:off x="7526674" y="2049714"/>
              <a:ext cx="684887" cy="431674"/>
              <a:chOff x="3504" y="987"/>
              <a:chExt cx="720" cy="259"/>
            </a:xfrm>
          </p:grpSpPr>
          <p:sp>
            <p:nvSpPr>
              <p:cNvPr id="115" name="Text Box 20"/>
              <p:cNvSpPr txBox="1">
                <a:spLocks noChangeArrowheads="1"/>
              </p:cNvSpPr>
              <p:nvPr/>
            </p:nvSpPr>
            <p:spPr bwMode="auto">
              <a:xfrm>
                <a:off x="3504" y="1008"/>
                <a:ext cx="724" cy="21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lang="en-US" sz="1600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16" name="Text Box 21"/>
              <p:cNvSpPr txBox="1">
                <a:spLocks noChangeArrowheads="1"/>
              </p:cNvSpPr>
              <p:nvPr/>
            </p:nvSpPr>
            <p:spPr bwMode="auto">
              <a:xfrm>
                <a:off x="3589" y="987"/>
                <a:ext cx="559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100" b="1">
                    <a:latin typeface="Calibri" charset="0"/>
                    <a:cs typeface="Calibri" charset="0"/>
                  </a:rPr>
                  <a:t>Anion</a:t>
                </a:r>
              </a:p>
              <a:p>
                <a:pPr algn="ctr" eaLnBrk="1" hangingPunct="1">
                  <a:defRPr/>
                </a:pPr>
                <a:r>
                  <a:rPr lang="en-US" sz="1100" b="1">
                    <a:latin typeface="Calibri" charset="0"/>
                    <a:cs typeface="Calibri" charset="0"/>
                  </a:rPr>
                  <a:t> Gap</a:t>
                </a:r>
                <a:endParaRPr lang="en-US" sz="1400" b="1">
                  <a:latin typeface="Calibri" charset="0"/>
                  <a:cs typeface="Calibri" charset="0"/>
                </a:endParaRPr>
              </a:p>
            </p:txBody>
          </p:sp>
        </p:grpSp>
        <p:cxnSp>
          <p:nvCxnSpPr>
            <p:cNvPr id="110" name="Straight Arrow Connector 109"/>
            <p:cNvCxnSpPr>
              <a:cxnSpLocks noChangeShapeType="1"/>
            </p:cNvCxnSpPr>
            <p:nvPr/>
          </p:nvCxnSpPr>
          <p:spPr bwMode="auto">
            <a:xfrm>
              <a:off x="8137525" y="2517775"/>
              <a:ext cx="0" cy="2682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1" name="Group 7"/>
            <p:cNvGrpSpPr>
              <a:grpSpLocks/>
            </p:cNvGrpSpPr>
            <p:nvPr/>
          </p:nvGrpSpPr>
          <p:grpSpPr bwMode="auto">
            <a:xfrm>
              <a:off x="7526454" y="2793112"/>
              <a:ext cx="685812" cy="2774572"/>
              <a:chOff x="3346" y="2064"/>
              <a:chExt cx="741" cy="1440"/>
            </a:xfrm>
            <a:solidFill>
              <a:srgbClr val="000040"/>
            </a:solidFill>
          </p:grpSpPr>
          <p:sp>
            <p:nvSpPr>
              <p:cNvPr id="113" name="Rectangle 8"/>
              <p:cNvSpPr>
                <a:spLocks noChangeArrowheads="1"/>
              </p:cNvSpPr>
              <p:nvPr/>
            </p:nvSpPr>
            <p:spPr bwMode="auto">
              <a:xfrm>
                <a:off x="3346" y="2064"/>
                <a:ext cx="741" cy="14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  <p:sp>
            <p:nvSpPr>
              <p:cNvPr id="114" name="Text Box 9"/>
              <p:cNvSpPr txBox="1">
                <a:spLocks noChangeArrowheads="1"/>
              </p:cNvSpPr>
              <p:nvPr/>
            </p:nvSpPr>
            <p:spPr bwMode="auto">
              <a:xfrm>
                <a:off x="3504" y="2538"/>
                <a:ext cx="442" cy="2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 dirty="0" err="1">
                    <a:solidFill>
                      <a:schemeClr val="bg1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Cl</a:t>
                </a:r>
                <a:r>
                  <a:rPr lang="en-US" sz="1600" b="1" baseline="30000" dirty="0">
                    <a:solidFill>
                      <a:schemeClr val="bg1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-</a:t>
                </a:r>
              </a:p>
            </p:txBody>
          </p:sp>
        </p:grpSp>
        <p:sp>
          <p:nvSpPr>
            <p:cNvPr id="112" name="TextBox 71"/>
            <p:cNvSpPr txBox="1">
              <a:spLocks noChangeArrowheads="1"/>
            </p:cNvSpPr>
            <p:nvPr/>
          </p:nvSpPr>
          <p:spPr bwMode="auto">
            <a:xfrm>
              <a:off x="6667500" y="1295400"/>
              <a:ext cx="16383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1400">
                  <a:latin typeface="Calibri" charset="0"/>
                  <a:cs typeface="Calibri" charset="0"/>
                </a:rPr>
                <a:t>B. Normal AG</a:t>
              </a:r>
            </a:p>
            <a:p>
              <a:pPr algn="ctr" eaLnBrk="1" hangingPunct="1"/>
              <a:r>
                <a:rPr lang="en-US" sz="1400">
                  <a:latin typeface="Calibri" charset="0"/>
                  <a:cs typeface="Calibri" charset="0"/>
                </a:rPr>
                <a:t>(Hyperchloremic)</a:t>
              </a:r>
            </a:p>
            <a:p>
              <a:pPr algn="ctr" eaLnBrk="1" hangingPunct="1"/>
              <a:r>
                <a:rPr lang="en-US" sz="1400">
                  <a:latin typeface="Calibri" charset="0"/>
                  <a:cs typeface="Calibri" charset="0"/>
                </a:rPr>
                <a:t>Metabolic Acidosis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855133" y="6280202"/>
            <a:ext cx="744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</a:rPr>
              <a:t>* An elevated AG indicates the presence of metabolic acidosis, even if the pH is normal or alkaline.</a:t>
            </a:r>
          </a:p>
          <a:p>
            <a:pPr>
              <a:defRPr/>
            </a:pPr>
            <a:r>
              <a:rPr lang="en-US" sz="1200" dirty="0">
                <a:latin typeface="Arial" charset="0"/>
              </a:rPr>
              <a:t>**Phosphates, sulfates, organic acids, serum proteins.  </a:t>
            </a:r>
          </a:p>
        </p:txBody>
      </p:sp>
    </p:spTree>
    <p:extLst>
      <p:ext uri="{BB962C8B-B14F-4D97-AF65-F5344CB8AC3E}">
        <p14:creationId xmlns:p14="http://schemas.microsoft.com/office/powerpoint/2010/main" val="13649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Correct the Anion Gap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5666" y="1661616"/>
            <a:ext cx="5757334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The approximate correction is a reduction in the normal anion gap of 2.5 </a:t>
            </a:r>
            <a:r>
              <a:rPr lang="en-US" sz="2800" dirty="0" err="1"/>
              <a:t>meq</a:t>
            </a:r>
            <a:r>
              <a:rPr lang="en-US" sz="2800" dirty="0"/>
              <a:t>/L for every 1 g/dl decline in the plasma albumin concentration (normal value = 4 g/dl)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5666" y="4236287"/>
            <a:ext cx="5757334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OR can use shortcut…</a:t>
            </a:r>
          </a:p>
          <a:p>
            <a:r>
              <a:rPr lang="en-US" sz="2800" dirty="0"/>
              <a:t>plasma albumin x 3 = expected anion gap</a:t>
            </a:r>
          </a:p>
        </p:txBody>
      </p:sp>
    </p:spTree>
    <p:extLst>
      <p:ext uri="{BB962C8B-B14F-4D97-AF65-F5344CB8AC3E}">
        <p14:creationId xmlns:p14="http://schemas.microsoft.com/office/powerpoint/2010/main" val="3669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971"/>
            <a:ext cx="842177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Anion Gap Metabolic </a:t>
            </a:r>
            <a:r>
              <a:rPr lang="en-US" dirty="0" err="1">
                <a:solidFill>
                  <a:srgbClr val="000090"/>
                </a:solidFill>
              </a:rPr>
              <a:t>Acidoses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9" name="TextBox 10"/>
          <p:cNvSpPr txBox="1">
            <a:spLocks noChangeArrowheads="1"/>
          </p:cNvSpPr>
          <p:nvPr/>
        </p:nvSpPr>
        <p:spPr bwMode="auto">
          <a:xfrm>
            <a:off x="296209" y="2148282"/>
            <a:ext cx="2342871" cy="34532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M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: methanol</a:t>
            </a:r>
            <a:endParaRPr lang="en-US" b="1" dirty="0">
              <a:solidFill>
                <a:srgbClr val="000040"/>
              </a:solidFill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U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: uremia</a:t>
            </a:r>
            <a:endParaRPr lang="en-US" b="1" dirty="0">
              <a:solidFill>
                <a:srgbClr val="000040"/>
              </a:solidFill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D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: Diabetic ketoacidosis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P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: paraldehyde</a:t>
            </a:r>
            <a:endParaRPr lang="en-US" b="1" dirty="0">
              <a:solidFill>
                <a:srgbClr val="000040"/>
              </a:solidFill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I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:  INH/Iron</a:t>
            </a:r>
            <a:endParaRPr lang="en-US" b="1" dirty="0">
              <a:solidFill>
                <a:srgbClr val="000040"/>
              </a:solidFill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L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: lactate</a:t>
            </a:r>
            <a:endParaRPr lang="en-US" b="1" dirty="0">
              <a:solidFill>
                <a:srgbClr val="000040"/>
              </a:solidFill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E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: ethylene glycol</a:t>
            </a:r>
            <a:endParaRPr lang="en-US" b="1" dirty="0">
              <a:solidFill>
                <a:srgbClr val="000040"/>
              </a:solidFill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S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: salicylates</a:t>
            </a:r>
          </a:p>
          <a:p>
            <a:pPr eaLnBrk="1" hangingPunct="1"/>
            <a:endParaRPr lang="en-US" dirty="0">
              <a:solidFill>
                <a:srgbClr val="000040"/>
              </a:solidFill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849311" y="2148282"/>
            <a:ext cx="4294690" cy="27576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G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: Glycols (ethylene/propylene)</a:t>
            </a:r>
            <a:endParaRPr lang="en-US" b="1" dirty="0">
              <a:solidFill>
                <a:srgbClr val="000040"/>
              </a:solidFill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O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: </a:t>
            </a:r>
            <a:r>
              <a:rPr lang="en-US" dirty="0" err="1">
                <a:solidFill>
                  <a:srgbClr val="000040"/>
                </a:solidFill>
                <a:latin typeface="Calibri" charset="0"/>
                <a:cs typeface="Calibri" charset="0"/>
              </a:rPr>
              <a:t>Oxoproline</a:t>
            </a:r>
            <a:endParaRPr lang="en-US" b="1" dirty="0">
              <a:solidFill>
                <a:srgbClr val="000040"/>
              </a:solidFill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L:  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l-Lactate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D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: d-lactate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M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: Methanol</a:t>
            </a:r>
            <a:endParaRPr lang="en-US" b="1" dirty="0">
              <a:solidFill>
                <a:srgbClr val="000040"/>
              </a:solidFill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A: 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Aspirin</a:t>
            </a:r>
            <a:endParaRPr lang="en-US" b="1" dirty="0">
              <a:solidFill>
                <a:srgbClr val="000040"/>
              </a:solidFill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R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: Renal Failure</a:t>
            </a:r>
            <a:endParaRPr lang="en-US" b="1" dirty="0">
              <a:solidFill>
                <a:srgbClr val="000040"/>
              </a:solidFill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K: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 Ketones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804022" y="2204947"/>
            <a:ext cx="1848043" cy="17912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K: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 Ketones</a:t>
            </a:r>
            <a:endParaRPr lang="en-US" b="1" dirty="0">
              <a:solidFill>
                <a:srgbClr val="000040"/>
              </a:solidFill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I: 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Ingestions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L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: lactate</a:t>
            </a:r>
            <a:endParaRPr lang="en-US" b="1" dirty="0">
              <a:solidFill>
                <a:srgbClr val="000040"/>
              </a:solidFill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40"/>
                </a:solidFill>
                <a:latin typeface="Calibri" charset="0"/>
                <a:cs typeface="Calibri" charset="0"/>
              </a:rPr>
              <a:t>U</a:t>
            </a:r>
            <a:r>
              <a:rPr lang="en-US" dirty="0">
                <a:solidFill>
                  <a:srgbClr val="000040"/>
                </a:solidFill>
                <a:latin typeface="Calibri" charset="0"/>
                <a:cs typeface="Calibri" charset="0"/>
              </a:rPr>
              <a:t>: Uremia</a:t>
            </a:r>
            <a:endParaRPr lang="en-US" b="1" dirty="0">
              <a:solidFill>
                <a:srgbClr val="000040"/>
              </a:solidFill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solidFill>
                <a:srgbClr val="000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4300</Words>
  <Application>Microsoft Macintosh PowerPoint</Application>
  <PresentationFormat>On-screen Show (4:3)</PresentationFormat>
  <Paragraphs>578</Paragraphs>
  <Slides>54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Calibri</vt:lpstr>
      <vt:lpstr>Calibri </vt:lpstr>
      <vt:lpstr>Helvetica Neue</vt:lpstr>
      <vt:lpstr>Humanst521 BT</vt:lpstr>
      <vt:lpstr>inherit</vt:lpstr>
      <vt:lpstr>Lato</vt:lpstr>
      <vt:lpstr>Open Sans</vt:lpstr>
      <vt:lpstr>system-ui</vt:lpstr>
      <vt:lpstr>Times New Roman</vt:lpstr>
      <vt:lpstr>Wingdings</vt:lpstr>
      <vt:lpstr>Office Theme</vt:lpstr>
      <vt:lpstr>The Fellow’s Guide to  Metabolic Acidosis  </vt:lpstr>
      <vt:lpstr>PowerPoint Presentation</vt:lpstr>
      <vt:lpstr>How Buffers Protect the pH</vt:lpstr>
      <vt:lpstr>PowerPoint Presentation</vt:lpstr>
      <vt:lpstr>How Buffers Protect the pH</vt:lpstr>
      <vt:lpstr>PowerPoint Presentation</vt:lpstr>
      <vt:lpstr>Anion Gap</vt:lpstr>
      <vt:lpstr>Correct the Anion Gap</vt:lpstr>
      <vt:lpstr>Anion Gap Metabolic Acidoses</vt:lpstr>
      <vt:lpstr>From NephSim</vt:lpstr>
      <vt:lpstr>Ingestions</vt:lpstr>
      <vt:lpstr>AKI in the ICU: CRRT</vt:lpstr>
      <vt:lpstr>AGMA on CRRT</vt:lpstr>
      <vt:lpstr>Euglycemic DKA</vt:lpstr>
      <vt:lpstr>Non-Gap Metabolic Acidosis </vt:lpstr>
      <vt:lpstr>PowerPoint Presentation</vt:lpstr>
      <vt:lpstr>Delta Anion Gap</vt:lpstr>
      <vt:lpstr>Step by Step Approach</vt:lpstr>
      <vt:lpstr>Case 1</vt:lpstr>
      <vt:lpstr> Case 1 Labs</vt:lpstr>
      <vt:lpstr>Is the patient in danger?</vt:lpstr>
      <vt:lpstr>What are the deleterious effects of acidemia?</vt:lpstr>
      <vt:lpstr>CKD Progression is Worse with Metabolic Acidosis</vt:lpstr>
      <vt:lpstr>CKD Progression is Worse with Metabolic Acidosis</vt:lpstr>
      <vt:lpstr>Does Correcting Metabolic Acidosis Help?</vt:lpstr>
      <vt:lpstr>Does Correcting Metabolic Acidosis Help?</vt:lpstr>
      <vt:lpstr>Does Correcting Metabolic Acidosis Help?</vt:lpstr>
      <vt:lpstr>KDIGO Guidelines Statement</vt:lpstr>
      <vt:lpstr>What about Hypertension and Fluid Overload?</vt:lpstr>
      <vt:lpstr>PowerPoint Presentation</vt:lpstr>
      <vt:lpstr>PowerPoint Presentation</vt:lpstr>
      <vt:lpstr>But wait, there’s a catch</vt:lpstr>
      <vt:lpstr>Can this patient be successfully treated with sodium bicarbonate?</vt:lpstr>
      <vt:lpstr>The Bicarbonate Drip</vt:lpstr>
      <vt:lpstr>Example orders</vt:lpstr>
      <vt:lpstr>Case 2</vt:lpstr>
      <vt:lpstr>Case 2 Labs</vt:lpstr>
      <vt:lpstr>Case 2 – The limited utility of sodium bicarbonate therapy</vt:lpstr>
      <vt:lpstr>Case 2 – Increase oxygen delivery to the tissues</vt:lpstr>
      <vt:lpstr>Bicarbonate Therapy</vt:lpstr>
      <vt:lpstr>When is it warranted to give bicarbonate therapy? </vt:lpstr>
      <vt:lpstr>How much bicarbonate should be given?</vt:lpstr>
      <vt:lpstr>How much bicarbonate should be given?</vt:lpstr>
      <vt:lpstr>What are the deleterious effects of bicarbonate therapy? </vt:lpstr>
      <vt:lpstr>PowerPoint Presentation</vt:lpstr>
      <vt:lpstr>PowerPoint Presentation</vt:lpstr>
      <vt:lpstr>PowerPoint Presentation</vt:lpstr>
      <vt:lpstr>Case 3</vt:lpstr>
      <vt:lpstr>Case 3</vt:lpstr>
      <vt:lpstr>PowerPoint Presentation</vt:lpstr>
      <vt:lpstr>PowerPoint Presentation</vt:lpstr>
      <vt:lpstr>What happens:</vt:lpstr>
      <vt:lpstr>Case 3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 Base</dc:title>
  <dc:creator>Duke University</dc:creator>
  <cp:lastModifiedBy>John K Roberts</cp:lastModifiedBy>
  <cp:revision>149</cp:revision>
  <cp:lastPrinted>2015-02-10T21:06:45Z</cp:lastPrinted>
  <dcterms:created xsi:type="dcterms:W3CDTF">2013-11-11T10:56:22Z</dcterms:created>
  <dcterms:modified xsi:type="dcterms:W3CDTF">2021-07-21T16:07:21Z</dcterms:modified>
</cp:coreProperties>
</file>