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76" r:id="rId9"/>
    <p:sldId id="263" r:id="rId10"/>
    <p:sldId id="264" r:id="rId11"/>
    <p:sldId id="265" r:id="rId12"/>
    <p:sldId id="266" r:id="rId13"/>
    <p:sldId id="267" r:id="rId14"/>
    <p:sldId id="268" r:id="rId15"/>
    <p:sldId id="269" r:id="rId16"/>
    <p:sldId id="270" r:id="rId17"/>
    <p:sldId id="271" r:id="rId18"/>
    <p:sldId id="303" r:id="rId19"/>
    <p:sldId id="278" r:id="rId20"/>
    <p:sldId id="305" r:id="rId21"/>
    <p:sldId id="279" r:id="rId22"/>
    <p:sldId id="280" r:id="rId23"/>
    <p:sldId id="281" r:id="rId24"/>
    <p:sldId id="308" r:id="rId25"/>
    <p:sldId id="282" r:id="rId26"/>
    <p:sldId id="283" r:id="rId27"/>
    <p:sldId id="309" r:id="rId28"/>
    <p:sldId id="284" r:id="rId29"/>
    <p:sldId id="285" r:id="rId30"/>
    <p:sldId id="286" r:id="rId31"/>
    <p:sldId id="288" r:id="rId32"/>
    <p:sldId id="287" r:id="rId33"/>
    <p:sldId id="289" r:id="rId34"/>
    <p:sldId id="290" r:id="rId35"/>
    <p:sldId id="292" r:id="rId36"/>
    <p:sldId id="291" r:id="rId37"/>
    <p:sldId id="307" r:id="rId38"/>
    <p:sldId id="294" r:id="rId39"/>
    <p:sldId id="295" r:id="rId40"/>
    <p:sldId id="293" r:id="rId41"/>
    <p:sldId id="298" r:id="rId42"/>
    <p:sldId id="299" r:id="rId43"/>
    <p:sldId id="302" r:id="rId44"/>
    <p:sldId id="300" r:id="rId45"/>
    <p:sldId id="27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9C"/>
    <a:srgbClr val="002063"/>
    <a:srgbClr val="004282"/>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31"/>
  </p:normalViewPr>
  <p:slideViewPr>
    <p:cSldViewPr snapToGrid="0" snapToObjects="1">
      <p:cViewPr varScale="1">
        <p:scale>
          <a:sx n="111" d="100"/>
          <a:sy n="111" d="100"/>
        </p:scale>
        <p:origin x="25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4A6E8-388C-3A4E-927F-799A229D9D8B}" type="datetimeFigureOut">
              <a:rPr lang="en-US" smtClean="0"/>
              <a:pPr/>
              <a:t>7/31/21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11CF7-BA49-B647-9706-875BB4747C19}" type="slidenum">
              <a:rPr lang="en-US" smtClean="0"/>
              <a:pPr/>
              <a:t>‹#›</a:t>
            </a:fld>
            <a:endParaRPr lang="en-US"/>
          </a:p>
        </p:txBody>
      </p:sp>
    </p:spTree>
    <p:extLst>
      <p:ext uri="{BB962C8B-B14F-4D97-AF65-F5344CB8AC3E}">
        <p14:creationId xmlns:p14="http://schemas.microsoft.com/office/powerpoint/2010/main" val="185392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F7551BE-39D5-42EE-95FE-46F3BEC9A84F}" type="slidenum">
              <a:rPr lang="en-US" smtClean="0"/>
              <a:pPr/>
              <a:t>2</a:t>
            </a:fld>
            <a:endParaRPr lang="en-US"/>
          </a:p>
        </p:txBody>
      </p:sp>
    </p:spTree>
    <p:extLst>
      <p:ext uri="{BB962C8B-B14F-4D97-AF65-F5344CB8AC3E}">
        <p14:creationId xmlns:p14="http://schemas.microsoft.com/office/powerpoint/2010/main" val="351171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AND UPDATED</a:t>
            </a:r>
            <a:r>
              <a:rPr lang="en-US" baseline="0" dirty="0"/>
              <a:t> </a:t>
            </a:r>
            <a:endParaRPr lang="en-US" dirty="0"/>
          </a:p>
        </p:txBody>
      </p:sp>
      <p:sp>
        <p:nvSpPr>
          <p:cNvPr id="4" name="Slide Number Placeholder 3"/>
          <p:cNvSpPr>
            <a:spLocks noGrp="1"/>
          </p:cNvSpPr>
          <p:nvPr>
            <p:ph type="sldNum" sz="quarter" idx="10"/>
          </p:nvPr>
        </p:nvSpPr>
        <p:spPr/>
        <p:txBody>
          <a:bodyPr/>
          <a:lstStyle/>
          <a:p>
            <a:fld id="{B5033B77-24BE-0845-ADB5-947AFA7C28BD}" type="slidenum">
              <a:rPr lang="en-US" smtClean="0"/>
              <a:t>35</a:t>
            </a:fld>
            <a:endParaRPr lang="en-US"/>
          </a:p>
        </p:txBody>
      </p:sp>
    </p:spTree>
    <p:extLst>
      <p:ext uri="{BB962C8B-B14F-4D97-AF65-F5344CB8AC3E}">
        <p14:creationId xmlns:p14="http://schemas.microsoft.com/office/powerpoint/2010/main" val="146577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most significant change in the biosketch format. The instructions for each item can be boiled down to 4 components. These are taken from the NIH instructions on the topic:</a:t>
            </a:r>
          </a:p>
          <a:p>
            <a:pPr marL="233309" indent="-233309">
              <a:buFont typeface="+mj-lt"/>
              <a:buAutoNum type="arabicPeriod"/>
            </a:pPr>
            <a:r>
              <a:rPr lang="en-US" dirty="0"/>
              <a:t>Background and context</a:t>
            </a:r>
          </a:p>
          <a:p>
            <a:pPr marL="233309" indent="-233309">
              <a:buFont typeface="+mj-lt"/>
              <a:buAutoNum type="arabicPeriod"/>
            </a:pPr>
            <a:r>
              <a:rPr lang="en-US" dirty="0"/>
              <a:t>Central findings</a:t>
            </a:r>
          </a:p>
          <a:p>
            <a:pPr marL="233309" indent="-233309">
              <a:buFont typeface="+mj-lt"/>
              <a:buAutoNum type="arabicPeriod"/>
            </a:pPr>
            <a:r>
              <a:rPr lang="en-US" dirty="0"/>
              <a:t>The impact of these findings</a:t>
            </a:r>
          </a:p>
          <a:p>
            <a:pPr marL="233309" indent="-233309">
              <a:buFont typeface="+mj-lt"/>
              <a:buAutoNum type="arabicPeriod"/>
            </a:pPr>
            <a:r>
              <a:rPr lang="en-US" dirty="0"/>
              <a:t>The PI’s role in the work</a:t>
            </a:r>
          </a:p>
          <a:p>
            <a:endParaRPr lang="en-US" dirty="0"/>
          </a:p>
        </p:txBody>
      </p:sp>
      <p:sp>
        <p:nvSpPr>
          <p:cNvPr id="4" name="Slide Number Placeholder 3"/>
          <p:cNvSpPr>
            <a:spLocks noGrp="1"/>
          </p:cNvSpPr>
          <p:nvPr>
            <p:ph type="sldNum" sz="quarter" idx="10"/>
          </p:nvPr>
        </p:nvSpPr>
        <p:spPr/>
        <p:txBody>
          <a:bodyPr/>
          <a:lstStyle/>
          <a:p>
            <a:fld id="{F9BB4D96-3520-4BD9-A577-37849FC75940}" type="slidenum">
              <a:rPr lang="en-US" smtClean="0"/>
              <a:t>39</a:t>
            </a:fld>
            <a:endParaRPr lang="en-US" dirty="0"/>
          </a:p>
        </p:txBody>
      </p:sp>
    </p:spTree>
    <p:extLst>
      <p:ext uri="{BB962C8B-B14F-4D97-AF65-F5344CB8AC3E}">
        <p14:creationId xmlns:p14="http://schemas.microsoft.com/office/powerpoint/2010/main" val="3704801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154" t="18265" r="2131" b="25271"/>
          <a:stretch/>
        </p:blipFill>
        <p:spPr>
          <a:xfrm>
            <a:off x="0" y="0"/>
            <a:ext cx="12192000" cy="7192385"/>
          </a:xfrm>
          <a:prstGeom prst="rect">
            <a:avLst/>
          </a:prstGeom>
        </p:spPr>
      </p:pic>
      <p:sp>
        <p:nvSpPr>
          <p:cNvPr id="8" name="Rectangle 7"/>
          <p:cNvSpPr/>
          <p:nvPr userDrawn="1"/>
        </p:nvSpPr>
        <p:spPr>
          <a:xfrm>
            <a:off x="-1528" y="0"/>
            <a:ext cx="12193528" cy="7192385"/>
          </a:xfrm>
          <a:prstGeom prst="rect">
            <a:avLst/>
          </a:prstGeom>
          <a:solidFill>
            <a:srgbClr val="002063">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userDrawn="1"/>
        </p:nvCxnSpPr>
        <p:spPr>
          <a:xfrm>
            <a:off x="3190575" y="283015"/>
            <a:ext cx="0" cy="339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3324690" y="334385"/>
            <a:ext cx="3643024" cy="4679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400" dirty="0">
                <a:solidFill>
                  <a:schemeClr val="bg1"/>
                </a:solidFill>
                <a:latin typeface="Open Sans" charset="0"/>
                <a:ea typeface="Open Sans" charset="0"/>
                <a:cs typeface="Open Sans" charset="0"/>
              </a:rPr>
              <a:t>Duke Nephrology</a:t>
            </a:r>
          </a:p>
        </p:txBody>
      </p:sp>
      <p:sp>
        <p:nvSpPr>
          <p:cNvPr id="11" name="Rectangle 10"/>
          <p:cNvSpPr/>
          <p:nvPr userDrawn="1"/>
        </p:nvSpPr>
        <p:spPr>
          <a:xfrm>
            <a:off x="1" y="4198223"/>
            <a:ext cx="12192000" cy="1276136"/>
          </a:xfrm>
          <a:prstGeom prst="rect">
            <a:avLst/>
          </a:prstGeom>
          <a:solidFill>
            <a:srgbClr val="00206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2" name="Title 1"/>
          <p:cNvSpPr>
            <a:spLocks noGrp="1"/>
          </p:cNvSpPr>
          <p:nvPr>
            <p:ph type="ctrTitle"/>
          </p:nvPr>
        </p:nvSpPr>
        <p:spPr>
          <a:xfrm>
            <a:off x="1524000" y="4312016"/>
            <a:ext cx="9144000" cy="513709"/>
          </a:xfrm>
        </p:spPr>
        <p:txBody>
          <a:bodyPr anchor="t">
            <a:noAutofit/>
          </a:bodyPr>
          <a:lstStyle>
            <a:lvl1pPr algn="ctr">
              <a:defRPr sz="3500" b="1">
                <a:solidFill>
                  <a:schemeClr val="bg1"/>
                </a:solidFill>
                <a:latin typeface="+mn-lt"/>
                <a:ea typeface="Open Sans" charset="0"/>
                <a:cs typeface="Open Sans"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4930420"/>
            <a:ext cx="9144000" cy="504976"/>
          </a:xfrm>
        </p:spPr>
        <p:txBody>
          <a:bodyPr>
            <a:normAutofit/>
          </a:bodyPr>
          <a:lstStyle>
            <a:lvl1pPr marL="0" indent="0" algn="ctr">
              <a:buNone/>
              <a:defRPr sz="2600">
                <a:solidFill>
                  <a:schemeClr val="bg1"/>
                </a:solidFill>
                <a:latin typeface="+mn-lt"/>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989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12199699" cy="864060"/>
          </a:xfrm>
          <a:prstGeom prst="rect">
            <a:avLst/>
          </a:prstGeom>
        </p:spPr>
      </p:pic>
      <p:sp>
        <p:nvSpPr>
          <p:cNvPr id="4" name="Rectangle 3"/>
          <p:cNvSpPr/>
          <p:nvPr userDrawn="1"/>
        </p:nvSpPr>
        <p:spPr>
          <a:xfrm>
            <a:off x="1" y="1"/>
            <a:ext cx="12199698" cy="864059"/>
          </a:xfrm>
          <a:prstGeom prst="rect">
            <a:avLst/>
          </a:prstGeom>
          <a:solidFill>
            <a:srgbClr val="00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6" name="Subtitle 2"/>
          <p:cNvSpPr txBox="1">
            <a:spLocks/>
          </p:cNvSpPr>
          <p:nvPr userDrawn="1"/>
        </p:nvSpPr>
        <p:spPr>
          <a:xfrm>
            <a:off x="8901264" y="300876"/>
            <a:ext cx="3822357" cy="467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dirty="0">
                <a:solidFill>
                  <a:schemeClr val="bg1"/>
                </a:solidFill>
                <a:latin typeface="Open Sans" charset="0"/>
                <a:ea typeface="Open Sans" charset="0"/>
                <a:cs typeface="Open Sans" charset="0"/>
              </a:rPr>
              <a:t>Duke Nephrology</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1616487" y="163371"/>
            <a:ext cx="388679" cy="641386"/>
          </a:xfrm>
          <a:prstGeom prst="rect">
            <a:avLst/>
          </a:prstGeom>
        </p:spPr>
      </p:pic>
      <p:sp>
        <p:nvSpPr>
          <p:cNvPr id="8" name="TextBox 7"/>
          <p:cNvSpPr txBox="1"/>
          <p:nvPr userDrawn="1"/>
        </p:nvSpPr>
        <p:spPr>
          <a:xfrm>
            <a:off x="10316008" y="6246705"/>
            <a:ext cx="1546412" cy="369332"/>
          </a:xfrm>
          <a:prstGeom prst="rect">
            <a:avLst/>
          </a:prstGeom>
          <a:noFill/>
        </p:spPr>
        <p:txBody>
          <a:bodyPr wrap="square" rtlCol="0">
            <a:spAutoFit/>
          </a:bodyPr>
          <a:lstStyle/>
          <a:p>
            <a:pPr algn="r"/>
            <a:fld id="{1DEF7354-D1A4-4648-8174-8337AF31AD77}" type="slidenum">
              <a:rPr lang="en-US" smtClean="0">
                <a:solidFill>
                  <a:srgbClr val="00519C"/>
                </a:solidFill>
              </a:rPr>
              <a:pPr algn="r"/>
              <a:t>‹#›</a:t>
            </a:fld>
            <a:endParaRPr lang="en-US" dirty="0">
              <a:solidFill>
                <a:srgbClr val="00519C"/>
              </a:solidFill>
            </a:endParaRPr>
          </a:p>
        </p:txBody>
      </p:sp>
      <p:sp>
        <p:nvSpPr>
          <p:cNvPr id="9" name="Title 1"/>
          <p:cNvSpPr>
            <a:spLocks noGrp="1"/>
          </p:cNvSpPr>
          <p:nvPr>
            <p:ph type="title"/>
          </p:nvPr>
        </p:nvSpPr>
        <p:spPr>
          <a:xfrm>
            <a:off x="394026" y="995480"/>
            <a:ext cx="10515600" cy="800370"/>
          </a:xfrm>
        </p:spPr>
        <p:txBody>
          <a:bodyPr anchor="t">
            <a:normAutofit/>
          </a:bodyPr>
          <a:lstStyle>
            <a:lvl1pPr>
              <a:defRPr sz="3500" b="1" i="0">
                <a:solidFill>
                  <a:srgbClr val="002063"/>
                </a:solidFill>
                <a:latin typeface="+mn-lt"/>
                <a:ea typeface="Open Sans" charset="0"/>
                <a:cs typeface="Open Sans" charset="0"/>
              </a:defRPr>
            </a:lvl1pPr>
          </a:lstStyle>
          <a:p>
            <a:r>
              <a:rPr lang="en-US"/>
              <a:t>Click to edit Master title style</a:t>
            </a:r>
            <a:endParaRPr lang="en-US" dirty="0"/>
          </a:p>
        </p:txBody>
      </p:sp>
      <p:cxnSp>
        <p:nvCxnSpPr>
          <p:cNvPr id="10" name="Straight Connector 9"/>
          <p:cNvCxnSpPr/>
          <p:nvPr userDrawn="1"/>
        </p:nvCxnSpPr>
        <p:spPr>
          <a:xfrm>
            <a:off x="505366" y="1602615"/>
            <a:ext cx="5401159" cy="0"/>
          </a:xfrm>
          <a:prstGeom prst="line">
            <a:avLst/>
          </a:prstGeom>
          <a:ln>
            <a:solidFill>
              <a:srgbClr val="0020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867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12199699" cy="864060"/>
          </a:xfrm>
          <a:prstGeom prst="rect">
            <a:avLst/>
          </a:prstGeom>
        </p:spPr>
      </p:pic>
      <p:sp>
        <p:nvSpPr>
          <p:cNvPr id="4" name="Rectangle 3"/>
          <p:cNvSpPr/>
          <p:nvPr userDrawn="1"/>
        </p:nvSpPr>
        <p:spPr>
          <a:xfrm>
            <a:off x="1" y="1"/>
            <a:ext cx="12199698" cy="864059"/>
          </a:xfrm>
          <a:prstGeom prst="rect">
            <a:avLst/>
          </a:prstGeom>
          <a:solidFill>
            <a:srgbClr val="00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6" name="Subtitle 2"/>
          <p:cNvSpPr txBox="1">
            <a:spLocks/>
          </p:cNvSpPr>
          <p:nvPr userDrawn="1"/>
        </p:nvSpPr>
        <p:spPr>
          <a:xfrm>
            <a:off x="8901264" y="300876"/>
            <a:ext cx="3822357" cy="467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dirty="0">
                <a:solidFill>
                  <a:schemeClr val="bg1"/>
                </a:solidFill>
                <a:latin typeface="Open Sans" charset="0"/>
                <a:ea typeface="Open Sans" charset="0"/>
                <a:cs typeface="Open Sans" charset="0"/>
              </a:rPr>
              <a:t>Duke Nephrology</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1616487" y="163371"/>
            <a:ext cx="388679" cy="641386"/>
          </a:xfrm>
          <a:prstGeom prst="rect">
            <a:avLst/>
          </a:prstGeom>
        </p:spPr>
      </p:pic>
      <p:sp>
        <p:nvSpPr>
          <p:cNvPr id="8" name="TextBox 7"/>
          <p:cNvSpPr txBox="1"/>
          <p:nvPr userDrawn="1"/>
        </p:nvSpPr>
        <p:spPr>
          <a:xfrm>
            <a:off x="10316008" y="6246705"/>
            <a:ext cx="1546412" cy="369332"/>
          </a:xfrm>
          <a:prstGeom prst="rect">
            <a:avLst/>
          </a:prstGeom>
          <a:noFill/>
        </p:spPr>
        <p:txBody>
          <a:bodyPr wrap="square" rtlCol="0">
            <a:spAutoFit/>
          </a:bodyPr>
          <a:lstStyle/>
          <a:p>
            <a:pPr algn="r"/>
            <a:fld id="{1DEF7354-D1A4-4648-8174-8337AF31AD77}" type="slidenum">
              <a:rPr lang="en-US" smtClean="0">
                <a:solidFill>
                  <a:srgbClr val="00519C"/>
                </a:solidFill>
              </a:rPr>
              <a:pPr algn="r"/>
              <a:t>‹#›</a:t>
            </a:fld>
            <a:endParaRPr lang="en-US" dirty="0">
              <a:solidFill>
                <a:srgbClr val="00519C"/>
              </a:solidFill>
            </a:endParaRPr>
          </a:p>
        </p:txBody>
      </p:sp>
    </p:spTree>
    <p:extLst>
      <p:ext uri="{BB962C8B-B14F-4D97-AF65-F5344CB8AC3E}">
        <p14:creationId xmlns:p14="http://schemas.microsoft.com/office/powerpoint/2010/main" val="383570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extBox 2"/>
          <p:cNvSpPr txBox="1"/>
          <p:nvPr userDrawn="1"/>
        </p:nvSpPr>
        <p:spPr>
          <a:xfrm>
            <a:off x="10316008" y="6246705"/>
            <a:ext cx="1546412" cy="369332"/>
          </a:xfrm>
          <a:prstGeom prst="rect">
            <a:avLst/>
          </a:prstGeom>
          <a:noFill/>
        </p:spPr>
        <p:txBody>
          <a:bodyPr wrap="square" rtlCol="0">
            <a:spAutoFit/>
          </a:bodyPr>
          <a:lstStyle/>
          <a:p>
            <a:pPr algn="r"/>
            <a:fld id="{1DEF7354-D1A4-4648-8174-8337AF31AD77}" type="slidenum">
              <a:rPr lang="en-US" smtClean="0">
                <a:solidFill>
                  <a:srgbClr val="00519C"/>
                </a:solidFill>
              </a:rPr>
              <a:pPr algn="r"/>
              <a:t>‹#›</a:t>
            </a:fld>
            <a:endParaRPr lang="en-US" dirty="0">
              <a:solidFill>
                <a:srgbClr val="00519C"/>
              </a:solidFill>
            </a:endParaRPr>
          </a:p>
        </p:txBody>
      </p:sp>
    </p:spTree>
    <p:extLst>
      <p:ext uri="{BB962C8B-B14F-4D97-AF65-F5344CB8AC3E}">
        <p14:creationId xmlns:p14="http://schemas.microsoft.com/office/powerpoint/2010/main" val="694047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
            <a:ext cx="12192000" cy="6860032"/>
          </a:xfrm>
          <a:prstGeom prst="rect">
            <a:avLst/>
          </a:prstGeom>
        </p:spPr>
      </p:pic>
      <p:cxnSp>
        <p:nvCxnSpPr>
          <p:cNvPr id="7" name="Straight Connector 6"/>
          <p:cNvCxnSpPr/>
          <p:nvPr userDrawn="1"/>
        </p:nvCxnSpPr>
        <p:spPr>
          <a:xfrm>
            <a:off x="3881891" y="3516011"/>
            <a:ext cx="4297680"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190575" y="283015"/>
            <a:ext cx="0" cy="339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ubtitle 2"/>
          <p:cNvSpPr txBox="1">
            <a:spLocks/>
          </p:cNvSpPr>
          <p:nvPr userDrawn="1"/>
        </p:nvSpPr>
        <p:spPr>
          <a:xfrm>
            <a:off x="3324690" y="334385"/>
            <a:ext cx="3643024" cy="4679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400" dirty="0">
                <a:solidFill>
                  <a:schemeClr val="bg1"/>
                </a:solidFill>
                <a:latin typeface="Open Sans" charset="0"/>
                <a:ea typeface="Open Sans" charset="0"/>
                <a:cs typeface="Open Sans" charset="0"/>
              </a:rPr>
              <a:t>Duke Nephrology</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11" name="Title 1"/>
          <p:cNvSpPr>
            <a:spLocks noGrp="1"/>
          </p:cNvSpPr>
          <p:nvPr>
            <p:ph type="title" hasCustomPrompt="1"/>
          </p:nvPr>
        </p:nvSpPr>
        <p:spPr>
          <a:xfrm>
            <a:off x="-51016" y="2620019"/>
            <a:ext cx="12243016" cy="1015139"/>
          </a:xfrm>
        </p:spPr>
        <p:txBody>
          <a:bodyPr>
            <a:noAutofit/>
          </a:bodyPr>
          <a:lstStyle>
            <a:lvl1pPr algn="ctr">
              <a:defRPr sz="3500" b="1">
                <a:solidFill>
                  <a:schemeClr val="bg1"/>
                </a:solidFill>
                <a:latin typeface="+mn-lt"/>
                <a:ea typeface="Open Sans" charset="0"/>
                <a:cs typeface="Open Sans" charset="0"/>
              </a:defRPr>
            </a:lvl1pPr>
          </a:lstStyle>
          <a:p>
            <a:r>
              <a:rPr lang="en-US" dirty="0"/>
              <a:t>Duke University</a:t>
            </a:r>
          </a:p>
        </p:txBody>
      </p:sp>
      <p:sp>
        <p:nvSpPr>
          <p:cNvPr id="12" name="Content Placeholder 2"/>
          <p:cNvSpPr>
            <a:spLocks noGrp="1"/>
          </p:cNvSpPr>
          <p:nvPr>
            <p:ph sz="half" idx="1"/>
          </p:nvPr>
        </p:nvSpPr>
        <p:spPr>
          <a:xfrm>
            <a:off x="-1" y="3651245"/>
            <a:ext cx="12191999" cy="3707934"/>
          </a:xfrm>
        </p:spPr>
        <p:txBody>
          <a:bodyPr>
            <a:normAutofit/>
          </a:bodyPr>
          <a:lstStyle>
            <a:lvl1pPr marL="0" indent="0" algn="ctr">
              <a:buFontTx/>
              <a:buNone/>
              <a:defRPr sz="2300">
                <a:solidFill>
                  <a:schemeClr val="bg1"/>
                </a:solidFill>
                <a:latin typeface="+mn-lt"/>
                <a:ea typeface="Open Sans" charset="0"/>
                <a:cs typeface="Open Sans" charset="0"/>
              </a:defRPr>
            </a:lvl1pPr>
            <a:lvl2pPr marL="457200" indent="0">
              <a:buFontTx/>
              <a:buNone/>
              <a:defRPr sz="1800">
                <a:solidFill>
                  <a:srgbClr val="00519C"/>
                </a:solidFill>
                <a:latin typeface="+mn-lt"/>
                <a:ea typeface="Open Sans" charset="0"/>
                <a:cs typeface="Open Sans" charset="0"/>
              </a:defRPr>
            </a:lvl2pPr>
            <a:lvl3pPr>
              <a:defRPr sz="1400">
                <a:solidFill>
                  <a:srgbClr val="00519C"/>
                </a:solidFill>
                <a:latin typeface="Open Sans" charset="0"/>
                <a:ea typeface="Open Sans" charset="0"/>
                <a:cs typeface="Open Sans" charset="0"/>
              </a:defRPr>
            </a:lvl3pPr>
            <a:lvl4pPr>
              <a:defRPr sz="1400">
                <a:solidFill>
                  <a:srgbClr val="00519C"/>
                </a:solidFill>
                <a:latin typeface="Open Sans" charset="0"/>
                <a:ea typeface="Open Sans" charset="0"/>
                <a:cs typeface="Open Sans" charset="0"/>
              </a:defRPr>
            </a:lvl4pPr>
            <a:lvl5pPr>
              <a:defRPr sz="1400">
                <a:solidFill>
                  <a:srgbClr val="00519C"/>
                </a:solidFill>
                <a:latin typeface="Open Sans" charset="0"/>
                <a:ea typeface="Open Sans" charset="0"/>
                <a:cs typeface="Open Sans" charset="0"/>
              </a:defRPr>
            </a:lvl5pPr>
          </a:lstStyle>
          <a:p>
            <a:pPr lvl="0"/>
            <a:r>
              <a:rPr lang="en-US"/>
              <a:t>Edit Master text styles</a:t>
            </a:r>
          </a:p>
        </p:txBody>
      </p:sp>
    </p:spTree>
    <p:extLst>
      <p:ext uri="{BB962C8B-B14F-4D97-AF65-F5344CB8AC3E}">
        <p14:creationId xmlns:p14="http://schemas.microsoft.com/office/powerpoint/2010/main" val="705752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91000"/>
            <a:extLst>
              <a:ext uri="{28A0092B-C50C-407E-A947-70E740481C1C}">
                <a14:useLocalDpi xmlns:a14="http://schemas.microsoft.com/office/drawing/2010/main" val="0"/>
              </a:ext>
            </a:extLst>
          </a:blip>
          <a:stretch>
            <a:fillRect/>
          </a:stretch>
        </p:blipFill>
        <p:spPr>
          <a:xfrm>
            <a:off x="226" y="0"/>
            <a:ext cx="12191548" cy="6859778"/>
          </a:xfrm>
          <a:prstGeom prst="rect">
            <a:avLst/>
          </a:prstGeom>
        </p:spPr>
      </p:pic>
      <p:cxnSp>
        <p:nvCxnSpPr>
          <p:cNvPr id="10" name="Straight Connector 9"/>
          <p:cNvCxnSpPr/>
          <p:nvPr userDrawn="1"/>
        </p:nvCxnSpPr>
        <p:spPr>
          <a:xfrm>
            <a:off x="3881891" y="3516011"/>
            <a:ext cx="4297680"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190575" y="283015"/>
            <a:ext cx="0" cy="339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p:cNvSpPr txBox="1">
            <a:spLocks/>
          </p:cNvSpPr>
          <p:nvPr userDrawn="1"/>
        </p:nvSpPr>
        <p:spPr>
          <a:xfrm>
            <a:off x="3324690" y="334385"/>
            <a:ext cx="3643024" cy="4679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400" dirty="0">
                <a:solidFill>
                  <a:schemeClr val="bg1"/>
                </a:solidFill>
                <a:latin typeface="Open Sans" charset="0"/>
                <a:ea typeface="Open Sans" charset="0"/>
                <a:cs typeface="Open Sans" charset="0"/>
              </a:rPr>
              <a:t>Duke Nephrology</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14" name="Title 1"/>
          <p:cNvSpPr>
            <a:spLocks noGrp="1"/>
          </p:cNvSpPr>
          <p:nvPr>
            <p:ph type="title" hasCustomPrompt="1"/>
          </p:nvPr>
        </p:nvSpPr>
        <p:spPr>
          <a:xfrm>
            <a:off x="-51016" y="2620019"/>
            <a:ext cx="12243016" cy="1015139"/>
          </a:xfrm>
        </p:spPr>
        <p:txBody>
          <a:bodyPr>
            <a:noAutofit/>
          </a:bodyPr>
          <a:lstStyle>
            <a:lvl1pPr algn="ctr">
              <a:defRPr sz="3500" b="1">
                <a:solidFill>
                  <a:schemeClr val="bg1"/>
                </a:solidFill>
                <a:latin typeface="+mn-lt"/>
                <a:ea typeface="Open Sans" charset="0"/>
                <a:cs typeface="Open Sans" charset="0"/>
              </a:defRPr>
            </a:lvl1pPr>
          </a:lstStyle>
          <a:p>
            <a:r>
              <a:rPr lang="en-US" dirty="0"/>
              <a:t>Duke Hospital</a:t>
            </a:r>
          </a:p>
        </p:txBody>
      </p:sp>
      <p:sp>
        <p:nvSpPr>
          <p:cNvPr id="15" name="Content Placeholder 2"/>
          <p:cNvSpPr>
            <a:spLocks noGrp="1"/>
          </p:cNvSpPr>
          <p:nvPr>
            <p:ph sz="half" idx="1"/>
          </p:nvPr>
        </p:nvSpPr>
        <p:spPr>
          <a:xfrm>
            <a:off x="-1" y="3651245"/>
            <a:ext cx="12191999" cy="3707934"/>
          </a:xfrm>
        </p:spPr>
        <p:txBody>
          <a:bodyPr>
            <a:normAutofit/>
          </a:bodyPr>
          <a:lstStyle>
            <a:lvl1pPr marL="0" indent="0" algn="ctr">
              <a:buFontTx/>
              <a:buNone/>
              <a:defRPr sz="2300">
                <a:solidFill>
                  <a:schemeClr val="bg1"/>
                </a:solidFill>
                <a:latin typeface="+mn-lt"/>
                <a:ea typeface="Open Sans" charset="0"/>
                <a:cs typeface="Open Sans" charset="0"/>
              </a:defRPr>
            </a:lvl1pPr>
            <a:lvl2pPr marL="457200" indent="0">
              <a:buFontTx/>
              <a:buNone/>
              <a:defRPr sz="1800">
                <a:solidFill>
                  <a:srgbClr val="00519C"/>
                </a:solidFill>
                <a:latin typeface="+mn-lt"/>
                <a:ea typeface="Open Sans" charset="0"/>
                <a:cs typeface="Open Sans" charset="0"/>
              </a:defRPr>
            </a:lvl2pPr>
            <a:lvl3pPr>
              <a:defRPr sz="1400">
                <a:solidFill>
                  <a:srgbClr val="00519C"/>
                </a:solidFill>
                <a:latin typeface="Open Sans" charset="0"/>
                <a:ea typeface="Open Sans" charset="0"/>
                <a:cs typeface="Open Sans" charset="0"/>
              </a:defRPr>
            </a:lvl3pPr>
            <a:lvl4pPr>
              <a:defRPr sz="1400">
                <a:solidFill>
                  <a:srgbClr val="00519C"/>
                </a:solidFill>
                <a:latin typeface="Open Sans" charset="0"/>
                <a:ea typeface="Open Sans" charset="0"/>
                <a:cs typeface="Open Sans" charset="0"/>
              </a:defRPr>
            </a:lvl4pPr>
            <a:lvl5pPr>
              <a:defRPr sz="1400">
                <a:solidFill>
                  <a:srgbClr val="00519C"/>
                </a:solidFill>
                <a:latin typeface="Open Sans" charset="0"/>
                <a:ea typeface="Open Sans" charset="0"/>
                <a:cs typeface="Open Sans" charset="0"/>
              </a:defRPr>
            </a:lvl5pPr>
          </a:lstStyle>
          <a:p>
            <a:pPr lvl="0"/>
            <a:r>
              <a:rPr lang="en-US"/>
              <a:t>Edit Master text styles</a:t>
            </a:r>
          </a:p>
        </p:txBody>
      </p:sp>
    </p:spTree>
    <p:extLst>
      <p:ext uri="{BB962C8B-B14F-4D97-AF65-F5344CB8AC3E}">
        <p14:creationId xmlns:p14="http://schemas.microsoft.com/office/powerpoint/2010/main" val="103815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CCEB5-96AA-0147-B42A-029D90EB8D28}" type="datetimeFigureOut">
              <a:rPr lang="en-US" smtClean="0"/>
              <a:t>7/31/21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AEADCC-8B61-264E-A662-0F551565EEE9}" type="slidenum">
              <a:rPr lang="en-US" smtClean="0"/>
              <a:t>‹#›</a:t>
            </a:fld>
            <a:endParaRPr lang="en-US"/>
          </a:p>
        </p:txBody>
      </p:sp>
    </p:spTree>
    <p:extLst>
      <p:ext uri="{BB962C8B-B14F-4D97-AF65-F5344CB8AC3E}">
        <p14:creationId xmlns:p14="http://schemas.microsoft.com/office/powerpoint/2010/main" val="2628921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84810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154" t="18265" r="2131" b="25271"/>
          <a:stretch/>
        </p:blipFill>
        <p:spPr>
          <a:xfrm>
            <a:off x="0" y="0"/>
            <a:ext cx="12192000" cy="7192385"/>
          </a:xfrm>
          <a:prstGeom prst="rect">
            <a:avLst/>
          </a:prstGeom>
        </p:spPr>
      </p:pic>
      <p:sp>
        <p:nvSpPr>
          <p:cNvPr id="7" name="Rectangle 6"/>
          <p:cNvSpPr/>
          <p:nvPr userDrawn="1"/>
        </p:nvSpPr>
        <p:spPr>
          <a:xfrm>
            <a:off x="1" y="4186300"/>
            <a:ext cx="12192000" cy="1276136"/>
          </a:xfrm>
          <a:prstGeom prst="rect">
            <a:avLst/>
          </a:prstGeom>
          <a:solidFill>
            <a:srgbClr val="00206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524000" y="4300093"/>
            <a:ext cx="9144000" cy="513709"/>
          </a:xfrm>
        </p:spPr>
        <p:txBody>
          <a:bodyPr anchor="t">
            <a:noAutofit/>
          </a:bodyPr>
          <a:lstStyle>
            <a:lvl1pPr algn="ctr">
              <a:defRPr sz="3500" b="1">
                <a:solidFill>
                  <a:schemeClr val="bg1"/>
                </a:solidFill>
                <a:latin typeface="+mn-lt"/>
                <a:ea typeface="Open Sans" charset="0"/>
                <a:cs typeface="Open Sans" charset="0"/>
              </a:defRPr>
            </a:lvl1pPr>
          </a:lstStyle>
          <a:p>
            <a:r>
              <a:rPr lang="en-US"/>
              <a:t>Click to edit Master title style</a:t>
            </a:r>
            <a:endParaRPr lang="en-US" dirty="0"/>
          </a:p>
        </p:txBody>
      </p:sp>
      <p:sp>
        <p:nvSpPr>
          <p:cNvPr id="10" name="Subtitle 2"/>
          <p:cNvSpPr>
            <a:spLocks noGrp="1"/>
          </p:cNvSpPr>
          <p:nvPr>
            <p:ph type="subTitle" idx="1"/>
          </p:nvPr>
        </p:nvSpPr>
        <p:spPr>
          <a:xfrm>
            <a:off x="1524000" y="4918497"/>
            <a:ext cx="9144000" cy="504976"/>
          </a:xfrm>
        </p:spPr>
        <p:txBody>
          <a:bodyPr>
            <a:normAutofit/>
          </a:bodyPr>
          <a:lstStyle>
            <a:lvl1pPr marL="0" indent="0" algn="ctr">
              <a:buNone/>
              <a:defRPr sz="2600">
                <a:solidFill>
                  <a:schemeClr val="bg1"/>
                </a:solidFill>
                <a:latin typeface="+mn-lt"/>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6443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3435" b="2327"/>
          <a:stretch/>
        </p:blipFill>
        <p:spPr>
          <a:xfrm>
            <a:off x="-19772" y="-1"/>
            <a:ext cx="12211770" cy="6858001"/>
          </a:xfrm>
          <a:prstGeom prst="rect">
            <a:avLst/>
          </a:prstGeom>
        </p:spPr>
      </p:pic>
      <p:sp>
        <p:nvSpPr>
          <p:cNvPr id="7" name="Rectangle 6"/>
          <p:cNvSpPr/>
          <p:nvPr userDrawn="1"/>
        </p:nvSpPr>
        <p:spPr>
          <a:xfrm>
            <a:off x="-19772" y="3576"/>
            <a:ext cx="12211772" cy="6854424"/>
          </a:xfrm>
          <a:prstGeom prst="rect">
            <a:avLst/>
          </a:prstGeom>
          <a:solidFill>
            <a:schemeClr val="tx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userDrawn="1"/>
        </p:nvCxnSpPr>
        <p:spPr>
          <a:xfrm>
            <a:off x="3881891" y="3516011"/>
            <a:ext cx="4297680"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190575" y="283015"/>
            <a:ext cx="0" cy="339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p:cNvSpPr txBox="1">
            <a:spLocks/>
          </p:cNvSpPr>
          <p:nvPr userDrawn="1"/>
        </p:nvSpPr>
        <p:spPr>
          <a:xfrm>
            <a:off x="3324690" y="334385"/>
            <a:ext cx="3643024" cy="4679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400" dirty="0">
                <a:solidFill>
                  <a:schemeClr val="bg1"/>
                </a:solidFill>
                <a:latin typeface="Open Sans" charset="0"/>
                <a:ea typeface="Open Sans" charset="0"/>
                <a:cs typeface="Open Sans" charset="0"/>
              </a:rPr>
              <a:t>Duke Nephrology</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14" name="Title 1"/>
          <p:cNvSpPr>
            <a:spLocks noGrp="1"/>
          </p:cNvSpPr>
          <p:nvPr>
            <p:ph type="title" hasCustomPrompt="1"/>
          </p:nvPr>
        </p:nvSpPr>
        <p:spPr>
          <a:xfrm>
            <a:off x="0" y="2620019"/>
            <a:ext cx="12192000" cy="1015139"/>
          </a:xfrm>
        </p:spPr>
        <p:txBody>
          <a:bodyPr>
            <a:noAutofit/>
          </a:bodyPr>
          <a:lstStyle>
            <a:lvl1pPr algn="ctr">
              <a:defRPr sz="3500" b="1" baseline="0">
                <a:solidFill>
                  <a:schemeClr val="bg1"/>
                </a:solidFill>
                <a:latin typeface="+mn-lt"/>
                <a:ea typeface="Open Sans" charset="0"/>
                <a:cs typeface="Open Sans" charset="0"/>
              </a:defRPr>
            </a:lvl1pPr>
          </a:lstStyle>
          <a:p>
            <a:r>
              <a:rPr lang="en-US" dirty="0"/>
              <a:t>Durham, North Carolina</a:t>
            </a:r>
          </a:p>
        </p:txBody>
      </p:sp>
      <p:sp>
        <p:nvSpPr>
          <p:cNvPr id="15" name="Content Placeholder 2"/>
          <p:cNvSpPr>
            <a:spLocks noGrp="1"/>
          </p:cNvSpPr>
          <p:nvPr>
            <p:ph sz="half" idx="1" hasCustomPrompt="1"/>
          </p:nvPr>
        </p:nvSpPr>
        <p:spPr>
          <a:xfrm>
            <a:off x="-1" y="3651246"/>
            <a:ext cx="12191999" cy="449180"/>
          </a:xfrm>
        </p:spPr>
        <p:txBody>
          <a:bodyPr>
            <a:normAutofit/>
          </a:bodyPr>
          <a:lstStyle>
            <a:lvl1pPr marL="0" indent="0" algn="ctr">
              <a:buFontTx/>
              <a:buNone/>
              <a:defRPr sz="2300" baseline="0">
                <a:solidFill>
                  <a:schemeClr val="bg1"/>
                </a:solidFill>
                <a:latin typeface="+mn-lt"/>
                <a:ea typeface="Open Sans" charset="0"/>
                <a:cs typeface="Open Sans" charset="0"/>
              </a:defRPr>
            </a:lvl1pPr>
            <a:lvl2pPr marL="457200" indent="0">
              <a:buFontTx/>
              <a:buNone/>
              <a:defRPr sz="1800">
                <a:solidFill>
                  <a:srgbClr val="00519C"/>
                </a:solidFill>
                <a:latin typeface="+mn-lt"/>
                <a:ea typeface="Open Sans" charset="0"/>
                <a:cs typeface="Open Sans" charset="0"/>
              </a:defRPr>
            </a:lvl2pPr>
            <a:lvl3pPr>
              <a:defRPr sz="1400">
                <a:solidFill>
                  <a:srgbClr val="00519C"/>
                </a:solidFill>
                <a:latin typeface="Open Sans" charset="0"/>
                <a:ea typeface="Open Sans" charset="0"/>
                <a:cs typeface="Open Sans" charset="0"/>
              </a:defRPr>
            </a:lvl3pPr>
            <a:lvl4pPr>
              <a:defRPr sz="1400">
                <a:solidFill>
                  <a:srgbClr val="00519C"/>
                </a:solidFill>
                <a:latin typeface="Open Sans" charset="0"/>
                <a:ea typeface="Open Sans" charset="0"/>
                <a:cs typeface="Open Sans" charset="0"/>
              </a:defRPr>
            </a:lvl4pPr>
            <a:lvl5pPr>
              <a:defRPr sz="1400">
                <a:solidFill>
                  <a:srgbClr val="00519C"/>
                </a:solidFill>
                <a:latin typeface="Open Sans" charset="0"/>
                <a:ea typeface="Open Sans" charset="0"/>
                <a:cs typeface="Open Sans" charset="0"/>
              </a:defRPr>
            </a:lvl5pPr>
          </a:lstStyle>
          <a:p>
            <a:pPr lvl="0"/>
            <a:r>
              <a:rPr lang="en-US"/>
              <a:t>A Better Place To Be</a:t>
            </a:r>
            <a:endParaRPr lang="en-US" dirty="0"/>
          </a:p>
        </p:txBody>
      </p:sp>
    </p:spTree>
    <p:extLst>
      <p:ext uri="{BB962C8B-B14F-4D97-AF65-F5344CB8AC3E}">
        <p14:creationId xmlns:p14="http://schemas.microsoft.com/office/powerpoint/2010/main" val="630347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137" b="10502"/>
          <a:stretch/>
        </p:blipFill>
        <p:spPr>
          <a:xfrm>
            <a:off x="0" y="0"/>
            <a:ext cx="12243017" cy="6858000"/>
          </a:xfrm>
          <a:prstGeom prst="rect">
            <a:avLst/>
          </a:prstGeom>
        </p:spPr>
      </p:pic>
      <p:sp>
        <p:nvSpPr>
          <p:cNvPr id="4" name="Rectangle 3"/>
          <p:cNvSpPr/>
          <p:nvPr userDrawn="1"/>
        </p:nvSpPr>
        <p:spPr>
          <a:xfrm>
            <a:off x="0" y="0"/>
            <a:ext cx="12192000" cy="6858000"/>
          </a:xfrm>
          <a:prstGeom prst="rect">
            <a:avLst/>
          </a:prstGeom>
          <a:solidFill>
            <a:srgbClr val="00206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userDrawn="1"/>
        </p:nvCxnSpPr>
        <p:spPr>
          <a:xfrm>
            <a:off x="3881891" y="3516011"/>
            <a:ext cx="4297680"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190575" y="283015"/>
            <a:ext cx="0" cy="339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ubtitle 2"/>
          <p:cNvSpPr txBox="1">
            <a:spLocks/>
          </p:cNvSpPr>
          <p:nvPr userDrawn="1"/>
        </p:nvSpPr>
        <p:spPr>
          <a:xfrm>
            <a:off x="3324690" y="334385"/>
            <a:ext cx="3643024" cy="4679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400" dirty="0">
                <a:solidFill>
                  <a:schemeClr val="bg1"/>
                </a:solidFill>
                <a:latin typeface="Open Sans" charset="0"/>
                <a:ea typeface="Open Sans" charset="0"/>
                <a:cs typeface="Open Sans" charset="0"/>
              </a:rPr>
              <a:t>Duke Nephrology</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11" name="Title 1"/>
          <p:cNvSpPr>
            <a:spLocks noGrp="1"/>
          </p:cNvSpPr>
          <p:nvPr>
            <p:ph type="title"/>
          </p:nvPr>
        </p:nvSpPr>
        <p:spPr>
          <a:xfrm>
            <a:off x="-51016" y="2620019"/>
            <a:ext cx="12243016" cy="1015139"/>
          </a:xfrm>
        </p:spPr>
        <p:txBody>
          <a:bodyPr>
            <a:noAutofit/>
          </a:bodyPr>
          <a:lstStyle>
            <a:lvl1pPr algn="ctr">
              <a:defRPr sz="3500" b="1">
                <a:solidFill>
                  <a:schemeClr val="bg1"/>
                </a:solidFill>
                <a:latin typeface="+mn-lt"/>
                <a:ea typeface="Open Sans" charset="0"/>
                <a:cs typeface="Open Sans" charset="0"/>
              </a:defRPr>
            </a:lvl1pPr>
          </a:lstStyle>
          <a:p>
            <a:r>
              <a:rPr lang="en-US"/>
              <a:t>Click to edit Master title style</a:t>
            </a:r>
            <a:endParaRPr lang="en-US" dirty="0"/>
          </a:p>
        </p:txBody>
      </p:sp>
      <p:sp>
        <p:nvSpPr>
          <p:cNvPr id="12" name="Content Placeholder 2"/>
          <p:cNvSpPr>
            <a:spLocks noGrp="1"/>
          </p:cNvSpPr>
          <p:nvPr>
            <p:ph sz="half" idx="1"/>
          </p:nvPr>
        </p:nvSpPr>
        <p:spPr>
          <a:xfrm>
            <a:off x="-2" y="3635158"/>
            <a:ext cx="12191999" cy="2488511"/>
          </a:xfrm>
        </p:spPr>
        <p:txBody>
          <a:bodyPr>
            <a:normAutofit/>
          </a:bodyPr>
          <a:lstStyle>
            <a:lvl1pPr marL="0" indent="0" algn="ctr">
              <a:buFontTx/>
              <a:buNone/>
              <a:defRPr sz="2300">
                <a:solidFill>
                  <a:schemeClr val="bg1"/>
                </a:solidFill>
                <a:latin typeface="+mn-lt"/>
                <a:ea typeface="Open Sans" charset="0"/>
                <a:cs typeface="Open Sans" charset="0"/>
              </a:defRPr>
            </a:lvl1pPr>
            <a:lvl2pPr marL="457200" indent="0">
              <a:buFontTx/>
              <a:buNone/>
              <a:defRPr sz="1800">
                <a:solidFill>
                  <a:srgbClr val="00519C"/>
                </a:solidFill>
                <a:latin typeface="+mn-lt"/>
                <a:ea typeface="Open Sans" charset="0"/>
                <a:cs typeface="Open Sans" charset="0"/>
              </a:defRPr>
            </a:lvl2pPr>
            <a:lvl3pPr>
              <a:defRPr sz="1400">
                <a:solidFill>
                  <a:srgbClr val="00519C"/>
                </a:solidFill>
                <a:latin typeface="Open Sans" charset="0"/>
                <a:ea typeface="Open Sans" charset="0"/>
                <a:cs typeface="Open Sans" charset="0"/>
              </a:defRPr>
            </a:lvl3pPr>
            <a:lvl4pPr>
              <a:defRPr sz="1400">
                <a:solidFill>
                  <a:srgbClr val="00519C"/>
                </a:solidFill>
                <a:latin typeface="Open Sans" charset="0"/>
                <a:ea typeface="Open Sans" charset="0"/>
                <a:cs typeface="Open Sans" charset="0"/>
              </a:defRPr>
            </a:lvl4pPr>
            <a:lvl5pPr>
              <a:defRPr sz="1400">
                <a:solidFill>
                  <a:srgbClr val="00519C"/>
                </a:solidFill>
                <a:latin typeface="Open Sans" charset="0"/>
                <a:ea typeface="Open Sans" charset="0"/>
                <a:cs typeface="Open Sans" charset="0"/>
              </a:defRPr>
            </a:lvl5pPr>
          </a:lstStyle>
          <a:p>
            <a:pPr lvl="0"/>
            <a:r>
              <a:rPr lang="en-US"/>
              <a:t>Edit Master text styles</a:t>
            </a:r>
          </a:p>
        </p:txBody>
      </p:sp>
    </p:spTree>
    <p:extLst>
      <p:ext uri="{BB962C8B-B14F-4D97-AF65-F5344CB8AC3E}">
        <p14:creationId xmlns:p14="http://schemas.microsoft.com/office/powerpoint/2010/main" val="1986304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7352" y="2059460"/>
            <a:ext cx="5519352" cy="4382530"/>
          </a:xfrm>
        </p:spPr>
        <p:txBody>
          <a:bodyPr>
            <a:normAutofit/>
          </a:bodyPr>
          <a:lstStyle>
            <a:lvl1pPr marL="0" indent="0">
              <a:buFontTx/>
              <a:buNone/>
              <a:defRPr sz="2300">
                <a:solidFill>
                  <a:srgbClr val="002063"/>
                </a:solidFill>
                <a:latin typeface="+mn-lt"/>
                <a:ea typeface="Open Sans" charset="0"/>
                <a:cs typeface="Open Sans" charset="0"/>
              </a:defRPr>
            </a:lvl1pPr>
            <a:lvl2pPr marL="457200" indent="0">
              <a:buFontTx/>
              <a:buNone/>
              <a:defRPr sz="1800">
                <a:solidFill>
                  <a:srgbClr val="00519C"/>
                </a:solidFill>
                <a:latin typeface="+mn-lt"/>
                <a:ea typeface="Open Sans" charset="0"/>
                <a:cs typeface="Open Sans" charset="0"/>
              </a:defRPr>
            </a:lvl2pPr>
            <a:lvl3pPr>
              <a:defRPr sz="1400">
                <a:solidFill>
                  <a:srgbClr val="00519C"/>
                </a:solidFill>
                <a:latin typeface="Open Sans" charset="0"/>
                <a:ea typeface="Open Sans" charset="0"/>
                <a:cs typeface="Open Sans" charset="0"/>
              </a:defRPr>
            </a:lvl3pPr>
            <a:lvl4pPr>
              <a:defRPr sz="1400">
                <a:solidFill>
                  <a:srgbClr val="00519C"/>
                </a:solidFill>
                <a:latin typeface="Open Sans" charset="0"/>
                <a:ea typeface="Open Sans" charset="0"/>
                <a:cs typeface="Open Sans" charset="0"/>
              </a:defRPr>
            </a:lvl4pPr>
            <a:lvl5pPr>
              <a:defRPr sz="1400">
                <a:solidFill>
                  <a:srgbClr val="00519C"/>
                </a:solidFill>
                <a:latin typeface="Open Sans" charset="0"/>
                <a:ea typeface="Open Sans" charset="0"/>
                <a:cs typeface="Open Sans" charset="0"/>
              </a:defRPr>
            </a:lvl5pPr>
          </a:lstStyle>
          <a:p>
            <a:pPr lvl="0"/>
            <a:r>
              <a:rPr lang="en-US"/>
              <a:t>Edit Master text styles</a:t>
            </a:r>
          </a:p>
          <a:p>
            <a:pPr lvl="1"/>
            <a:r>
              <a:rPr lang="en-US"/>
              <a:t>Second level</a:t>
            </a:r>
          </a:p>
        </p:txBody>
      </p:sp>
      <p:pic>
        <p:nvPicPr>
          <p:cNvPr id="8" name="Picture 7"/>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12199699" cy="864060"/>
          </a:xfrm>
          <a:prstGeom prst="rect">
            <a:avLst/>
          </a:prstGeom>
        </p:spPr>
      </p:pic>
      <p:sp>
        <p:nvSpPr>
          <p:cNvPr id="9" name="Rectangle 8"/>
          <p:cNvSpPr/>
          <p:nvPr userDrawn="1"/>
        </p:nvSpPr>
        <p:spPr>
          <a:xfrm>
            <a:off x="1" y="1"/>
            <a:ext cx="12199698" cy="864059"/>
          </a:xfrm>
          <a:prstGeom prst="rect">
            <a:avLst/>
          </a:prstGeom>
          <a:solidFill>
            <a:srgbClr val="00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11" name="Subtitle 2"/>
          <p:cNvSpPr txBox="1">
            <a:spLocks/>
          </p:cNvSpPr>
          <p:nvPr userDrawn="1"/>
        </p:nvSpPr>
        <p:spPr>
          <a:xfrm>
            <a:off x="8901264" y="300876"/>
            <a:ext cx="3822357" cy="467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dirty="0">
                <a:solidFill>
                  <a:schemeClr val="bg1"/>
                </a:solidFill>
                <a:latin typeface="Open Sans" charset="0"/>
                <a:ea typeface="Open Sans" charset="0"/>
                <a:cs typeface="Open Sans" charset="0"/>
              </a:rPr>
              <a:t>Duke Nephrology</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1616487" y="163371"/>
            <a:ext cx="388679" cy="641386"/>
          </a:xfrm>
          <a:prstGeom prst="rect">
            <a:avLst/>
          </a:prstGeom>
        </p:spPr>
      </p:pic>
      <p:sp>
        <p:nvSpPr>
          <p:cNvPr id="6" name="Picture Placeholder 5"/>
          <p:cNvSpPr>
            <a:spLocks noGrp="1"/>
          </p:cNvSpPr>
          <p:nvPr>
            <p:ph type="pic" sz="quarter" idx="10"/>
          </p:nvPr>
        </p:nvSpPr>
        <p:spPr>
          <a:xfrm>
            <a:off x="7297691" y="1535632"/>
            <a:ext cx="3740150" cy="4138613"/>
          </a:xfrm>
          <a:solidFill>
            <a:schemeClr val="bg1">
              <a:lumMod val="75000"/>
            </a:schemeClr>
          </a:solidFill>
        </p:spPr>
        <p:txBody>
          <a:bodyPr/>
          <a:lstStyle/>
          <a:p>
            <a:r>
              <a:rPr lang="en-US"/>
              <a:t>Click icon to add picture</a:t>
            </a:r>
            <a:endParaRPr lang="en-US" dirty="0"/>
          </a:p>
        </p:txBody>
      </p:sp>
      <p:sp>
        <p:nvSpPr>
          <p:cNvPr id="7" name="TextBox 6"/>
          <p:cNvSpPr txBox="1"/>
          <p:nvPr userDrawn="1"/>
        </p:nvSpPr>
        <p:spPr>
          <a:xfrm>
            <a:off x="10316008" y="6246705"/>
            <a:ext cx="1546412" cy="369332"/>
          </a:xfrm>
          <a:prstGeom prst="rect">
            <a:avLst/>
          </a:prstGeom>
          <a:noFill/>
        </p:spPr>
        <p:txBody>
          <a:bodyPr wrap="square" rtlCol="0">
            <a:spAutoFit/>
          </a:bodyPr>
          <a:lstStyle/>
          <a:p>
            <a:pPr algn="r"/>
            <a:fld id="{1DEF7354-D1A4-4648-8174-8337AF31AD77}" type="slidenum">
              <a:rPr lang="en-US" smtClean="0">
                <a:solidFill>
                  <a:srgbClr val="00519C"/>
                </a:solidFill>
              </a:rPr>
              <a:pPr algn="r"/>
              <a:t>‹#›</a:t>
            </a:fld>
            <a:endParaRPr lang="en-US" dirty="0">
              <a:solidFill>
                <a:srgbClr val="00519C"/>
              </a:solidFill>
            </a:endParaRPr>
          </a:p>
        </p:txBody>
      </p:sp>
      <p:sp>
        <p:nvSpPr>
          <p:cNvPr id="13" name="Title 1"/>
          <p:cNvSpPr txBox="1">
            <a:spLocks/>
          </p:cNvSpPr>
          <p:nvPr userDrawn="1"/>
        </p:nvSpPr>
        <p:spPr>
          <a:xfrm>
            <a:off x="394026" y="995480"/>
            <a:ext cx="10515600" cy="8003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500" b="1" i="0" kern="1200">
                <a:solidFill>
                  <a:srgbClr val="002063"/>
                </a:solidFill>
                <a:latin typeface="+mn-lt"/>
                <a:ea typeface="Open Sans" charset="0"/>
                <a:cs typeface="Open Sans" charset="0"/>
              </a:defRPr>
            </a:lvl1pPr>
          </a:lstStyle>
          <a:p>
            <a:r>
              <a:rPr lang="en-US"/>
              <a:t>Click to edit Master title style</a:t>
            </a:r>
            <a:endParaRPr lang="en-US" dirty="0"/>
          </a:p>
        </p:txBody>
      </p:sp>
      <p:cxnSp>
        <p:nvCxnSpPr>
          <p:cNvPr id="14" name="Straight Connector 13"/>
          <p:cNvCxnSpPr/>
          <p:nvPr userDrawn="1"/>
        </p:nvCxnSpPr>
        <p:spPr>
          <a:xfrm>
            <a:off x="505366" y="1602615"/>
            <a:ext cx="5401159" cy="0"/>
          </a:xfrm>
          <a:prstGeom prst="line">
            <a:avLst/>
          </a:prstGeom>
          <a:ln>
            <a:solidFill>
              <a:srgbClr val="0020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437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76520" y="2282824"/>
            <a:ext cx="10515600" cy="3660776"/>
          </a:xfrm>
        </p:spPr>
        <p:txBody>
          <a:bodyPr>
            <a:normAutofit/>
          </a:bodyPr>
          <a:lstStyle>
            <a:lvl1pPr marL="91440" indent="-514350">
              <a:lnSpc>
                <a:spcPts val="1760"/>
              </a:lnSpc>
              <a:buClr>
                <a:srgbClr val="002063"/>
              </a:buClr>
              <a:buFont typeface="+mj-lt"/>
              <a:buAutoNum type="arabicPeriod"/>
              <a:defRPr sz="2300" b="0" i="0">
                <a:solidFill>
                  <a:srgbClr val="002063"/>
                </a:solidFill>
                <a:latin typeface="+mn-lt"/>
                <a:ea typeface="Open Sans" charset="0"/>
                <a:cs typeface="Open Sans" charset="0"/>
              </a:defRPr>
            </a:lvl1pPr>
            <a:lvl2pPr marL="548640" indent="0">
              <a:lnSpc>
                <a:spcPts val="860"/>
              </a:lnSpc>
              <a:buFontTx/>
              <a:buNone/>
              <a:defRPr sz="1800" b="0" i="0">
                <a:solidFill>
                  <a:srgbClr val="00519C"/>
                </a:solidFill>
                <a:latin typeface="+mn-lt"/>
                <a:ea typeface="Open Sans" charset="0"/>
                <a:cs typeface="Open Sans" charset="0"/>
              </a:defRPr>
            </a:lvl2pPr>
            <a:lvl3pPr>
              <a:defRPr sz="1800" b="0" i="0">
                <a:solidFill>
                  <a:srgbClr val="002063"/>
                </a:solidFill>
                <a:latin typeface="Open Sans" charset="0"/>
                <a:ea typeface="Open Sans" charset="0"/>
                <a:cs typeface="Open Sans" charset="0"/>
              </a:defRPr>
            </a:lvl3pPr>
            <a:lvl4pPr>
              <a:defRPr sz="1800" b="0" i="0">
                <a:solidFill>
                  <a:srgbClr val="002063"/>
                </a:solidFill>
                <a:latin typeface="Open Sans" charset="0"/>
                <a:ea typeface="Open Sans" charset="0"/>
                <a:cs typeface="Open Sans" charset="0"/>
              </a:defRPr>
            </a:lvl4pPr>
            <a:lvl5pPr>
              <a:defRPr sz="1800" b="0" i="0">
                <a:solidFill>
                  <a:srgbClr val="002063"/>
                </a:solidFill>
                <a:latin typeface="Open Sans" charset="0"/>
                <a:ea typeface="Open Sans" charset="0"/>
                <a:cs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12199699" cy="864060"/>
          </a:xfrm>
          <a:prstGeom prst="rect">
            <a:avLst/>
          </a:prstGeom>
        </p:spPr>
      </p:pic>
      <p:sp>
        <p:nvSpPr>
          <p:cNvPr id="8" name="Rectangle 7"/>
          <p:cNvSpPr/>
          <p:nvPr userDrawn="1"/>
        </p:nvSpPr>
        <p:spPr>
          <a:xfrm>
            <a:off x="1" y="1"/>
            <a:ext cx="12199698" cy="864059"/>
          </a:xfrm>
          <a:prstGeom prst="rect">
            <a:avLst/>
          </a:prstGeom>
          <a:solidFill>
            <a:srgbClr val="00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15" name="Subtitle 2"/>
          <p:cNvSpPr txBox="1">
            <a:spLocks/>
          </p:cNvSpPr>
          <p:nvPr userDrawn="1"/>
        </p:nvSpPr>
        <p:spPr>
          <a:xfrm>
            <a:off x="8901264" y="300876"/>
            <a:ext cx="3822357" cy="467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dirty="0">
                <a:solidFill>
                  <a:schemeClr val="bg1"/>
                </a:solidFill>
                <a:latin typeface="Open Sans" charset="0"/>
                <a:ea typeface="Open Sans" charset="0"/>
                <a:cs typeface="Open Sans" charset="0"/>
              </a:rPr>
              <a:t>Duke Nephrology</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1616487" y="163371"/>
            <a:ext cx="388679" cy="641386"/>
          </a:xfrm>
          <a:prstGeom prst="rect">
            <a:avLst/>
          </a:prstGeom>
        </p:spPr>
      </p:pic>
      <p:sp>
        <p:nvSpPr>
          <p:cNvPr id="16" name="TextBox 15"/>
          <p:cNvSpPr txBox="1"/>
          <p:nvPr userDrawn="1"/>
        </p:nvSpPr>
        <p:spPr>
          <a:xfrm>
            <a:off x="10316008" y="6246705"/>
            <a:ext cx="1546412" cy="369332"/>
          </a:xfrm>
          <a:prstGeom prst="rect">
            <a:avLst/>
          </a:prstGeom>
          <a:noFill/>
        </p:spPr>
        <p:txBody>
          <a:bodyPr wrap="square" rtlCol="0">
            <a:spAutoFit/>
          </a:bodyPr>
          <a:lstStyle/>
          <a:p>
            <a:pPr algn="r"/>
            <a:fld id="{1DEF7354-D1A4-4648-8174-8337AF31AD77}" type="slidenum">
              <a:rPr lang="en-US" smtClean="0">
                <a:solidFill>
                  <a:srgbClr val="00519C"/>
                </a:solidFill>
              </a:rPr>
              <a:pPr algn="r"/>
              <a:t>‹#›</a:t>
            </a:fld>
            <a:endParaRPr lang="en-US" dirty="0">
              <a:solidFill>
                <a:srgbClr val="00519C"/>
              </a:solidFill>
            </a:endParaRPr>
          </a:p>
        </p:txBody>
      </p:sp>
      <p:sp>
        <p:nvSpPr>
          <p:cNvPr id="13" name="Title 1"/>
          <p:cNvSpPr>
            <a:spLocks noGrp="1"/>
          </p:cNvSpPr>
          <p:nvPr>
            <p:ph type="title"/>
          </p:nvPr>
        </p:nvSpPr>
        <p:spPr>
          <a:xfrm>
            <a:off x="394026" y="995480"/>
            <a:ext cx="10515600" cy="800370"/>
          </a:xfrm>
        </p:spPr>
        <p:txBody>
          <a:bodyPr anchor="t">
            <a:normAutofit/>
          </a:bodyPr>
          <a:lstStyle>
            <a:lvl1pPr>
              <a:defRPr sz="3500" b="1" i="0">
                <a:solidFill>
                  <a:srgbClr val="002063"/>
                </a:solidFill>
                <a:latin typeface="+mn-lt"/>
                <a:ea typeface="Open Sans" charset="0"/>
                <a:cs typeface="Open Sans" charset="0"/>
              </a:defRPr>
            </a:lvl1pPr>
          </a:lstStyle>
          <a:p>
            <a:r>
              <a:rPr lang="en-US"/>
              <a:t>Click to edit Master title style</a:t>
            </a:r>
            <a:endParaRPr lang="en-US" dirty="0"/>
          </a:p>
        </p:txBody>
      </p:sp>
      <p:cxnSp>
        <p:nvCxnSpPr>
          <p:cNvPr id="17" name="Straight Connector 16"/>
          <p:cNvCxnSpPr/>
          <p:nvPr userDrawn="1"/>
        </p:nvCxnSpPr>
        <p:spPr>
          <a:xfrm>
            <a:off x="505366" y="1602615"/>
            <a:ext cx="5401159" cy="0"/>
          </a:xfrm>
          <a:prstGeom prst="line">
            <a:avLst/>
          </a:prstGeom>
          <a:ln>
            <a:solidFill>
              <a:srgbClr val="0020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94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178" t="14773" r="-3127" b="28395"/>
          <a:stretch/>
        </p:blipFill>
        <p:spPr>
          <a:xfrm>
            <a:off x="376006" y="0"/>
            <a:ext cx="11815994" cy="6858000"/>
          </a:xfrm>
          <a:prstGeom prst="rect">
            <a:avLst/>
          </a:prstGeom>
        </p:spPr>
      </p:pic>
      <p:pic>
        <p:nvPicPr>
          <p:cNvPr id="5" name="Picture 4"/>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0" y="0"/>
            <a:ext cx="12199699" cy="864060"/>
          </a:xfrm>
          <a:prstGeom prst="rect">
            <a:avLst/>
          </a:prstGeom>
        </p:spPr>
      </p:pic>
      <p:sp>
        <p:nvSpPr>
          <p:cNvPr id="6" name="Rectangle 5"/>
          <p:cNvSpPr/>
          <p:nvPr userDrawn="1"/>
        </p:nvSpPr>
        <p:spPr>
          <a:xfrm>
            <a:off x="1" y="1"/>
            <a:ext cx="12199698" cy="864059"/>
          </a:xfrm>
          <a:prstGeom prst="rect">
            <a:avLst/>
          </a:prstGeom>
          <a:solidFill>
            <a:srgbClr val="00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13" name="Content Placeholder 2"/>
          <p:cNvSpPr>
            <a:spLocks noGrp="1"/>
          </p:cNvSpPr>
          <p:nvPr>
            <p:ph idx="1"/>
          </p:nvPr>
        </p:nvSpPr>
        <p:spPr>
          <a:xfrm>
            <a:off x="976520" y="2282824"/>
            <a:ext cx="10515600" cy="3660776"/>
          </a:xfrm>
        </p:spPr>
        <p:txBody>
          <a:bodyPr>
            <a:normAutofit/>
          </a:bodyPr>
          <a:lstStyle>
            <a:lvl1pPr marL="91440" indent="-514350">
              <a:lnSpc>
                <a:spcPts val="1760"/>
              </a:lnSpc>
              <a:buClr>
                <a:srgbClr val="002063"/>
              </a:buClr>
              <a:buFont typeface="+mj-lt"/>
              <a:buAutoNum type="arabicPeriod"/>
              <a:defRPr sz="2300" b="0" i="0">
                <a:solidFill>
                  <a:srgbClr val="002063"/>
                </a:solidFill>
                <a:latin typeface="+mn-lt"/>
                <a:ea typeface="Open Sans" charset="0"/>
                <a:cs typeface="Open Sans" charset="0"/>
              </a:defRPr>
            </a:lvl1pPr>
            <a:lvl2pPr marL="548640" indent="0">
              <a:lnSpc>
                <a:spcPts val="860"/>
              </a:lnSpc>
              <a:buFontTx/>
              <a:buNone/>
              <a:defRPr sz="1800" b="0" i="0">
                <a:solidFill>
                  <a:srgbClr val="00519C"/>
                </a:solidFill>
                <a:latin typeface="+mn-lt"/>
                <a:ea typeface="Open Sans" charset="0"/>
                <a:cs typeface="Open Sans" charset="0"/>
              </a:defRPr>
            </a:lvl2pPr>
            <a:lvl3pPr>
              <a:defRPr sz="1800" b="0" i="0">
                <a:solidFill>
                  <a:srgbClr val="002063"/>
                </a:solidFill>
                <a:latin typeface="Open Sans" charset="0"/>
                <a:ea typeface="Open Sans" charset="0"/>
                <a:cs typeface="Open Sans" charset="0"/>
              </a:defRPr>
            </a:lvl3pPr>
            <a:lvl4pPr>
              <a:defRPr sz="1800" b="0" i="0">
                <a:solidFill>
                  <a:srgbClr val="002063"/>
                </a:solidFill>
                <a:latin typeface="Open Sans" charset="0"/>
                <a:ea typeface="Open Sans" charset="0"/>
                <a:cs typeface="Open Sans" charset="0"/>
              </a:defRPr>
            </a:lvl4pPr>
            <a:lvl5pPr>
              <a:defRPr sz="1800" b="0" i="0">
                <a:solidFill>
                  <a:srgbClr val="002063"/>
                </a:solidFill>
                <a:latin typeface="Open Sans" charset="0"/>
                <a:ea typeface="Open Sans" charset="0"/>
                <a:cs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ubtitle 2"/>
          <p:cNvSpPr txBox="1">
            <a:spLocks/>
          </p:cNvSpPr>
          <p:nvPr userDrawn="1"/>
        </p:nvSpPr>
        <p:spPr>
          <a:xfrm>
            <a:off x="8901264" y="300876"/>
            <a:ext cx="3822357" cy="467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dirty="0">
                <a:solidFill>
                  <a:schemeClr val="bg1"/>
                </a:solidFill>
                <a:latin typeface="Open Sans" charset="0"/>
                <a:ea typeface="Open Sans" charset="0"/>
                <a:cs typeface="Open Sans" charset="0"/>
              </a:rPr>
              <a:t>Duke Nephrology</a:t>
            </a: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1616487" y="163371"/>
            <a:ext cx="388679" cy="641386"/>
          </a:xfrm>
          <a:prstGeom prst="rect">
            <a:avLst/>
          </a:prstGeom>
        </p:spPr>
      </p:pic>
      <p:sp>
        <p:nvSpPr>
          <p:cNvPr id="16" name="TextBox 15"/>
          <p:cNvSpPr txBox="1"/>
          <p:nvPr userDrawn="1"/>
        </p:nvSpPr>
        <p:spPr>
          <a:xfrm>
            <a:off x="10316008" y="6246705"/>
            <a:ext cx="1546412" cy="369332"/>
          </a:xfrm>
          <a:prstGeom prst="rect">
            <a:avLst/>
          </a:prstGeom>
          <a:noFill/>
        </p:spPr>
        <p:txBody>
          <a:bodyPr wrap="square" rtlCol="0">
            <a:spAutoFit/>
          </a:bodyPr>
          <a:lstStyle/>
          <a:p>
            <a:pPr algn="r"/>
            <a:fld id="{1DEF7354-D1A4-4648-8174-8337AF31AD77}" type="slidenum">
              <a:rPr lang="en-US" smtClean="0">
                <a:solidFill>
                  <a:srgbClr val="00519C"/>
                </a:solidFill>
              </a:rPr>
              <a:pPr algn="r"/>
              <a:t>‹#›</a:t>
            </a:fld>
            <a:endParaRPr lang="en-US" dirty="0">
              <a:solidFill>
                <a:srgbClr val="00519C"/>
              </a:solidFill>
            </a:endParaRPr>
          </a:p>
        </p:txBody>
      </p:sp>
      <p:sp>
        <p:nvSpPr>
          <p:cNvPr id="17" name="Title 1"/>
          <p:cNvSpPr>
            <a:spLocks noGrp="1"/>
          </p:cNvSpPr>
          <p:nvPr>
            <p:ph type="title"/>
          </p:nvPr>
        </p:nvSpPr>
        <p:spPr>
          <a:xfrm>
            <a:off x="394026" y="995480"/>
            <a:ext cx="10515600" cy="800370"/>
          </a:xfrm>
        </p:spPr>
        <p:txBody>
          <a:bodyPr anchor="t">
            <a:normAutofit/>
          </a:bodyPr>
          <a:lstStyle>
            <a:lvl1pPr>
              <a:defRPr sz="3500" b="1" i="0">
                <a:solidFill>
                  <a:srgbClr val="002063"/>
                </a:solidFill>
                <a:latin typeface="+mn-lt"/>
                <a:ea typeface="Open Sans" charset="0"/>
                <a:cs typeface="Open Sans" charset="0"/>
              </a:defRPr>
            </a:lvl1pPr>
          </a:lstStyle>
          <a:p>
            <a:r>
              <a:rPr lang="en-US"/>
              <a:t>Click to edit Master title style</a:t>
            </a:r>
            <a:endParaRPr lang="en-US" dirty="0"/>
          </a:p>
        </p:txBody>
      </p:sp>
      <p:cxnSp>
        <p:nvCxnSpPr>
          <p:cNvPr id="18" name="Straight Connector 17"/>
          <p:cNvCxnSpPr/>
          <p:nvPr userDrawn="1"/>
        </p:nvCxnSpPr>
        <p:spPr>
          <a:xfrm>
            <a:off x="505366" y="1602615"/>
            <a:ext cx="5401159" cy="0"/>
          </a:xfrm>
          <a:prstGeom prst="line">
            <a:avLst/>
          </a:prstGeom>
          <a:ln>
            <a:solidFill>
              <a:srgbClr val="0020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881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78" t="14773" r="-3127" b="28395"/>
          <a:stretch/>
        </p:blipFill>
        <p:spPr>
          <a:xfrm>
            <a:off x="376006" y="0"/>
            <a:ext cx="11815994" cy="6858000"/>
          </a:xfrm>
          <a:prstGeom prst="rect">
            <a:avLst/>
          </a:prstGeom>
        </p:spPr>
      </p:pic>
      <p:pic>
        <p:nvPicPr>
          <p:cNvPr id="7" name="Picture 6"/>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0" y="0"/>
            <a:ext cx="12199699" cy="864060"/>
          </a:xfrm>
          <a:prstGeom prst="rect">
            <a:avLst/>
          </a:prstGeom>
        </p:spPr>
      </p:pic>
      <p:sp>
        <p:nvSpPr>
          <p:cNvPr id="8" name="Rectangle 7"/>
          <p:cNvSpPr/>
          <p:nvPr userDrawn="1"/>
        </p:nvSpPr>
        <p:spPr>
          <a:xfrm>
            <a:off x="1" y="1"/>
            <a:ext cx="12199698" cy="864059"/>
          </a:xfrm>
          <a:prstGeom prst="rect">
            <a:avLst/>
          </a:prstGeom>
          <a:solidFill>
            <a:srgbClr val="00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14" name="Content Placeholder 2"/>
          <p:cNvSpPr>
            <a:spLocks noGrp="1"/>
          </p:cNvSpPr>
          <p:nvPr>
            <p:ph idx="1"/>
          </p:nvPr>
        </p:nvSpPr>
        <p:spPr>
          <a:xfrm>
            <a:off x="976520" y="2282824"/>
            <a:ext cx="10515600" cy="3660776"/>
          </a:xfrm>
        </p:spPr>
        <p:txBody>
          <a:bodyPr>
            <a:normAutofit/>
          </a:bodyPr>
          <a:lstStyle>
            <a:lvl1pPr marL="91440" indent="-514350">
              <a:lnSpc>
                <a:spcPts val="1760"/>
              </a:lnSpc>
              <a:buClr>
                <a:srgbClr val="002063"/>
              </a:buClr>
              <a:buFont typeface="+mj-lt"/>
              <a:buAutoNum type="arabicPeriod"/>
              <a:defRPr sz="2300" b="0" i="0">
                <a:solidFill>
                  <a:srgbClr val="002063"/>
                </a:solidFill>
                <a:latin typeface="+mn-lt"/>
                <a:ea typeface="Open Sans" charset="0"/>
                <a:cs typeface="Open Sans" charset="0"/>
              </a:defRPr>
            </a:lvl1pPr>
            <a:lvl2pPr marL="548640" indent="0">
              <a:lnSpc>
                <a:spcPts val="860"/>
              </a:lnSpc>
              <a:buFontTx/>
              <a:buNone/>
              <a:defRPr sz="1800" b="0" i="0">
                <a:solidFill>
                  <a:srgbClr val="00519C"/>
                </a:solidFill>
                <a:latin typeface="+mn-lt"/>
                <a:ea typeface="Open Sans" charset="0"/>
                <a:cs typeface="Open Sans" charset="0"/>
              </a:defRPr>
            </a:lvl2pPr>
            <a:lvl3pPr>
              <a:defRPr sz="1800" b="0" i="0">
                <a:solidFill>
                  <a:srgbClr val="002063"/>
                </a:solidFill>
                <a:latin typeface="Open Sans" charset="0"/>
                <a:ea typeface="Open Sans" charset="0"/>
                <a:cs typeface="Open Sans" charset="0"/>
              </a:defRPr>
            </a:lvl3pPr>
            <a:lvl4pPr>
              <a:defRPr sz="1800" b="0" i="0">
                <a:solidFill>
                  <a:srgbClr val="002063"/>
                </a:solidFill>
                <a:latin typeface="Open Sans" charset="0"/>
                <a:ea typeface="Open Sans" charset="0"/>
                <a:cs typeface="Open Sans" charset="0"/>
              </a:defRPr>
            </a:lvl4pPr>
            <a:lvl5pPr>
              <a:defRPr sz="1800" b="0" i="0">
                <a:solidFill>
                  <a:srgbClr val="002063"/>
                </a:solidFill>
                <a:latin typeface="Open Sans" charset="0"/>
                <a:ea typeface="Open Sans" charset="0"/>
                <a:cs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txBox="1">
            <a:spLocks/>
          </p:cNvSpPr>
          <p:nvPr userDrawn="1"/>
        </p:nvSpPr>
        <p:spPr>
          <a:xfrm>
            <a:off x="8901264" y="300876"/>
            <a:ext cx="3822357" cy="467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dirty="0">
                <a:solidFill>
                  <a:schemeClr val="bg1"/>
                </a:solidFill>
                <a:latin typeface="Open Sans" charset="0"/>
                <a:ea typeface="Open Sans" charset="0"/>
                <a:cs typeface="Open Sans" charset="0"/>
              </a:rPr>
              <a:t>Duke Nephrology</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1616487" y="163371"/>
            <a:ext cx="388679" cy="641386"/>
          </a:xfrm>
          <a:prstGeom prst="rect">
            <a:avLst/>
          </a:prstGeom>
        </p:spPr>
      </p:pic>
      <p:sp>
        <p:nvSpPr>
          <p:cNvPr id="17" name="TextBox 16"/>
          <p:cNvSpPr txBox="1"/>
          <p:nvPr userDrawn="1"/>
        </p:nvSpPr>
        <p:spPr>
          <a:xfrm>
            <a:off x="10316008" y="6246705"/>
            <a:ext cx="1546412" cy="369332"/>
          </a:xfrm>
          <a:prstGeom prst="rect">
            <a:avLst/>
          </a:prstGeom>
          <a:noFill/>
        </p:spPr>
        <p:txBody>
          <a:bodyPr wrap="square" rtlCol="0">
            <a:spAutoFit/>
          </a:bodyPr>
          <a:lstStyle/>
          <a:p>
            <a:pPr algn="r"/>
            <a:fld id="{1DEF7354-D1A4-4648-8174-8337AF31AD77}" type="slidenum">
              <a:rPr lang="en-US" smtClean="0">
                <a:solidFill>
                  <a:srgbClr val="00519C"/>
                </a:solidFill>
              </a:rPr>
              <a:pPr algn="r"/>
              <a:t>‹#›</a:t>
            </a:fld>
            <a:endParaRPr lang="en-US" dirty="0">
              <a:solidFill>
                <a:srgbClr val="00519C"/>
              </a:solidFill>
            </a:endParaRPr>
          </a:p>
        </p:txBody>
      </p:sp>
      <p:sp>
        <p:nvSpPr>
          <p:cNvPr id="18" name="Title 1"/>
          <p:cNvSpPr>
            <a:spLocks noGrp="1"/>
          </p:cNvSpPr>
          <p:nvPr>
            <p:ph type="title"/>
          </p:nvPr>
        </p:nvSpPr>
        <p:spPr>
          <a:xfrm>
            <a:off x="394026" y="995480"/>
            <a:ext cx="10515600" cy="800370"/>
          </a:xfrm>
        </p:spPr>
        <p:txBody>
          <a:bodyPr anchor="t">
            <a:normAutofit/>
          </a:bodyPr>
          <a:lstStyle>
            <a:lvl1pPr>
              <a:defRPr sz="3500" b="1" i="0">
                <a:solidFill>
                  <a:srgbClr val="002063"/>
                </a:solidFill>
                <a:latin typeface="+mn-lt"/>
                <a:ea typeface="Open Sans" charset="0"/>
                <a:cs typeface="Open Sans" charset="0"/>
              </a:defRPr>
            </a:lvl1pPr>
          </a:lstStyle>
          <a:p>
            <a:r>
              <a:rPr lang="en-US"/>
              <a:t>Click to edit Master title style</a:t>
            </a:r>
            <a:endParaRPr lang="en-US" dirty="0"/>
          </a:p>
        </p:txBody>
      </p:sp>
      <p:cxnSp>
        <p:nvCxnSpPr>
          <p:cNvPr id="19" name="Straight Connector 18"/>
          <p:cNvCxnSpPr/>
          <p:nvPr userDrawn="1"/>
        </p:nvCxnSpPr>
        <p:spPr>
          <a:xfrm>
            <a:off x="505366" y="1602615"/>
            <a:ext cx="5401159" cy="0"/>
          </a:xfrm>
          <a:prstGeom prst="line">
            <a:avLst/>
          </a:prstGeom>
          <a:ln>
            <a:solidFill>
              <a:srgbClr val="0020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54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alphaModFix amt="22000"/>
            <a:extLst>
              <a:ext uri="{28A0092B-C50C-407E-A947-70E740481C1C}">
                <a14:useLocalDpi xmlns:a14="http://schemas.microsoft.com/office/drawing/2010/main" val="0"/>
              </a:ext>
            </a:extLst>
          </a:blip>
          <a:stretch>
            <a:fillRect/>
          </a:stretch>
        </p:blipFill>
        <p:spPr>
          <a:xfrm>
            <a:off x="283" y="0"/>
            <a:ext cx="12188388" cy="6858000"/>
          </a:xfrm>
          <a:prstGeom prst="rect">
            <a:avLst/>
          </a:prstGeom>
        </p:spPr>
      </p:pic>
      <p:pic>
        <p:nvPicPr>
          <p:cNvPr id="10" name="Picture 9"/>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0" y="0"/>
            <a:ext cx="12199699" cy="864060"/>
          </a:xfrm>
          <a:prstGeom prst="rect">
            <a:avLst/>
          </a:prstGeom>
        </p:spPr>
      </p:pic>
      <p:sp>
        <p:nvSpPr>
          <p:cNvPr id="11" name="Rectangle 10"/>
          <p:cNvSpPr/>
          <p:nvPr userDrawn="1"/>
        </p:nvSpPr>
        <p:spPr>
          <a:xfrm>
            <a:off x="1" y="1"/>
            <a:ext cx="12199698" cy="864059"/>
          </a:xfrm>
          <a:prstGeom prst="rect">
            <a:avLst/>
          </a:prstGeom>
          <a:solidFill>
            <a:srgbClr val="00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6006" y="231910"/>
            <a:ext cx="2572678" cy="420797"/>
          </a:xfrm>
          <a:prstGeom prst="rect">
            <a:avLst/>
          </a:prstGeom>
        </p:spPr>
      </p:pic>
      <p:sp>
        <p:nvSpPr>
          <p:cNvPr id="17" name="Content Placeholder 2"/>
          <p:cNvSpPr>
            <a:spLocks noGrp="1"/>
          </p:cNvSpPr>
          <p:nvPr>
            <p:ph idx="1"/>
          </p:nvPr>
        </p:nvSpPr>
        <p:spPr>
          <a:xfrm>
            <a:off x="976520" y="2282824"/>
            <a:ext cx="10515600" cy="3660776"/>
          </a:xfrm>
        </p:spPr>
        <p:txBody>
          <a:bodyPr>
            <a:normAutofit/>
          </a:bodyPr>
          <a:lstStyle>
            <a:lvl1pPr marL="91440" indent="-514350">
              <a:lnSpc>
                <a:spcPts val="1760"/>
              </a:lnSpc>
              <a:buClr>
                <a:srgbClr val="002063"/>
              </a:buClr>
              <a:buFont typeface="+mj-lt"/>
              <a:buAutoNum type="arabicPeriod"/>
              <a:defRPr sz="2300" b="0" i="0">
                <a:solidFill>
                  <a:srgbClr val="002063"/>
                </a:solidFill>
                <a:latin typeface="+mn-lt"/>
                <a:ea typeface="Open Sans" charset="0"/>
                <a:cs typeface="Open Sans" charset="0"/>
              </a:defRPr>
            </a:lvl1pPr>
            <a:lvl2pPr marL="548640" indent="0">
              <a:lnSpc>
                <a:spcPts val="860"/>
              </a:lnSpc>
              <a:buFontTx/>
              <a:buNone/>
              <a:defRPr sz="1800" b="0" i="0">
                <a:solidFill>
                  <a:srgbClr val="00519C"/>
                </a:solidFill>
                <a:latin typeface="+mn-lt"/>
                <a:ea typeface="Open Sans" charset="0"/>
                <a:cs typeface="Open Sans" charset="0"/>
              </a:defRPr>
            </a:lvl2pPr>
            <a:lvl3pPr>
              <a:defRPr sz="1800" b="0" i="0">
                <a:solidFill>
                  <a:srgbClr val="002063"/>
                </a:solidFill>
                <a:latin typeface="Open Sans" charset="0"/>
                <a:ea typeface="Open Sans" charset="0"/>
                <a:cs typeface="Open Sans" charset="0"/>
              </a:defRPr>
            </a:lvl3pPr>
            <a:lvl4pPr>
              <a:defRPr sz="1800" b="0" i="0">
                <a:solidFill>
                  <a:srgbClr val="002063"/>
                </a:solidFill>
                <a:latin typeface="Open Sans" charset="0"/>
                <a:ea typeface="Open Sans" charset="0"/>
                <a:cs typeface="Open Sans" charset="0"/>
              </a:defRPr>
            </a:lvl4pPr>
            <a:lvl5pPr>
              <a:defRPr sz="1800" b="0" i="0">
                <a:solidFill>
                  <a:srgbClr val="002063"/>
                </a:solidFill>
                <a:latin typeface="Open Sans" charset="0"/>
                <a:ea typeface="Open Sans" charset="0"/>
                <a:cs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p:cNvSpPr txBox="1">
            <a:spLocks/>
          </p:cNvSpPr>
          <p:nvPr userDrawn="1"/>
        </p:nvSpPr>
        <p:spPr>
          <a:xfrm>
            <a:off x="8901264" y="300876"/>
            <a:ext cx="3822357" cy="467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dirty="0">
                <a:solidFill>
                  <a:schemeClr val="bg1"/>
                </a:solidFill>
                <a:latin typeface="Open Sans" charset="0"/>
                <a:ea typeface="Open Sans" charset="0"/>
                <a:cs typeface="Open Sans" charset="0"/>
              </a:rPr>
              <a:t>Duke Nephrology</a:t>
            </a:r>
          </a:p>
        </p:txBody>
      </p:sp>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1616487" y="163371"/>
            <a:ext cx="388679" cy="641386"/>
          </a:xfrm>
          <a:prstGeom prst="rect">
            <a:avLst/>
          </a:prstGeom>
        </p:spPr>
      </p:pic>
      <p:sp>
        <p:nvSpPr>
          <p:cNvPr id="13" name="TextBox 12"/>
          <p:cNvSpPr txBox="1"/>
          <p:nvPr userDrawn="1"/>
        </p:nvSpPr>
        <p:spPr>
          <a:xfrm>
            <a:off x="10316008" y="6246705"/>
            <a:ext cx="1546412" cy="369332"/>
          </a:xfrm>
          <a:prstGeom prst="rect">
            <a:avLst/>
          </a:prstGeom>
          <a:noFill/>
        </p:spPr>
        <p:txBody>
          <a:bodyPr wrap="square" rtlCol="0">
            <a:spAutoFit/>
          </a:bodyPr>
          <a:lstStyle/>
          <a:p>
            <a:pPr algn="r"/>
            <a:fld id="{1DEF7354-D1A4-4648-8174-8337AF31AD77}" type="slidenum">
              <a:rPr lang="en-US" smtClean="0">
                <a:solidFill>
                  <a:srgbClr val="00519C"/>
                </a:solidFill>
              </a:rPr>
              <a:pPr algn="r"/>
              <a:t>‹#›</a:t>
            </a:fld>
            <a:endParaRPr lang="en-US" dirty="0">
              <a:solidFill>
                <a:srgbClr val="00519C"/>
              </a:solidFill>
            </a:endParaRPr>
          </a:p>
        </p:txBody>
      </p:sp>
      <p:sp>
        <p:nvSpPr>
          <p:cNvPr id="20" name="Title 1"/>
          <p:cNvSpPr>
            <a:spLocks noGrp="1"/>
          </p:cNvSpPr>
          <p:nvPr>
            <p:ph type="title"/>
          </p:nvPr>
        </p:nvSpPr>
        <p:spPr>
          <a:xfrm>
            <a:off x="394026" y="995480"/>
            <a:ext cx="10515600" cy="800370"/>
          </a:xfrm>
        </p:spPr>
        <p:txBody>
          <a:bodyPr anchor="t">
            <a:normAutofit/>
          </a:bodyPr>
          <a:lstStyle>
            <a:lvl1pPr>
              <a:defRPr sz="3500" b="1" i="0">
                <a:solidFill>
                  <a:srgbClr val="002063"/>
                </a:solidFill>
                <a:latin typeface="+mn-lt"/>
                <a:ea typeface="Open Sans" charset="0"/>
                <a:cs typeface="Open Sans" charset="0"/>
              </a:defRPr>
            </a:lvl1pPr>
          </a:lstStyle>
          <a:p>
            <a:r>
              <a:rPr lang="en-US"/>
              <a:t>Click to edit Master title style</a:t>
            </a:r>
            <a:endParaRPr lang="en-US" dirty="0"/>
          </a:p>
        </p:txBody>
      </p:sp>
      <p:cxnSp>
        <p:nvCxnSpPr>
          <p:cNvPr id="21" name="Straight Connector 20"/>
          <p:cNvCxnSpPr/>
          <p:nvPr userDrawn="1"/>
        </p:nvCxnSpPr>
        <p:spPr>
          <a:xfrm>
            <a:off x="505366" y="1602615"/>
            <a:ext cx="5401159" cy="0"/>
          </a:xfrm>
          <a:prstGeom prst="line">
            <a:avLst/>
          </a:prstGeom>
          <a:ln>
            <a:solidFill>
              <a:srgbClr val="0020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7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931884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60" r:id="rId4"/>
    <p:sldLayoutId id="2147483652" r:id="rId5"/>
    <p:sldLayoutId id="2147483650" r:id="rId6"/>
    <p:sldLayoutId id="2147483661" r:id="rId7"/>
    <p:sldLayoutId id="2147483662" r:id="rId8"/>
    <p:sldLayoutId id="2147483651" r:id="rId9"/>
    <p:sldLayoutId id="2147483663" r:id="rId10"/>
    <p:sldLayoutId id="2147483666" r:id="rId11"/>
    <p:sldLayoutId id="2147483664" r:id="rId12"/>
    <p:sldLayoutId id="2147483655" r:id="rId13"/>
    <p:sldLayoutId id="2147483656" r:id="rId14"/>
    <p:sldLayoutId id="2147483667" r:id="rId15"/>
    <p:sldLayoutId id="2147483668"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2.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2.xml"/><Relationship Id="rId5" Type="http://schemas.openxmlformats.org/officeDocument/2006/relationships/image" Target="../media/image31.emf"/><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1.jpg"/></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png"/><Relationship Id="rId1" Type="http://schemas.openxmlformats.org/officeDocument/2006/relationships/slideLayout" Target="../slideLayouts/slideLayout16.xml"/><Relationship Id="rId4" Type="http://schemas.openxmlformats.org/officeDocument/2006/relationships/image" Target="../media/image21.jp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21.jpg"/><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png"/><Relationship Id="rId1" Type="http://schemas.openxmlformats.org/officeDocument/2006/relationships/slideLayout" Target="../slideLayouts/slideLayout16.xml"/><Relationship Id="rId4" Type="http://schemas.openxmlformats.org/officeDocument/2006/relationships/image" Target="../media/image21.jp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 Id="rId5" Type="http://schemas.openxmlformats.org/officeDocument/2006/relationships/image" Target="../media/image21.jp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4th Annual Duke Nephrology Boot Camp</a:t>
            </a:r>
          </a:p>
        </p:txBody>
      </p:sp>
      <p:sp>
        <p:nvSpPr>
          <p:cNvPr id="3" name="Subtitle 2"/>
          <p:cNvSpPr>
            <a:spLocks noGrp="1"/>
          </p:cNvSpPr>
          <p:nvPr>
            <p:ph type="subTitle" idx="1"/>
          </p:nvPr>
        </p:nvSpPr>
        <p:spPr/>
        <p:txBody>
          <a:bodyPr/>
          <a:lstStyle/>
          <a:p>
            <a:r>
              <a:rPr lang="en-US" dirty="0"/>
              <a:t>July 30th 2021</a:t>
            </a:r>
          </a:p>
        </p:txBody>
      </p:sp>
    </p:spTree>
    <p:extLst>
      <p:ext uri="{BB962C8B-B14F-4D97-AF65-F5344CB8AC3E}">
        <p14:creationId xmlns:p14="http://schemas.microsoft.com/office/powerpoint/2010/main" val="3561007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29700" y="14976"/>
            <a:ext cx="10515600" cy="800100"/>
          </a:xfrm>
        </p:spPr>
        <p:txBody>
          <a:bodyPr>
            <a:noAutofit/>
          </a:bodyPr>
          <a:lstStyle/>
          <a:p>
            <a:r>
              <a:rPr lang="en-US" sz="6600" b="1" dirty="0"/>
              <a:t>Your Pitch</a:t>
            </a:r>
          </a:p>
        </p:txBody>
      </p:sp>
      <p:sp>
        <p:nvSpPr>
          <p:cNvPr id="3" name="Content Placeholder 2"/>
          <p:cNvSpPr>
            <a:spLocks noGrp="1"/>
          </p:cNvSpPr>
          <p:nvPr>
            <p:ph idx="4294967295"/>
          </p:nvPr>
        </p:nvSpPr>
        <p:spPr>
          <a:xfrm>
            <a:off x="648879" y="963073"/>
            <a:ext cx="10515600" cy="3660775"/>
          </a:xfrm>
        </p:spPr>
        <p:txBody>
          <a:bodyPr>
            <a:noAutofit/>
          </a:bodyPr>
          <a:lstStyle/>
          <a:p>
            <a:r>
              <a:rPr lang="en-US" sz="3200" dirty="0"/>
              <a:t>Academia</a:t>
            </a:r>
          </a:p>
          <a:p>
            <a:pPr lvl="1"/>
            <a:r>
              <a:rPr lang="en-US" sz="2800" dirty="0"/>
              <a:t>Timeline for grant funding</a:t>
            </a:r>
          </a:p>
          <a:p>
            <a:pPr lvl="2"/>
            <a:r>
              <a:rPr lang="en-US" sz="2400" dirty="0"/>
              <a:t>Idea of who mentors will likely be</a:t>
            </a:r>
          </a:p>
          <a:p>
            <a:pPr lvl="2"/>
            <a:r>
              <a:rPr lang="en-US" sz="2400" dirty="0"/>
              <a:t>Idea of projects that are in progress</a:t>
            </a:r>
          </a:p>
          <a:p>
            <a:pPr lvl="2"/>
            <a:r>
              <a:rPr lang="en-US" sz="2400" dirty="0"/>
              <a:t>New ideas</a:t>
            </a:r>
          </a:p>
          <a:p>
            <a:pPr lvl="1"/>
            <a:r>
              <a:rPr lang="en-US" sz="2800" dirty="0"/>
              <a:t>Discuss institutional support</a:t>
            </a:r>
          </a:p>
          <a:p>
            <a:pPr lvl="2"/>
            <a:r>
              <a:rPr lang="en-US" sz="2400" dirty="0"/>
              <a:t>Workshops</a:t>
            </a:r>
          </a:p>
          <a:p>
            <a:pPr lvl="2"/>
            <a:r>
              <a:rPr lang="en-US" sz="2400" dirty="0"/>
              <a:t>Funding</a:t>
            </a:r>
          </a:p>
          <a:p>
            <a:pPr lvl="2"/>
            <a:r>
              <a:rPr lang="en-US" sz="2400" dirty="0"/>
              <a:t>Talk about who has transitioned from K to R</a:t>
            </a:r>
          </a:p>
          <a:p>
            <a:pPr lvl="1"/>
            <a:r>
              <a:rPr lang="en-US" sz="2800" dirty="0"/>
              <a:t>Clinical Time</a:t>
            </a:r>
          </a:p>
          <a:p>
            <a:pPr lvl="2"/>
            <a:r>
              <a:rPr lang="en-US" sz="2400" dirty="0"/>
              <a:t>Where VA versus University versus Other</a:t>
            </a:r>
          </a:p>
          <a:p>
            <a:pPr lvl="2"/>
            <a:r>
              <a:rPr lang="en-US" sz="2400" dirty="0"/>
              <a:t>For first visit can be a bit vague but better definition on 2</a:t>
            </a:r>
            <a:r>
              <a:rPr lang="en-US" sz="2400" baseline="30000" dirty="0"/>
              <a:t>nd</a:t>
            </a:r>
            <a:endParaRPr lang="en-US" sz="2400" dirty="0"/>
          </a:p>
          <a:p>
            <a:pPr lvl="2"/>
            <a:r>
              <a:rPr lang="en-US" sz="2400" dirty="0"/>
              <a:t>Can likely figure this out by talking to someone in similar position you are applying for</a:t>
            </a:r>
          </a:p>
        </p:txBody>
      </p:sp>
    </p:spTree>
    <p:extLst>
      <p:ext uri="{BB962C8B-B14F-4D97-AF65-F5344CB8AC3E}">
        <p14:creationId xmlns:p14="http://schemas.microsoft.com/office/powerpoint/2010/main" val="171056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35431" y="179306"/>
            <a:ext cx="8229600" cy="1143000"/>
          </a:xfrm>
        </p:spPr>
        <p:txBody>
          <a:bodyPr>
            <a:normAutofit/>
          </a:bodyPr>
          <a:lstStyle/>
          <a:p>
            <a:r>
              <a:rPr lang="en-US" sz="6600" b="1" dirty="0"/>
              <a:t>Do the Research</a:t>
            </a:r>
          </a:p>
        </p:txBody>
      </p:sp>
      <p:sp>
        <p:nvSpPr>
          <p:cNvPr id="3" name="Content Placeholder 2"/>
          <p:cNvSpPr>
            <a:spLocks noGrp="1"/>
          </p:cNvSpPr>
          <p:nvPr>
            <p:ph idx="4294967295"/>
          </p:nvPr>
        </p:nvSpPr>
        <p:spPr>
          <a:xfrm>
            <a:off x="1013381" y="1428586"/>
            <a:ext cx="10515600" cy="3660775"/>
          </a:xfrm>
        </p:spPr>
        <p:txBody>
          <a:bodyPr>
            <a:noAutofit/>
          </a:bodyPr>
          <a:lstStyle/>
          <a:p>
            <a:r>
              <a:rPr lang="en-US" sz="4000" dirty="0"/>
              <a:t>Go to the website of the division you are interviewing at</a:t>
            </a:r>
          </a:p>
          <a:p>
            <a:pPr lvl="1"/>
            <a:r>
              <a:rPr lang="en-US" sz="3600" dirty="0"/>
              <a:t>Study it… get to know the place</a:t>
            </a:r>
          </a:p>
          <a:p>
            <a:r>
              <a:rPr lang="en-US" sz="4000" dirty="0"/>
              <a:t>Get your itinerary as far in advance as possible</a:t>
            </a:r>
          </a:p>
          <a:p>
            <a:pPr lvl="2"/>
            <a:r>
              <a:rPr lang="en-US" sz="3200" dirty="0"/>
              <a:t>Go through itinerary with someone familiar with institution</a:t>
            </a:r>
          </a:p>
          <a:p>
            <a:pPr lvl="2"/>
            <a:r>
              <a:rPr lang="en-US" sz="3200" dirty="0"/>
              <a:t>Read about each of them, recent papers, quick bio</a:t>
            </a:r>
          </a:p>
          <a:p>
            <a:pPr lvl="2"/>
            <a:r>
              <a:rPr lang="en-US" sz="3200" dirty="0"/>
              <a:t>Know the Chief, Clinical Chief, Program Director, </a:t>
            </a:r>
            <a:r>
              <a:rPr lang="en-US" sz="3200" dirty="0" err="1"/>
              <a:t>etc</a:t>
            </a:r>
            <a:r>
              <a:rPr lang="en-US" sz="3200" dirty="0"/>
              <a:t>	</a:t>
            </a:r>
            <a:endParaRPr lang="en-US" sz="4000" dirty="0"/>
          </a:p>
          <a:p>
            <a:r>
              <a:rPr lang="en-US" sz="4000" dirty="0"/>
              <a:t>Talk to people who know </a:t>
            </a:r>
          </a:p>
        </p:txBody>
      </p:sp>
      <p:pic>
        <p:nvPicPr>
          <p:cNvPr id="4" name="Picture 3"/>
          <p:cNvPicPr>
            <a:picLocks noChangeAspect="1"/>
          </p:cNvPicPr>
          <p:nvPr/>
        </p:nvPicPr>
        <p:blipFill>
          <a:blip r:embed="rId2"/>
          <a:stretch>
            <a:fillRect/>
          </a:stretch>
        </p:blipFill>
        <p:spPr>
          <a:xfrm>
            <a:off x="9803877" y="73025"/>
            <a:ext cx="2209800" cy="2209800"/>
          </a:xfrm>
          <a:prstGeom prst="rect">
            <a:avLst/>
          </a:prstGeom>
        </p:spPr>
      </p:pic>
    </p:spTree>
    <p:extLst>
      <p:ext uri="{BB962C8B-B14F-4D97-AF65-F5344CB8AC3E}">
        <p14:creationId xmlns:p14="http://schemas.microsoft.com/office/powerpoint/2010/main" val="172049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9829" y="0"/>
            <a:ext cx="5641942" cy="1143000"/>
          </a:xfrm>
        </p:spPr>
        <p:txBody>
          <a:bodyPr>
            <a:normAutofit/>
          </a:bodyPr>
          <a:lstStyle/>
          <a:p>
            <a:r>
              <a:rPr lang="en-US" sz="6000" b="1" dirty="0"/>
              <a:t>The Interview</a:t>
            </a:r>
          </a:p>
        </p:txBody>
      </p:sp>
      <p:sp>
        <p:nvSpPr>
          <p:cNvPr id="3" name="Content Placeholder 2"/>
          <p:cNvSpPr>
            <a:spLocks noGrp="1"/>
          </p:cNvSpPr>
          <p:nvPr>
            <p:ph idx="4294967295"/>
          </p:nvPr>
        </p:nvSpPr>
        <p:spPr>
          <a:xfrm>
            <a:off x="1442301" y="1366085"/>
            <a:ext cx="8229600" cy="4525962"/>
          </a:xfrm>
        </p:spPr>
        <p:txBody>
          <a:bodyPr>
            <a:noAutofit/>
          </a:bodyPr>
          <a:lstStyle/>
          <a:p>
            <a:r>
              <a:rPr lang="en-US" sz="4000" dirty="0"/>
              <a:t>Dress Professionally</a:t>
            </a:r>
          </a:p>
          <a:p>
            <a:r>
              <a:rPr lang="en-US" sz="4000" dirty="0"/>
              <a:t>Be on time</a:t>
            </a:r>
          </a:p>
          <a:p>
            <a:r>
              <a:rPr lang="en-US" sz="4000" dirty="0"/>
              <a:t>Give complements “what a great division”</a:t>
            </a:r>
          </a:p>
          <a:p>
            <a:r>
              <a:rPr lang="en-US" sz="4000" dirty="0"/>
              <a:t>Look at them in the eye</a:t>
            </a:r>
          </a:p>
          <a:p>
            <a:r>
              <a:rPr lang="en-US" sz="4000" dirty="0"/>
              <a:t>Turn your phone on silent</a:t>
            </a:r>
          </a:p>
          <a:p>
            <a:r>
              <a:rPr lang="en-US" sz="4000" dirty="0"/>
              <a:t>Refrain from drinking on dinner</a:t>
            </a:r>
          </a:p>
          <a:p>
            <a:r>
              <a:rPr lang="en-US" sz="4000" dirty="0"/>
              <a:t>Ask them questions (Melissa’s List)</a:t>
            </a:r>
          </a:p>
          <a:p>
            <a:endParaRPr lang="en-US" sz="4000" dirty="0"/>
          </a:p>
          <a:p>
            <a:pPr lvl="1"/>
            <a:endParaRPr lang="en-US" sz="3600" dirty="0"/>
          </a:p>
          <a:p>
            <a:pPr lvl="1"/>
            <a:endParaRPr lang="en-US" sz="3600" dirty="0"/>
          </a:p>
        </p:txBody>
      </p:sp>
      <p:pic>
        <p:nvPicPr>
          <p:cNvPr id="4" name="Picture 3"/>
          <p:cNvPicPr>
            <a:picLocks noChangeAspect="1"/>
          </p:cNvPicPr>
          <p:nvPr/>
        </p:nvPicPr>
        <p:blipFill>
          <a:blip r:embed="rId2"/>
          <a:stretch>
            <a:fillRect/>
          </a:stretch>
        </p:blipFill>
        <p:spPr>
          <a:xfrm>
            <a:off x="9525000" y="-190500"/>
            <a:ext cx="2667000" cy="2667000"/>
          </a:xfrm>
          <a:prstGeom prst="rect">
            <a:avLst/>
          </a:prstGeom>
        </p:spPr>
      </p:pic>
    </p:spTree>
    <p:extLst>
      <p:ext uri="{BB962C8B-B14F-4D97-AF65-F5344CB8AC3E}">
        <p14:creationId xmlns:p14="http://schemas.microsoft.com/office/powerpoint/2010/main" val="1071358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02697" y="238519"/>
            <a:ext cx="10515600" cy="800100"/>
          </a:xfrm>
        </p:spPr>
        <p:txBody>
          <a:bodyPr>
            <a:noAutofit/>
          </a:bodyPr>
          <a:lstStyle/>
          <a:p>
            <a:r>
              <a:rPr lang="en-US" sz="6000" b="1" dirty="0"/>
              <a:t>The Interview</a:t>
            </a:r>
          </a:p>
        </p:txBody>
      </p:sp>
      <p:sp>
        <p:nvSpPr>
          <p:cNvPr id="3" name="Content Placeholder 2"/>
          <p:cNvSpPr>
            <a:spLocks noGrp="1"/>
          </p:cNvSpPr>
          <p:nvPr>
            <p:ph idx="4294967295"/>
          </p:nvPr>
        </p:nvSpPr>
        <p:spPr>
          <a:xfrm>
            <a:off x="620597" y="1577352"/>
            <a:ext cx="11068639" cy="3660775"/>
          </a:xfrm>
        </p:spPr>
        <p:txBody>
          <a:bodyPr>
            <a:noAutofit/>
          </a:bodyPr>
          <a:lstStyle/>
          <a:p>
            <a:r>
              <a:rPr lang="en-US" sz="4400" dirty="0"/>
              <a:t>Think about questions you could be asked</a:t>
            </a:r>
          </a:p>
          <a:p>
            <a:pPr lvl="1"/>
            <a:r>
              <a:rPr lang="en-US" sz="4000" dirty="0"/>
              <a:t>If it is on your CV---be prepared to talk about it---</a:t>
            </a:r>
          </a:p>
          <a:p>
            <a:pPr lvl="1"/>
            <a:r>
              <a:rPr lang="en-US" sz="4000" dirty="0"/>
              <a:t>What do you like about our practice/group?</a:t>
            </a:r>
          </a:p>
          <a:p>
            <a:pPr lvl="1"/>
            <a:r>
              <a:rPr lang="en-US" sz="4000" dirty="0"/>
              <a:t>Think about what position you want </a:t>
            </a:r>
          </a:p>
          <a:p>
            <a:pPr lvl="2"/>
            <a:r>
              <a:rPr lang="en-US" sz="3600" dirty="0"/>
              <a:t>Be realistic. Don’t ask for 75% protected time with no plan for grants</a:t>
            </a:r>
          </a:p>
          <a:p>
            <a:endParaRPr lang="en-US" sz="4400" dirty="0"/>
          </a:p>
        </p:txBody>
      </p:sp>
    </p:spTree>
    <p:extLst>
      <p:ext uri="{BB962C8B-B14F-4D97-AF65-F5344CB8AC3E}">
        <p14:creationId xmlns:p14="http://schemas.microsoft.com/office/powerpoint/2010/main" val="27803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25625" y="307206"/>
            <a:ext cx="10515600" cy="800100"/>
          </a:xfrm>
        </p:spPr>
        <p:txBody>
          <a:bodyPr>
            <a:noAutofit/>
          </a:bodyPr>
          <a:lstStyle/>
          <a:p>
            <a:r>
              <a:rPr lang="en-US" sz="6000" b="1" dirty="0"/>
              <a:t>Post interview</a:t>
            </a:r>
          </a:p>
        </p:txBody>
      </p:sp>
      <p:sp>
        <p:nvSpPr>
          <p:cNvPr id="3" name="Content Placeholder 2"/>
          <p:cNvSpPr>
            <a:spLocks noGrp="1"/>
          </p:cNvSpPr>
          <p:nvPr>
            <p:ph idx="4294967295"/>
          </p:nvPr>
        </p:nvSpPr>
        <p:spPr>
          <a:xfrm>
            <a:off x="997670" y="1566388"/>
            <a:ext cx="10515600" cy="3660775"/>
          </a:xfrm>
        </p:spPr>
        <p:txBody>
          <a:bodyPr>
            <a:noAutofit/>
          </a:bodyPr>
          <a:lstStyle/>
          <a:p>
            <a:r>
              <a:rPr lang="en-US" sz="4000" dirty="0"/>
              <a:t>Send </a:t>
            </a:r>
            <a:r>
              <a:rPr lang="en-US" sz="4000" dirty="0" err="1"/>
              <a:t>followup</a:t>
            </a:r>
            <a:r>
              <a:rPr lang="en-US" sz="4000" dirty="0"/>
              <a:t> email to everyone you interviewed with	</a:t>
            </a:r>
          </a:p>
          <a:p>
            <a:pPr lvl="1"/>
            <a:r>
              <a:rPr lang="en-US" sz="3600" dirty="0"/>
              <a:t>Make sure you personalize each one</a:t>
            </a:r>
          </a:p>
          <a:p>
            <a:pPr lvl="1"/>
            <a:r>
              <a:rPr lang="en-US" sz="3600" dirty="0"/>
              <a:t>DO NOT WRITE A FORM EMAIL CHANGING NAME</a:t>
            </a:r>
          </a:p>
          <a:p>
            <a:pPr lvl="1"/>
            <a:r>
              <a:rPr lang="en-US" sz="3600" dirty="0"/>
              <a:t>Reach back out to the chief or point of contact</a:t>
            </a:r>
          </a:p>
          <a:p>
            <a:pPr lvl="2"/>
            <a:r>
              <a:rPr lang="en-US" sz="3200" dirty="0"/>
              <a:t>A few days later (email or call)</a:t>
            </a:r>
          </a:p>
          <a:p>
            <a:pPr lvl="2"/>
            <a:r>
              <a:rPr lang="en-US" sz="3200" dirty="0"/>
              <a:t>You will likely need a second look</a:t>
            </a:r>
          </a:p>
          <a:p>
            <a:pPr lvl="2"/>
            <a:r>
              <a:rPr lang="en-US" sz="3200" dirty="0"/>
              <a:t>Significant other typically invited</a:t>
            </a:r>
          </a:p>
        </p:txBody>
      </p:sp>
    </p:spTree>
    <p:extLst>
      <p:ext uri="{BB962C8B-B14F-4D97-AF65-F5344CB8AC3E}">
        <p14:creationId xmlns:p14="http://schemas.microsoft.com/office/powerpoint/2010/main" val="238525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10466" y="257372"/>
            <a:ext cx="10515600" cy="800100"/>
          </a:xfrm>
        </p:spPr>
        <p:txBody>
          <a:bodyPr>
            <a:noAutofit/>
          </a:bodyPr>
          <a:lstStyle/>
          <a:p>
            <a:r>
              <a:rPr lang="en-US" sz="8000" b="1" dirty="0"/>
              <a:t>2</a:t>
            </a:r>
            <a:r>
              <a:rPr lang="en-US" sz="8000" b="1" baseline="30000" dirty="0"/>
              <a:t>nd</a:t>
            </a:r>
            <a:r>
              <a:rPr lang="en-US" sz="8000" b="1" dirty="0"/>
              <a:t> Look</a:t>
            </a:r>
          </a:p>
        </p:txBody>
      </p:sp>
      <p:sp>
        <p:nvSpPr>
          <p:cNvPr id="3" name="Content Placeholder 2"/>
          <p:cNvSpPr>
            <a:spLocks noGrp="1"/>
          </p:cNvSpPr>
          <p:nvPr>
            <p:ph idx="4294967295"/>
          </p:nvPr>
        </p:nvSpPr>
        <p:spPr>
          <a:xfrm>
            <a:off x="582891" y="1773777"/>
            <a:ext cx="11172334" cy="3660775"/>
          </a:xfrm>
        </p:spPr>
        <p:txBody>
          <a:bodyPr>
            <a:noAutofit/>
          </a:bodyPr>
          <a:lstStyle/>
          <a:p>
            <a:r>
              <a:rPr lang="en-US" sz="4400" dirty="0"/>
              <a:t>ONLY if you are extremely likely to take the job</a:t>
            </a:r>
          </a:p>
          <a:p>
            <a:r>
              <a:rPr lang="en-US" sz="4400" dirty="0"/>
              <a:t>The actual details of the job are hammered out</a:t>
            </a:r>
          </a:p>
          <a:p>
            <a:r>
              <a:rPr lang="en-US" sz="4400" dirty="0"/>
              <a:t>Likely will look at neighborhoods etc</a:t>
            </a:r>
          </a:p>
          <a:p>
            <a:r>
              <a:rPr lang="en-US" sz="4400" dirty="0"/>
              <a:t>Dinner could also include significant other</a:t>
            </a:r>
          </a:p>
        </p:txBody>
      </p:sp>
    </p:spTree>
    <p:extLst>
      <p:ext uri="{BB962C8B-B14F-4D97-AF65-F5344CB8AC3E}">
        <p14:creationId xmlns:p14="http://schemas.microsoft.com/office/powerpoint/2010/main" val="140121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67353" y="1490973"/>
            <a:ext cx="10515600" cy="3660775"/>
          </a:xfrm>
        </p:spPr>
        <p:txBody>
          <a:bodyPr>
            <a:noAutofit/>
          </a:bodyPr>
          <a:lstStyle/>
          <a:p>
            <a:r>
              <a:rPr lang="en-US" sz="4000" dirty="0"/>
              <a:t>Meets more limited to Chief and business manager</a:t>
            </a:r>
          </a:p>
          <a:p>
            <a:r>
              <a:rPr lang="en-US" sz="4000" dirty="0"/>
              <a:t>Really hammering out details</a:t>
            </a:r>
          </a:p>
          <a:p>
            <a:r>
              <a:rPr lang="en-US" sz="4000" dirty="0"/>
              <a:t>Clinical time</a:t>
            </a:r>
          </a:p>
          <a:p>
            <a:pPr lvl="1"/>
            <a:r>
              <a:rPr lang="en-US" sz="3600" dirty="0"/>
              <a:t>Number of clinics/consults/wards</a:t>
            </a:r>
          </a:p>
          <a:p>
            <a:r>
              <a:rPr lang="en-US" sz="4000" dirty="0"/>
              <a:t>Discretionary fund</a:t>
            </a:r>
          </a:p>
          <a:p>
            <a:r>
              <a:rPr lang="en-US" sz="4000" dirty="0"/>
              <a:t>Lab space/Technical support/Startup</a:t>
            </a:r>
          </a:p>
          <a:p>
            <a:endParaRPr lang="en-US" sz="4000" dirty="0"/>
          </a:p>
          <a:p>
            <a:pPr lvl="1"/>
            <a:endParaRPr lang="en-US" sz="3600" dirty="0"/>
          </a:p>
        </p:txBody>
      </p:sp>
      <p:sp>
        <p:nvSpPr>
          <p:cNvPr id="4" name="Title 1"/>
          <p:cNvSpPr txBox="1">
            <a:spLocks/>
          </p:cNvSpPr>
          <p:nvPr/>
        </p:nvSpPr>
        <p:spPr>
          <a:xfrm>
            <a:off x="3610466" y="257372"/>
            <a:ext cx="10515600" cy="800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a:t>2</a:t>
            </a:r>
            <a:r>
              <a:rPr lang="en-US" sz="8000" b="1" baseline="30000"/>
              <a:t>nd</a:t>
            </a:r>
            <a:r>
              <a:rPr lang="en-US" sz="8000" b="1"/>
              <a:t> Look</a:t>
            </a:r>
            <a:endParaRPr lang="en-US" sz="8000" b="1" dirty="0"/>
          </a:p>
        </p:txBody>
      </p:sp>
    </p:spTree>
    <p:extLst>
      <p:ext uri="{BB962C8B-B14F-4D97-AF65-F5344CB8AC3E}">
        <p14:creationId xmlns:p14="http://schemas.microsoft.com/office/powerpoint/2010/main" val="40378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40404" y="195263"/>
            <a:ext cx="4289196" cy="800100"/>
          </a:xfrm>
        </p:spPr>
        <p:txBody>
          <a:bodyPr>
            <a:noAutofit/>
          </a:bodyPr>
          <a:lstStyle/>
          <a:p>
            <a:r>
              <a:rPr lang="en-US" sz="7200" b="1" dirty="0"/>
              <a:t>Contract</a:t>
            </a:r>
          </a:p>
        </p:txBody>
      </p:sp>
      <p:sp>
        <p:nvSpPr>
          <p:cNvPr id="3" name="Content Placeholder 2"/>
          <p:cNvSpPr>
            <a:spLocks noGrp="1"/>
          </p:cNvSpPr>
          <p:nvPr>
            <p:ph idx="4294967295"/>
          </p:nvPr>
        </p:nvSpPr>
        <p:spPr>
          <a:xfrm>
            <a:off x="1139072" y="1319212"/>
            <a:ext cx="10515600" cy="5259388"/>
          </a:xfrm>
        </p:spPr>
        <p:txBody>
          <a:bodyPr>
            <a:normAutofit/>
          </a:bodyPr>
          <a:lstStyle/>
          <a:p>
            <a:r>
              <a:rPr lang="en-US" sz="4000" dirty="0"/>
              <a:t>Have someone you trust read the contract</a:t>
            </a:r>
          </a:p>
          <a:p>
            <a:r>
              <a:rPr lang="en-US" sz="4000" dirty="0"/>
              <a:t>Think about your priorities</a:t>
            </a:r>
          </a:p>
          <a:p>
            <a:r>
              <a:rPr lang="en-US" sz="4000" dirty="0"/>
              <a:t>Interviewing at multiple places will help understand your “worth”</a:t>
            </a:r>
          </a:p>
          <a:p>
            <a:r>
              <a:rPr lang="en-US" sz="4000" dirty="0"/>
              <a:t>Lawyer review</a:t>
            </a:r>
          </a:p>
          <a:p>
            <a:r>
              <a:rPr lang="en-US" sz="4000" dirty="0"/>
              <a:t>Realize that partnership is the real contract</a:t>
            </a:r>
          </a:p>
          <a:p>
            <a:pPr lvl="1"/>
            <a:r>
              <a:rPr lang="en-US" sz="3600" dirty="0"/>
              <a:t>Need to understand what it takes to make partner </a:t>
            </a:r>
          </a:p>
          <a:p>
            <a:pPr lvl="1"/>
            <a:r>
              <a:rPr lang="en-US" sz="3600" dirty="0"/>
              <a:t>What partnership means</a:t>
            </a:r>
          </a:p>
          <a:p>
            <a:endParaRPr lang="en-US" sz="4000" dirty="0"/>
          </a:p>
        </p:txBody>
      </p:sp>
      <p:pic>
        <p:nvPicPr>
          <p:cNvPr id="4" name="Picture 3"/>
          <p:cNvPicPr>
            <a:picLocks noChangeAspect="1"/>
          </p:cNvPicPr>
          <p:nvPr/>
        </p:nvPicPr>
        <p:blipFill>
          <a:blip r:embed="rId2"/>
          <a:stretch>
            <a:fillRect/>
          </a:stretch>
        </p:blipFill>
        <p:spPr>
          <a:xfrm>
            <a:off x="10414000" y="268288"/>
            <a:ext cx="1778000" cy="1778000"/>
          </a:xfrm>
          <a:prstGeom prst="rect">
            <a:avLst/>
          </a:prstGeom>
        </p:spPr>
      </p:pic>
    </p:spTree>
    <p:extLst>
      <p:ext uri="{BB962C8B-B14F-4D97-AF65-F5344CB8AC3E}">
        <p14:creationId xmlns:p14="http://schemas.microsoft.com/office/powerpoint/2010/main" val="344525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772"/>
            <a:ext cx="12943115" cy="8628743"/>
          </a:xfrm>
          <a:prstGeom prst="rect">
            <a:avLst/>
          </a:prstGeom>
        </p:spPr>
      </p:pic>
      <p:sp>
        <p:nvSpPr>
          <p:cNvPr id="5" name="Rectangle 4"/>
          <p:cNvSpPr/>
          <p:nvPr/>
        </p:nvSpPr>
        <p:spPr>
          <a:xfrm>
            <a:off x="738947" y="2706913"/>
            <a:ext cx="10717947" cy="2917372"/>
          </a:xfrm>
          <a:prstGeom prst="rect">
            <a:avLst/>
          </a:prstGeom>
          <a:solidFill>
            <a:srgbClr val="002063">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79177" y="3888297"/>
            <a:ext cx="6112955" cy="1846659"/>
          </a:xfrm>
          <a:prstGeom prst="rect">
            <a:avLst/>
          </a:prstGeom>
          <a:noFill/>
        </p:spPr>
        <p:txBody>
          <a:bodyPr wrap="none" rtlCol="0">
            <a:spAutoFit/>
          </a:bodyPr>
          <a:lstStyle/>
          <a:p>
            <a:r>
              <a:rPr lang="en-US" sz="2000" b="1" dirty="0">
                <a:solidFill>
                  <a:schemeClr val="bg1"/>
                </a:solidFill>
              </a:rPr>
              <a:t>Matthew A. Sparks, MD</a:t>
            </a:r>
          </a:p>
          <a:p>
            <a:r>
              <a:rPr lang="en-US" dirty="0">
                <a:solidFill>
                  <a:schemeClr val="bg1"/>
                </a:solidFill>
              </a:rPr>
              <a:t>Associate Professor</a:t>
            </a:r>
            <a:br>
              <a:rPr lang="en-US" dirty="0">
                <a:solidFill>
                  <a:schemeClr val="bg1"/>
                </a:solidFill>
              </a:rPr>
            </a:br>
            <a:r>
              <a:rPr lang="en-US" dirty="0">
                <a:solidFill>
                  <a:schemeClr val="bg1"/>
                </a:solidFill>
              </a:rPr>
              <a:t>Associate Program Director, Nephrology Fellowship</a:t>
            </a:r>
            <a:br>
              <a:rPr lang="en-US" dirty="0">
                <a:solidFill>
                  <a:schemeClr val="bg1"/>
                </a:solidFill>
              </a:rPr>
            </a:br>
            <a:r>
              <a:rPr lang="en-US" dirty="0">
                <a:solidFill>
                  <a:schemeClr val="bg1"/>
                </a:solidFill>
              </a:rPr>
              <a:t>Director of Medical Student Research, Department of Medicine</a:t>
            </a:r>
          </a:p>
          <a:p>
            <a:r>
              <a:rPr lang="en-US" dirty="0">
                <a:solidFill>
                  <a:schemeClr val="bg1"/>
                </a:solidFill>
              </a:rPr>
              <a:t>Duke University School of Medicine</a:t>
            </a:r>
          </a:p>
          <a:p>
            <a:endParaRPr lang="en-US" dirty="0">
              <a:solidFill>
                <a:schemeClr val="bg1"/>
              </a:solidFill>
            </a:endParaRPr>
          </a:p>
        </p:txBody>
      </p:sp>
      <p:sp>
        <p:nvSpPr>
          <p:cNvPr id="7" name="Rectangle 6"/>
          <p:cNvSpPr/>
          <p:nvPr/>
        </p:nvSpPr>
        <p:spPr>
          <a:xfrm>
            <a:off x="1595303" y="2761963"/>
            <a:ext cx="9393277" cy="1015663"/>
          </a:xfrm>
          <a:prstGeom prst="rect">
            <a:avLst/>
          </a:prstGeom>
        </p:spPr>
        <p:txBody>
          <a:bodyPr wrap="none">
            <a:spAutoFit/>
          </a:bodyPr>
          <a:lstStyle/>
          <a:p>
            <a:r>
              <a:rPr lang="en-US" sz="6000" b="1" dirty="0">
                <a:solidFill>
                  <a:schemeClr val="bg1"/>
                </a:solidFill>
              </a:rPr>
              <a:t>Building Your CV &amp; </a:t>
            </a:r>
            <a:r>
              <a:rPr lang="en-US" sz="6000" b="1" dirty="0" err="1">
                <a:solidFill>
                  <a:schemeClr val="bg1"/>
                </a:solidFill>
              </a:rPr>
              <a:t>Biosketch</a:t>
            </a:r>
            <a:endParaRPr lang="en-US" sz="6000" b="1"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pic>
        <p:nvPicPr>
          <p:cNvPr id="9" name="Picture 8" descr="C:\Users\ms203\Desktop\nexusae0_unnamed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1387" y="6210581"/>
            <a:ext cx="273296" cy="2601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52825" y="6106960"/>
            <a:ext cx="1739257" cy="435280"/>
          </a:xfrm>
          <a:prstGeom prst="rect">
            <a:avLst/>
          </a:prstGeom>
          <a:noFill/>
        </p:spPr>
        <p:txBody>
          <a:bodyPr wrap="none" lIns="217709" tIns="108855" rIns="217709" bIns="108855" rtlCol="0">
            <a:spAutoFit/>
          </a:bodyPr>
          <a:lstStyle/>
          <a:p>
            <a:r>
              <a:rPr lang="en-US" sz="1400" dirty="0">
                <a:solidFill>
                  <a:srgbClr val="00B6F7"/>
                </a:solidFill>
              </a:rPr>
              <a:t>@</a:t>
            </a:r>
            <a:r>
              <a:rPr lang="en-US" sz="1400" b="1" dirty="0">
                <a:solidFill>
                  <a:srgbClr val="00B6F7"/>
                </a:solidFill>
              </a:rPr>
              <a:t>Nephro_Sparks</a:t>
            </a:r>
          </a:p>
        </p:txBody>
      </p:sp>
    </p:spTree>
    <p:extLst>
      <p:ext uri="{BB962C8B-B14F-4D97-AF65-F5344CB8AC3E}">
        <p14:creationId xmlns:p14="http://schemas.microsoft.com/office/powerpoint/2010/main" val="2565549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2341002"/>
            <a:ext cx="9913869"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mn-lt"/>
              </a:rPr>
              <a:t>Creating and CV </a:t>
            </a:r>
          </a:p>
          <a:p>
            <a:pPr algn="ctr"/>
            <a:r>
              <a:rPr lang="en-US" sz="5400" b="1" dirty="0">
                <a:latin typeface="+mn-lt"/>
              </a:rPr>
              <a:t>Maintenance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2573399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s203\AppData\Local\Temp\DukeHealth-DukeHospital10.05.16-116x.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0" r="9613"/>
          <a:stretch/>
        </p:blipFill>
        <p:spPr bwMode="auto">
          <a:xfrm>
            <a:off x="-197964" y="-32584"/>
            <a:ext cx="12952699" cy="69667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8770" y="697398"/>
            <a:ext cx="11579259" cy="4955203"/>
          </a:xfrm>
          <a:prstGeom prst="rect">
            <a:avLst/>
          </a:prstGeom>
          <a:solidFill>
            <a:schemeClr val="tx2">
              <a:lumMod val="75000"/>
              <a:alpha val="78000"/>
            </a:schemeClr>
          </a:solidFill>
        </p:spPr>
        <p:txBody>
          <a:bodyPr wrap="square">
            <a:spAutoFit/>
          </a:bodyPr>
          <a:lstStyle/>
          <a:p>
            <a:pPr algn="ctr"/>
            <a:r>
              <a:rPr lang="en-US" sz="3600" b="1" dirty="0">
                <a:solidFill>
                  <a:schemeClr val="bg1"/>
                </a:solidFill>
              </a:rPr>
              <a:t>2</a:t>
            </a:r>
            <a:r>
              <a:rPr lang="en-US" sz="3600" b="1" baseline="30000" dirty="0">
                <a:solidFill>
                  <a:schemeClr val="bg1"/>
                </a:solidFill>
              </a:rPr>
              <a:t>nd</a:t>
            </a:r>
            <a:r>
              <a:rPr lang="en-US" sz="3600" b="1" dirty="0">
                <a:solidFill>
                  <a:schemeClr val="bg1"/>
                </a:solidFill>
              </a:rPr>
              <a:t>/3</a:t>
            </a:r>
            <a:r>
              <a:rPr lang="en-US" sz="3600" b="1" baseline="30000" dirty="0">
                <a:solidFill>
                  <a:schemeClr val="bg1"/>
                </a:solidFill>
              </a:rPr>
              <a:t>rd</a:t>
            </a:r>
            <a:r>
              <a:rPr lang="en-US" sz="3600" b="1" dirty="0">
                <a:solidFill>
                  <a:schemeClr val="bg1"/>
                </a:solidFill>
              </a:rPr>
              <a:t> year Boot Camp July 30</a:t>
            </a:r>
            <a:r>
              <a:rPr lang="en-US" sz="3600" b="1" baseline="30000" dirty="0">
                <a:solidFill>
                  <a:schemeClr val="bg1"/>
                </a:solidFill>
              </a:rPr>
              <a:t>th</a:t>
            </a:r>
            <a:r>
              <a:rPr lang="en-US" sz="3600" b="1" dirty="0">
                <a:solidFill>
                  <a:schemeClr val="bg1"/>
                </a:solidFill>
              </a:rPr>
              <a:t> 2021</a:t>
            </a:r>
          </a:p>
          <a:p>
            <a:pPr algn="ctr"/>
            <a:endParaRPr lang="en-US" sz="2000" b="1" dirty="0">
              <a:solidFill>
                <a:schemeClr val="bg1"/>
              </a:solidFill>
            </a:endParaRPr>
          </a:p>
          <a:p>
            <a:r>
              <a:rPr lang="en-US" sz="2000" b="1" dirty="0">
                <a:solidFill>
                  <a:schemeClr val="bg1"/>
                </a:solidFill>
              </a:rPr>
              <a:t>10:00 – 11:00a		“Preparing for Success in Academia” 	 	Christina Wyatt</a:t>
            </a:r>
          </a:p>
          <a:p>
            <a:endParaRPr lang="en-US" sz="2000" b="1" dirty="0">
              <a:solidFill>
                <a:schemeClr val="bg1"/>
              </a:solidFill>
            </a:endParaRPr>
          </a:p>
          <a:p>
            <a:r>
              <a:rPr lang="en-US" sz="2000" b="1" dirty="0">
                <a:solidFill>
                  <a:schemeClr val="bg1"/>
                </a:solidFill>
              </a:rPr>
              <a:t>11:00 – 11:45a		“Landing the Perfect Job- Interviews, CV,		Matthew  Sparks</a:t>
            </a:r>
          </a:p>
          <a:p>
            <a:r>
              <a:rPr lang="en-US" sz="2000" b="1" dirty="0">
                <a:solidFill>
                  <a:schemeClr val="bg1"/>
                </a:solidFill>
              </a:rPr>
              <a:t>			  Cover letters, Strategy, Contracts” 			  </a:t>
            </a:r>
          </a:p>
          <a:p>
            <a:endParaRPr lang="en-US" sz="2000" b="1" dirty="0">
              <a:solidFill>
                <a:schemeClr val="bg1"/>
              </a:solidFill>
            </a:endParaRPr>
          </a:p>
          <a:p>
            <a:r>
              <a:rPr lang="en-US" sz="2000" b="1" dirty="0">
                <a:solidFill>
                  <a:schemeClr val="bg1"/>
                </a:solidFill>
              </a:rPr>
              <a:t>12:00 – 12:30 p		“Finding your path”				John </a:t>
            </a:r>
            <a:r>
              <a:rPr lang="en-US" sz="2000" b="1" dirty="0" err="1">
                <a:solidFill>
                  <a:schemeClr val="bg1"/>
                </a:solidFill>
              </a:rPr>
              <a:t>Stanifer</a:t>
            </a:r>
            <a:br>
              <a:rPr lang="en-US" sz="2000" b="1" dirty="0">
                <a:solidFill>
                  <a:schemeClr val="bg1"/>
                </a:solidFill>
              </a:rPr>
            </a:br>
            <a:br>
              <a:rPr lang="en-US" sz="2000" b="1" dirty="0">
                <a:solidFill>
                  <a:schemeClr val="bg1"/>
                </a:solidFill>
              </a:rPr>
            </a:br>
            <a:r>
              <a:rPr lang="en-US" sz="2000" b="1" dirty="0">
                <a:solidFill>
                  <a:schemeClr val="bg1"/>
                </a:solidFill>
              </a:rPr>
              <a:t>12:30 – 1:00p		“Medical Directorship”			 	Wissam Kourany</a:t>
            </a:r>
          </a:p>
          <a:p>
            <a:endParaRPr lang="en-US" sz="2000" b="1" dirty="0">
              <a:solidFill>
                <a:schemeClr val="bg1"/>
              </a:solidFill>
            </a:endParaRPr>
          </a:p>
          <a:p>
            <a:r>
              <a:rPr lang="en-US" sz="2000" b="1" dirty="0">
                <a:solidFill>
                  <a:schemeClr val="bg1"/>
                </a:solidFill>
              </a:rPr>
              <a:t>1:00 – 2:00p		“Private Practice Nephrology/Billing”		Jason Eckel/</a:t>
            </a:r>
            <a:r>
              <a:rPr lang="en-US" sz="2000" b="1" dirty="0" err="1">
                <a:solidFill>
                  <a:schemeClr val="bg1"/>
                </a:solidFill>
              </a:rPr>
              <a:t>Romita</a:t>
            </a:r>
            <a:r>
              <a:rPr lang="en-US" sz="2000" b="1" dirty="0">
                <a:solidFill>
                  <a:schemeClr val="bg1"/>
                </a:solidFill>
              </a:rPr>
              <a:t> </a:t>
            </a:r>
            <a:r>
              <a:rPr lang="en-US" sz="2000" b="1" dirty="0" err="1">
                <a:solidFill>
                  <a:schemeClr val="bg1"/>
                </a:solidFill>
              </a:rPr>
              <a:t>Mukerjee</a:t>
            </a:r>
            <a:endParaRPr lang="en-US" sz="2000" b="1" dirty="0">
              <a:solidFill>
                <a:schemeClr val="bg1"/>
              </a:solidFill>
            </a:endParaRPr>
          </a:p>
          <a:p>
            <a:endParaRPr lang="en-US" sz="2000" b="1" dirty="0">
              <a:solidFill>
                <a:schemeClr val="bg1"/>
              </a:solidFill>
            </a:endParaRPr>
          </a:p>
          <a:p>
            <a:r>
              <a:rPr lang="en-US" sz="2000" b="1" dirty="0">
                <a:solidFill>
                  <a:schemeClr val="bg1"/>
                </a:solidFill>
              </a:rPr>
              <a:t>2:00-3:00p		“So what are the possibilities 			Harpreet Singh</a:t>
            </a:r>
          </a:p>
          <a:p>
            <a:r>
              <a:rPr lang="en-US" sz="2000" b="1" dirty="0">
                <a:solidFill>
                  <a:schemeClr val="bg1"/>
                </a:solidFill>
              </a:rPr>
              <a:t>			during the 2nd and 3rd year?”</a:t>
            </a:r>
          </a:p>
        </p:txBody>
      </p:sp>
      <p:grpSp>
        <p:nvGrpSpPr>
          <p:cNvPr id="7" name="Group 6"/>
          <p:cNvGrpSpPr/>
          <p:nvPr/>
        </p:nvGrpSpPr>
        <p:grpSpPr>
          <a:xfrm>
            <a:off x="8754359" y="5847897"/>
            <a:ext cx="3352800" cy="761739"/>
            <a:chOff x="5715000" y="3581661"/>
            <a:chExt cx="3352800" cy="761739"/>
          </a:xfrm>
        </p:grpSpPr>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581661"/>
              <a:ext cx="3352800" cy="41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24232" y="3820180"/>
              <a:ext cx="2133918" cy="523220"/>
            </a:xfrm>
            <a:prstGeom prst="rect">
              <a:avLst/>
            </a:prstGeom>
            <a:noFill/>
          </p:spPr>
          <p:txBody>
            <a:bodyPr wrap="none" rtlCol="0">
              <a:spAutoFit/>
            </a:bodyPr>
            <a:lstStyle/>
            <a:p>
              <a:r>
                <a:rPr lang="en-US" sz="1400" dirty="0">
                  <a:solidFill>
                    <a:schemeClr val="bg1"/>
                  </a:solidFill>
                  <a:latin typeface="Open Sans"/>
                </a:rPr>
                <a:t>Department of Medicine </a:t>
              </a:r>
            </a:p>
            <a:p>
              <a:r>
                <a:rPr lang="en-US" sz="1400" dirty="0">
                  <a:solidFill>
                    <a:schemeClr val="bg1"/>
                  </a:solidFill>
                  <a:latin typeface="Open Sans"/>
                </a:rPr>
                <a:t>Division of Nephrology</a:t>
              </a:r>
            </a:p>
          </p:txBody>
        </p:sp>
      </p:grpSp>
    </p:spTree>
    <p:extLst>
      <p:ext uri="{BB962C8B-B14F-4D97-AF65-F5344CB8AC3E}">
        <p14:creationId xmlns:p14="http://schemas.microsoft.com/office/powerpoint/2010/main" val="105644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p>
        </p:txBody>
      </p:sp>
      <p:pic>
        <p:nvPicPr>
          <p:cNvPr id="5" name="Picture 4"/>
          <p:cNvPicPr>
            <a:picLocks noChangeAspect="1"/>
          </p:cNvPicPr>
          <p:nvPr/>
        </p:nvPicPr>
        <p:blipFill>
          <a:blip r:embed="rId2"/>
          <a:stretch>
            <a:fillRect/>
          </a:stretch>
        </p:blipFill>
        <p:spPr>
          <a:xfrm>
            <a:off x="94129" y="0"/>
            <a:ext cx="5473968" cy="6858000"/>
          </a:xfrm>
          <a:prstGeom prst="rect">
            <a:avLst/>
          </a:prstGeom>
        </p:spPr>
      </p:pic>
      <p:pic>
        <p:nvPicPr>
          <p:cNvPr id="6" name="Picture 5"/>
          <p:cNvPicPr>
            <a:picLocks noChangeAspect="1"/>
          </p:cNvPicPr>
          <p:nvPr/>
        </p:nvPicPr>
        <p:blipFill>
          <a:blip r:embed="rId3"/>
          <a:stretch>
            <a:fillRect/>
          </a:stretch>
        </p:blipFill>
        <p:spPr>
          <a:xfrm>
            <a:off x="6490716" y="96791"/>
            <a:ext cx="5220681" cy="6761209"/>
          </a:xfrm>
          <a:prstGeom prst="rect">
            <a:avLst/>
          </a:prstGeom>
        </p:spPr>
      </p:pic>
    </p:spTree>
    <p:extLst>
      <p:ext uri="{BB962C8B-B14F-4D97-AF65-F5344CB8AC3E}">
        <p14:creationId xmlns:p14="http://schemas.microsoft.com/office/powerpoint/2010/main" val="4267506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726141" y="158388"/>
            <a:ext cx="9279919" cy="57137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000" b="1" dirty="0"/>
              <a:t>Overview</a:t>
            </a:r>
          </a:p>
          <a:p>
            <a:pPr marL="0" indent="0">
              <a:buNone/>
            </a:pPr>
            <a:endParaRPr lang="en-US" sz="4000" b="1" dirty="0"/>
          </a:p>
          <a:p>
            <a:pPr marL="742950" indent="-742950">
              <a:buFont typeface="+mj-lt"/>
              <a:buAutoNum type="arabicPeriod"/>
            </a:pPr>
            <a:r>
              <a:rPr lang="en-US" sz="4000" b="1" dirty="0"/>
              <a:t>Why you need a CV</a:t>
            </a:r>
          </a:p>
          <a:p>
            <a:pPr marL="742950" indent="-742950">
              <a:buFont typeface="+mj-lt"/>
              <a:buAutoNum type="arabicPeriod"/>
            </a:pPr>
            <a:r>
              <a:rPr lang="en-US" sz="4000" b="1" dirty="0"/>
              <a:t>Tips and Resources</a:t>
            </a:r>
          </a:p>
          <a:p>
            <a:pPr marL="742950" indent="-742950">
              <a:buFont typeface="+mj-lt"/>
              <a:buAutoNum type="arabicPeriod"/>
            </a:pPr>
            <a:r>
              <a:rPr lang="en-US" sz="4000" b="1" dirty="0"/>
              <a:t>Education </a:t>
            </a:r>
          </a:p>
          <a:p>
            <a:pPr marL="742950" indent="-742950">
              <a:buFont typeface="+mj-lt"/>
              <a:buAutoNum type="arabicPeriod"/>
            </a:pPr>
            <a:r>
              <a:rPr lang="en-US" sz="4000" b="1" dirty="0"/>
              <a:t>Biographical Statement / Executive Summary</a:t>
            </a:r>
          </a:p>
          <a:p>
            <a:pPr marL="742950" indent="-742950">
              <a:buFont typeface="+mj-lt"/>
              <a:buAutoNum type="arabicPeriod"/>
            </a:pPr>
            <a:r>
              <a:rPr lang="en-US" sz="4000" b="1" dirty="0"/>
              <a:t>Research </a:t>
            </a:r>
          </a:p>
          <a:p>
            <a:pPr marL="742950" indent="-742950">
              <a:buFont typeface="+mj-lt"/>
              <a:buAutoNum type="arabicPeriod"/>
            </a:pPr>
            <a:r>
              <a:rPr lang="en-US" sz="4000" b="1" dirty="0"/>
              <a:t>NIH </a:t>
            </a:r>
            <a:r>
              <a:rPr lang="en-US" sz="4000" b="1" dirty="0" err="1"/>
              <a:t>Biosketch</a:t>
            </a:r>
            <a:endParaRPr lang="en-US" sz="40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3777709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955800" y="259988"/>
            <a:ext cx="8229600" cy="571377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Why you need a CV</a:t>
            </a:r>
          </a:p>
          <a:p>
            <a:pPr marL="0" indent="0">
              <a:buFont typeface="Arial"/>
              <a:buNone/>
            </a:pPr>
            <a:endParaRPr lang="en-US" b="1" dirty="0"/>
          </a:p>
          <a:p>
            <a:pPr marL="0" indent="0">
              <a:buFont typeface="Arial"/>
              <a:buNone/>
            </a:pPr>
            <a:r>
              <a:rPr lang="en-US" b="1" dirty="0"/>
              <a:t>Applying for:</a:t>
            </a:r>
          </a:p>
          <a:p>
            <a:pPr marL="0" indent="0">
              <a:buFont typeface="Arial"/>
              <a:buNone/>
            </a:pPr>
            <a:r>
              <a:rPr lang="en-US" b="1" dirty="0"/>
              <a:t>		Jobs</a:t>
            </a:r>
          </a:p>
          <a:p>
            <a:pPr marL="0" indent="0">
              <a:buFont typeface="Arial"/>
              <a:buNone/>
            </a:pPr>
            <a:r>
              <a:rPr lang="en-US" b="1" dirty="0"/>
              <a:t>		Grants</a:t>
            </a:r>
          </a:p>
          <a:p>
            <a:pPr marL="0" indent="0">
              <a:buFont typeface="Arial"/>
              <a:buNone/>
            </a:pPr>
            <a:r>
              <a:rPr lang="en-US" b="1" dirty="0"/>
              <a:t>		Foundation funding</a:t>
            </a:r>
          </a:p>
          <a:p>
            <a:pPr marL="0" indent="0">
              <a:buFont typeface="Arial"/>
              <a:buNone/>
            </a:pPr>
            <a:r>
              <a:rPr lang="en-US" b="1" dirty="0"/>
              <a:t>		Committees</a:t>
            </a:r>
          </a:p>
          <a:p>
            <a:pPr marL="0" indent="0">
              <a:buFont typeface="Arial"/>
              <a:buNone/>
            </a:pPr>
            <a:r>
              <a:rPr lang="en-US" b="1" dirty="0"/>
              <a:t>		Awards</a:t>
            </a:r>
          </a:p>
          <a:p>
            <a:pPr marL="0" indent="0">
              <a:buFont typeface="Arial"/>
              <a:buNone/>
            </a:pPr>
            <a:endParaRPr lang="en-US" b="1" dirty="0"/>
          </a:p>
          <a:p>
            <a:pPr marL="0" indent="0">
              <a:buFont typeface="Arial"/>
              <a:buNone/>
            </a:pPr>
            <a:r>
              <a:rPr lang="en-US" b="1" dirty="0"/>
              <a:t>Giving Talks</a:t>
            </a:r>
          </a:p>
          <a:p>
            <a:pPr marL="0" indent="0">
              <a:buFont typeface="Arial"/>
              <a:buNone/>
            </a:pPr>
            <a:endParaRPr lang="en-US" b="1" dirty="0"/>
          </a:p>
          <a:p>
            <a:pPr marL="0" indent="0">
              <a:buFont typeface="Arial"/>
              <a:buNone/>
            </a:pPr>
            <a:r>
              <a:rPr lang="en-US" b="1" dirty="0"/>
              <a:t>Merit/performance review</a:t>
            </a:r>
          </a:p>
          <a:p>
            <a:pPr marL="0" indent="0">
              <a:buFont typeface="Arial"/>
              <a:buNone/>
            </a:pP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3947088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329738" y="1060780"/>
            <a:ext cx="11862262" cy="57137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000" b="1" dirty="0"/>
              <a:t>Tracking academic activities</a:t>
            </a:r>
          </a:p>
          <a:p>
            <a:pPr marL="0" indent="0">
              <a:buFont typeface="Arial"/>
              <a:buNone/>
            </a:pPr>
            <a:r>
              <a:rPr lang="en-US" sz="4000" b="1" dirty="0"/>
              <a:t>Preparing for Promotion and Tenure</a:t>
            </a:r>
          </a:p>
          <a:p>
            <a:pPr marL="0" indent="0">
              <a:buFont typeface="Arial"/>
              <a:buNone/>
            </a:pPr>
            <a:r>
              <a:rPr lang="en-US" sz="4000" b="1" dirty="0"/>
              <a:t>		</a:t>
            </a:r>
          </a:p>
          <a:p>
            <a:pPr marL="0" indent="0">
              <a:buFont typeface="Arial"/>
              <a:buNone/>
            </a:pPr>
            <a:r>
              <a:rPr lang="en-US" sz="4000" b="1" dirty="0"/>
              <a:t>You may need a specific CV that is institution-specific for promotion and tenure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2449990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5097" y="175092"/>
            <a:ext cx="5224283" cy="6682908"/>
          </a:xfrm>
          <a:prstGeom prst="rect">
            <a:avLst/>
          </a:prstGeom>
        </p:spPr>
      </p:pic>
      <p:pic>
        <p:nvPicPr>
          <p:cNvPr id="3" name="Picture 2"/>
          <p:cNvPicPr>
            <a:picLocks noChangeAspect="1"/>
          </p:cNvPicPr>
          <p:nvPr/>
        </p:nvPicPr>
        <p:blipFill>
          <a:blip r:embed="rId3"/>
          <a:stretch>
            <a:fillRect/>
          </a:stretch>
        </p:blipFill>
        <p:spPr>
          <a:xfrm>
            <a:off x="6096000" y="0"/>
            <a:ext cx="4937530" cy="5357187"/>
          </a:xfrm>
          <a:prstGeom prst="rect">
            <a:avLst/>
          </a:prstGeom>
        </p:spPr>
      </p:pic>
      <p:pic>
        <p:nvPicPr>
          <p:cNvPr id="4" name="Picture 3"/>
          <p:cNvPicPr>
            <a:picLocks noChangeAspect="1"/>
          </p:cNvPicPr>
          <p:nvPr/>
        </p:nvPicPr>
        <p:blipFill>
          <a:blip r:embed="rId4"/>
          <a:stretch>
            <a:fillRect/>
          </a:stretch>
        </p:blipFill>
        <p:spPr>
          <a:xfrm>
            <a:off x="6166488" y="5357187"/>
            <a:ext cx="4796554" cy="1487335"/>
          </a:xfrm>
          <a:prstGeom prst="rect">
            <a:avLst/>
          </a:prstGeom>
        </p:spPr>
      </p:pic>
    </p:spTree>
    <p:extLst>
      <p:ext uri="{BB962C8B-B14F-4D97-AF65-F5344CB8AC3E}">
        <p14:creationId xmlns:p14="http://schemas.microsoft.com/office/powerpoint/2010/main" val="401128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57200" y="1285224"/>
            <a:ext cx="11454938" cy="57137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600" b="1" dirty="0"/>
              <a:t>CV: Often your first formal contact with a prospective employer, collaborator, reviewer, colleague, assessor</a:t>
            </a:r>
          </a:p>
          <a:p>
            <a:pPr marL="0" indent="0">
              <a:buFont typeface="Arial"/>
              <a:buNone/>
            </a:pPr>
            <a:endParaRPr lang="en-US" sz="3600" b="1" dirty="0"/>
          </a:p>
          <a:p>
            <a:pPr marL="0" indent="0">
              <a:buFont typeface="Arial"/>
              <a:buNone/>
            </a:pPr>
            <a:r>
              <a:rPr lang="en-US" sz="3600" b="1" dirty="0"/>
              <a:t>Emphasize competence, enthusiasm and professionalism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675197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457200" y="251023"/>
            <a:ext cx="10856422" cy="620216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5700" b="1" dirty="0"/>
              <a:t>Sections on your CV: </a:t>
            </a:r>
          </a:p>
          <a:p>
            <a:pPr marL="0" indent="0">
              <a:buFont typeface="Arial"/>
              <a:buNone/>
            </a:pPr>
            <a:endParaRPr lang="en-US" sz="1200" b="1" dirty="0"/>
          </a:p>
          <a:p>
            <a:pPr marL="0" indent="0">
              <a:buFont typeface="Arial"/>
              <a:buNone/>
            </a:pPr>
            <a:r>
              <a:rPr lang="en-US" b="1" dirty="0"/>
              <a:t>Contact Information/Personal Data (limited)</a:t>
            </a:r>
          </a:p>
          <a:p>
            <a:pPr marL="0" indent="0">
              <a:buFont typeface="Arial"/>
              <a:buNone/>
            </a:pPr>
            <a:r>
              <a:rPr lang="en-US" b="1" dirty="0"/>
              <a:t>Educational Background (degrees), then medical training</a:t>
            </a:r>
          </a:p>
          <a:p>
            <a:pPr marL="0" indent="0">
              <a:buFont typeface="Arial"/>
              <a:buNone/>
            </a:pPr>
            <a:r>
              <a:rPr lang="en-US" b="1" dirty="0"/>
              <a:t>Employment Experience</a:t>
            </a:r>
          </a:p>
          <a:p>
            <a:pPr marL="0" indent="0">
              <a:buFont typeface="Arial"/>
              <a:buNone/>
            </a:pPr>
            <a:r>
              <a:rPr lang="en-US" b="1" dirty="0"/>
              <a:t>Professional Activities (local/national committees)</a:t>
            </a:r>
          </a:p>
          <a:p>
            <a:pPr marL="0" indent="0">
              <a:buFont typeface="Arial"/>
              <a:buNone/>
            </a:pPr>
            <a:r>
              <a:rPr lang="en-US" b="1" dirty="0"/>
              <a:t>Honors/awards</a:t>
            </a:r>
          </a:p>
          <a:p>
            <a:pPr marL="0" indent="0">
              <a:buFont typeface="Arial"/>
              <a:buNone/>
            </a:pPr>
            <a:r>
              <a:rPr lang="en-US" b="1" dirty="0"/>
              <a:t>Publications (citations)/non traditional (blogs/podcasts/social media)</a:t>
            </a:r>
          </a:p>
          <a:p>
            <a:pPr marL="0" indent="0">
              <a:buFont typeface="Arial"/>
              <a:buNone/>
            </a:pPr>
            <a:r>
              <a:rPr lang="en-US" b="1" dirty="0"/>
              <a:t>Funding</a:t>
            </a:r>
          </a:p>
          <a:p>
            <a:pPr marL="0" indent="0">
              <a:buNone/>
            </a:pPr>
            <a:r>
              <a:rPr lang="en-US" b="1" dirty="0"/>
              <a:t>Grant reviewing</a:t>
            </a:r>
          </a:p>
          <a:p>
            <a:pPr marL="0" indent="0">
              <a:buNone/>
            </a:pPr>
            <a:r>
              <a:rPr lang="en-US" b="1" dirty="0"/>
              <a:t>Journal Reviews (editorships)</a:t>
            </a:r>
          </a:p>
          <a:p>
            <a:pPr marL="0" indent="0">
              <a:buNone/>
            </a:pPr>
            <a:r>
              <a:rPr lang="en-US" b="1" dirty="0"/>
              <a:t>Mentoring</a:t>
            </a:r>
          </a:p>
          <a:p>
            <a:pPr marL="0" indent="0">
              <a:buNone/>
            </a:pPr>
            <a:r>
              <a:rPr lang="en-US" b="1" dirty="0"/>
              <a:t>National conferences (planning, moderating, scoring abstracts)</a:t>
            </a:r>
          </a:p>
          <a:p>
            <a:pPr marL="0" indent="0">
              <a:buFont typeface="Arial"/>
              <a:buNone/>
            </a:pPr>
            <a:r>
              <a:rPr lang="en-US" b="1" dirty="0"/>
              <a:t>Teaching experience/education</a:t>
            </a:r>
          </a:p>
          <a:p>
            <a:pPr marL="0" indent="0">
              <a:buFont typeface="Arial"/>
              <a:buNone/>
            </a:pPr>
            <a:r>
              <a:rPr lang="en-US" b="1" dirty="0"/>
              <a:t>Clinical experience</a:t>
            </a:r>
          </a:p>
          <a:p>
            <a:pPr marL="0" indent="0">
              <a:buFont typeface="Arial"/>
              <a:buNone/>
            </a:pPr>
            <a:r>
              <a:rPr lang="en-US" b="1" dirty="0"/>
              <a:t>Invited talks (local, regional, national)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3734599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4784" y="1"/>
            <a:ext cx="5371581" cy="1021103"/>
          </a:xfrm>
          <a:prstGeom prst="rect">
            <a:avLst/>
          </a:prstGeom>
        </p:spPr>
      </p:pic>
      <p:pic>
        <p:nvPicPr>
          <p:cNvPr id="3" name="Picture 2"/>
          <p:cNvPicPr>
            <a:picLocks noChangeAspect="1"/>
          </p:cNvPicPr>
          <p:nvPr/>
        </p:nvPicPr>
        <p:blipFill rotWithShape="1">
          <a:blip r:embed="rId3"/>
          <a:srcRect/>
          <a:stretch/>
        </p:blipFill>
        <p:spPr>
          <a:xfrm>
            <a:off x="518231" y="1021104"/>
            <a:ext cx="5073522" cy="6139637"/>
          </a:xfrm>
          <a:prstGeom prst="rect">
            <a:avLst/>
          </a:prstGeom>
        </p:spPr>
      </p:pic>
      <p:pic>
        <p:nvPicPr>
          <p:cNvPr id="4" name="Picture 3"/>
          <p:cNvPicPr>
            <a:picLocks noChangeAspect="1"/>
          </p:cNvPicPr>
          <p:nvPr/>
        </p:nvPicPr>
        <p:blipFill>
          <a:blip r:embed="rId4"/>
          <a:stretch>
            <a:fillRect/>
          </a:stretch>
        </p:blipFill>
        <p:spPr>
          <a:xfrm>
            <a:off x="5722244" y="2"/>
            <a:ext cx="5250556" cy="2566534"/>
          </a:xfrm>
          <a:prstGeom prst="rect">
            <a:avLst/>
          </a:prstGeom>
        </p:spPr>
      </p:pic>
      <p:pic>
        <p:nvPicPr>
          <p:cNvPr id="5" name="Picture 4"/>
          <p:cNvPicPr>
            <a:picLocks noChangeAspect="1"/>
          </p:cNvPicPr>
          <p:nvPr/>
        </p:nvPicPr>
        <p:blipFill>
          <a:blip r:embed="rId5"/>
          <a:stretch>
            <a:fillRect/>
          </a:stretch>
        </p:blipFill>
        <p:spPr>
          <a:xfrm>
            <a:off x="5930153" y="2566536"/>
            <a:ext cx="5579673" cy="6575612"/>
          </a:xfrm>
          <a:prstGeom prst="rect">
            <a:avLst/>
          </a:prstGeom>
        </p:spPr>
      </p:pic>
    </p:spTree>
    <p:extLst>
      <p:ext uri="{BB962C8B-B14F-4D97-AF65-F5344CB8AC3E}">
        <p14:creationId xmlns:p14="http://schemas.microsoft.com/office/powerpoint/2010/main" val="669184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457200" y="412388"/>
            <a:ext cx="11296996" cy="571377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How Far Back Should a CV Go? </a:t>
            </a:r>
          </a:p>
          <a:p>
            <a:pPr marL="0" indent="0">
              <a:buFont typeface="Arial"/>
              <a:buNone/>
            </a:pPr>
            <a:endParaRPr lang="en-US" b="1" dirty="0"/>
          </a:p>
          <a:p>
            <a:pPr marL="0" indent="0">
              <a:buFont typeface="Arial"/>
              <a:buNone/>
            </a:pPr>
            <a:r>
              <a:rPr lang="en-US" b="1" dirty="0"/>
              <a:t>Education section includes undergraduate education and goes forward</a:t>
            </a:r>
          </a:p>
          <a:p>
            <a:pPr marL="0" indent="0">
              <a:buFont typeface="Arial"/>
              <a:buNone/>
            </a:pPr>
            <a:endParaRPr lang="en-US" b="1" dirty="0"/>
          </a:p>
          <a:p>
            <a:pPr marL="0" indent="0">
              <a:buFont typeface="Arial"/>
              <a:buNone/>
            </a:pPr>
            <a:r>
              <a:rPr lang="en-US" b="1" dirty="0"/>
              <a:t>Activities and Honors can include significant college accomplishments, particularly if graduated with distinction or if there was a scientific / medically related award or if something very unique that you feel is important</a:t>
            </a:r>
          </a:p>
          <a:p>
            <a:pPr marL="0" indent="0">
              <a:buFont typeface="Arial"/>
              <a:buNone/>
            </a:pP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247506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854765" y="322937"/>
            <a:ext cx="8229600" cy="57137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800" b="1" dirty="0"/>
              <a:t>Tips</a:t>
            </a:r>
            <a:r>
              <a:rPr lang="en-US" b="1" dirty="0"/>
              <a:t> </a:t>
            </a:r>
          </a:p>
          <a:p>
            <a:pPr marL="0" indent="0">
              <a:buFont typeface="Arial"/>
              <a:buNone/>
            </a:pPr>
            <a:endParaRPr lang="en-US" sz="1800" b="1" dirty="0"/>
          </a:p>
          <a:p>
            <a:pPr marL="0" indent="0">
              <a:buFont typeface="Arial"/>
              <a:buNone/>
            </a:pPr>
            <a:r>
              <a:rPr lang="en-US" sz="3200" b="1" dirty="0"/>
              <a:t>Be consistent and concise</a:t>
            </a:r>
          </a:p>
          <a:p>
            <a:pPr marL="0" indent="0">
              <a:buFont typeface="Arial"/>
              <a:buNone/>
            </a:pPr>
            <a:endParaRPr lang="en-US" sz="2000" b="1" dirty="0"/>
          </a:p>
          <a:p>
            <a:pPr marL="0" indent="0">
              <a:buFont typeface="Arial"/>
              <a:buNone/>
            </a:pPr>
            <a:r>
              <a:rPr lang="en-US" sz="3200" b="1" dirty="0"/>
              <a:t>Use uniform formatting</a:t>
            </a:r>
          </a:p>
          <a:p>
            <a:pPr marL="0" indent="0">
              <a:buFont typeface="Arial"/>
              <a:buNone/>
            </a:pPr>
            <a:endParaRPr lang="en-US" sz="2000" b="1" dirty="0"/>
          </a:p>
          <a:p>
            <a:pPr marL="0" indent="0">
              <a:buFont typeface="Arial"/>
              <a:buNone/>
            </a:pPr>
            <a:r>
              <a:rPr lang="en-US" sz="3200" b="1" dirty="0"/>
              <a:t>Include page numbers </a:t>
            </a:r>
          </a:p>
          <a:p>
            <a:pPr marL="0" indent="0">
              <a:buFont typeface="Arial"/>
              <a:buNone/>
            </a:pPr>
            <a:endParaRPr lang="en-US" sz="1800" b="1" dirty="0"/>
          </a:p>
          <a:p>
            <a:pPr marL="0" indent="0">
              <a:buFont typeface="Arial"/>
              <a:buNone/>
            </a:pPr>
            <a:r>
              <a:rPr lang="en-US" sz="3200" b="1" dirty="0"/>
              <a:t>Include a header with your name</a:t>
            </a:r>
          </a:p>
          <a:p>
            <a:pPr marL="0" indent="0">
              <a:buFont typeface="Arial"/>
              <a:buNone/>
            </a:pPr>
            <a:br>
              <a:rPr lang="en-US" sz="3200" b="1" dirty="0"/>
            </a:br>
            <a:r>
              <a:rPr lang="en-US" sz="3200" b="1" dirty="0"/>
              <a:t>update regularly and ensure error free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285905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3811" y="2362200"/>
            <a:ext cx="8396518" cy="784830"/>
          </a:xfrm>
          <a:prstGeom prst="rect">
            <a:avLst/>
          </a:prstGeom>
          <a:noFill/>
        </p:spPr>
        <p:txBody>
          <a:bodyPr wrap="none" rtlCol="0">
            <a:spAutoFit/>
          </a:bodyPr>
          <a:lstStyle/>
          <a:p>
            <a:r>
              <a:rPr lang="en-US" sz="4500" dirty="0"/>
              <a:t>Strategy for Finding the Perfect Job</a:t>
            </a:r>
          </a:p>
        </p:txBody>
      </p:sp>
    </p:spTree>
    <p:extLst>
      <p:ext uri="{BB962C8B-B14F-4D97-AF65-F5344CB8AC3E}">
        <p14:creationId xmlns:p14="http://schemas.microsoft.com/office/powerpoint/2010/main" val="1460332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600" y="708988"/>
            <a:ext cx="12357847" cy="4524315"/>
          </a:xfrm>
          <a:prstGeom prst="rect">
            <a:avLst/>
          </a:prstGeom>
        </p:spPr>
        <p:txBody>
          <a:bodyPr wrap="square">
            <a:spAutoFit/>
          </a:bodyPr>
          <a:lstStyle/>
          <a:p>
            <a:r>
              <a:rPr lang="en-US" sz="3200" b="1" dirty="0"/>
              <a:t>Use active voice</a:t>
            </a:r>
          </a:p>
          <a:p>
            <a:endParaRPr lang="en-US" sz="3200" b="1" dirty="0"/>
          </a:p>
          <a:p>
            <a:r>
              <a:rPr lang="en-US" sz="3200" b="1" dirty="0"/>
              <a:t>Avoid over-use of first-person</a:t>
            </a:r>
          </a:p>
          <a:p>
            <a:endParaRPr lang="en-US" sz="3200" b="1" dirty="0"/>
          </a:p>
          <a:p>
            <a:r>
              <a:rPr lang="en-US" sz="3200" b="1" dirty="0"/>
              <a:t>Emphasize activity (list before dates)</a:t>
            </a:r>
          </a:p>
          <a:p>
            <a:endParaRPr lang="en-US" sz="3200" b="1" dirty="0"/>
          </a:p>
          <a:p>
            <a:r>
              <a:rPr lang="en-US" sz="3200" b="1" dirty="0"/>
              <a:t>Be honest (not joking – care regarding manuscripts in submission </a:t>
            </a:r>
            <a:r>
              <a:rPr lang="en-US" sz="3200" b="1" dirty="0" err="1"/>
              <a:t>etc</a:t>
            </a:r>
            <a:r>
              <a:rPr lang="en-US" sz="3200" b="1" dirty="0"/>
              <a:t>)</a:t>
            </a:r>
          </a:p>
          <a:p>
            <a:endParaRPr lang="en-US" sz="3200" b="1" dirty="0"/>
          </a:p>
          <a:p>
            <a:r>
              <a:rPr lang="en-US" sz="3200" b="1" dirty="0"/>
              <a:t>Avoid entering conference proceedings as if they were publications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1024077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5805" y="1097652"/>
            <a:ext cx="10867505" cy="2554545"/>
          </a:xfrm>
          <a:prstGeom prst="rect">
            <a:avLst/>
          </a:prstGeom>
        </p:spPr>
        <p:txBody>
          <a:bodyPr wrap="square">
            <a:spAutoFit/>
          </a:bodyPr>
          <a:lstStyle/>
          <a:p>
            <a:r>
              <a:rPr lang="en-US" sz="3200" b="1" dirty="0"/>
              <a:t>Avoid double entries</a:t>
            </a:r>
          </a:p>
          <a:p>
            <a:endParaRPr lang="en-US" sz="3200" b="1" dirty="0"/>
          </a:p>
          <a:p>
            <a:r>
              <a:rPr lang="en-US" sz="3200" b="1" dirty="0"/>
              <a:t>Stay chronologically consistent (remote to current) throughout</a:t>
            </a:r>
          </a:p>
          <a:p>
            <a:endParaRPr lang="en-US" sz="3200" b="1" dirty="0"/>
          </a:p>
          <a:p>
            <a:r>
              <a:rPr lang="en-US" sz="3200" b="1" dirty="0"/>
              <a:t>2-4 pages is appropriate for most trainees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3905830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581" y="954144"/>
            <a:ext cx="10723419" cy="1969770"/>
          </a:xfrm>
          <a:prstGeom prst="rect">
            <a:avLst/>
          </a:prstGeom>
        </p:spPr>
        <p:txBody>
          <a:bodyPr wrap="square">
            <a:spAutoFit/>
          </a:bodyPr>
          <a:lstStyle/>
          <a:p>
            <a:r>
              <a:rPr lang="en-US" sz="4000" b="1" dirty="0"/>
              <a:t>What not to include (not a complete list)</a:t>
            </a:r>
          </a:p>
          <a:p>
            <a:endParaRPr lang="en-US" b="1" dirty="0"/>
          </a:p>
          <a:p>
            <a:r>
              <a:rPr lang="en-US" sz="3200" b="1" dirty="0"/>
              <a:t>SSN, age, religion, political affiliation, marital/parental status, DEA number, salary history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2288755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5744" y="689786"/>
            <a:ext cx="10867505" cy="5847755"/>
          </a:xfrm>
          <a:prstGeom prst="rect">
            <a:avLst/>
          </a:prstGeom>
        </p:spPr>
        <p:txBody>
          <a:bodyPr wrap="square">
            <a:spAutoFit/>
          </a:bodyPr>
          <a:lstStyle/>
          <a:p>
            <a:r>
              <a:rPr lang="en-US" sz="4000" b="1" dirty="0"/>
              <a:t>Educational CV</a:t>
            </a:r>
          </a:p>
          <a:p>
            <a:endParaRPr lang="en-US" sz="3200" dirty="0"/>
          </a:p>
          <a:p>
            <a:r>
              <a:rPr lang="en-US" sz="3200" b="1" dirty="0"/>
              <a:t>Teaching Portfolio – a compilation of material</a:t>
            </a:r>
          </a:p>
          <a:p>
            <a:endParaRPr lang="en-US" b="1" dirty="0"/>
          </a:p>
          <a:p>
            <a:r>
              <a:rPr lang="en-US" sz="3200" b="1" dirty="0"/>
              <a:t>List of intramural education activities: formal courses, teaching rounds, case conference, journal club, advising students, education committees </a:t>
            </a:r>
            <a:r>
              <a:rPr lang="en-US" sz="3200" b="1" dirty="0" err="1"/>
              <a:t>etc</a:t>
            </a:r>
            <a:endParaRPr lang="en-US" sz="3200" b="1" dirty="0"/>
          </a:p>
          <a:p>
            <a:endParaRPr lang="en-US" sz="1400" b="1" dirty="0"/>
          </a:p>
          <a:p>
            <a:r>
              <a:rPr lang="en-US" sz="3200" b="1" dirty="0"/>
              <a:t>Extramural activities: visiting and invited lectures, development of education materials, society committees related to education and training </a:t>
            </a:r>
            <a:r>
              <a:rPr lang="en-US" sz="3200" b="1" dirty="0" err="1"/>
              <a:t>etc</a:t>
            </a:r>
            <a:endParaRPr lang="en-US" sz="3200" b="1" dirty="0"/>
          </a:p>
          <a:p>
            <a:endParaRPr lang="en-US" sz="1400" b="1" dirty="0"/>
          </a:p>
          <a:p>
            <a:r>
              <a:rPr lang="en-US" sz="3200" b="1" dirty="0"/>
              <a:t>Teaching awards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1957697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1463" y="2317894"/>
            <a:ext cx="6096000" cy="1015663"/>
          </a:xfrm>
          <a:prstGeom prst="rect">
            <a:avLst/>
          </a:prstGeom>
        </p:spPr>
        <p:txBody>
          <a:bodyPr>
            <a:spAutoFit/>
          </a:bodyPr>
          <a:lstStyle/>
          <a:p>
            <a:r>
              <a:rPr lang="en-US" sz="6000" dirty="0"/>
              <a:t>NIH </a:t>
            </a:r>
            <a:r>
              <a:rPr lang="en-US" sz="6000" dirty="0" err="1"/>
              <a:t>Biosketches</a:t>
            </a:r>
            <a:endParaRPr lang="en-US" sz="6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199585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503437" y="108860"/>
            <a:ext cx="5160913" cy="6672262"/>
          </a:xfrm>
          <a:prstGeom prst="rect">
            <a:avLst/>
          </a:prstGeom>
        </p:spPr>
      </p:pic>
      <p:sp>
        <p:nvSpPr>
          <p:cNvPr id="3" name="TextBox 2"/>
          <p:cNvSpPr txBox="1"/>
          <p:nvPr/>
        </p:nvSpPr>
        <p:spPr>
          <a:xfrm>
            <a:off x="1714007" y="2161310"/>
            <a:ext cx="3550720" cy="954107"/>
          </a:xfrm>
          <a:prstGeom prst="rect">
            <a:avLst/>
          </a:prstGeom>
          <a:noFill/>
        </p:spPr>
        <p:txBody>
          <a:bodyPr wrap="square" rtlCol="0">
            <a:spAutoFit/>
          </a:bodyPr>
          <a:lstStyle/>
          <a:p>
            <a:r>
              <a:rPr lang="en-US" sz="2800" b="1" dirty="0">
                <a:solidFill>
                  <a:srgbClr val="C00000"/>
                </a:solidFill>
              </a:rPr>
              <a:t>NEW, updated – use this version!</a:t>
            </a:r>
          </a:p>
        </p:txBody>
      </p:sp>
      <p:sp>
        <p:nvSpPr>
          <p:cNvPr id="2" name="Left Arrow 1"/>
          <p:cNvSpPr/>
          <p:nvPr/>
        </p:nvSpPr>
        <p:spPr>
          <a:xfrm>
            <a:off x="8542318" y="344385"/>
            <a:ext cx="1389413" cy="403761"/>
          </a:xfrm>
          <a:prstGeom prst="leftArrow">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3293269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1463" y="54602"/>
            <a:ext cx="5229922" cy="675024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3772356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4742" y="117745"/>
            <a:ext cx="5193910" cy="6417526"/>
          </a:xfrm>
          <a:prstGeom prst="rect">
            <a:avLst/>
          </a:prstGeom>
        </p:spPr>
      </p:pic>
      <p:pic>
        <p:nvPicPr>
          <p:cNvPr id="4" name="Picture 3"/>
          <p:cNvPicPr>
            <a:picLocks noChangeAspect="1"/>
          </p:cNvPicPr>
          <p:nvPr/>
        </p:nvPicPr>
        <p:blipFill>
          <a:blip r:embed="rId3"/>
          <a:stretch>
            <a:fillRect/>
          </a:stretch>
        </p:blipFill>
        <p:spPr>
          <a:xfrm>
            <a:off x="6305133" y="117745"/>
            <a:ext cx="5137226" cy="6633359"/>
          </a:xfrm>
          <a:prstGeom prst="rect">
            <a:avLst/>
          </a:prstGeom>
        </p:spPr>
      </p:pic>
    </p:spTree>
    <p:extLst>
      <p:ext uri="{BB962C8B-B14F-4D97-AF65-F5344CB8AC3E}">
        <p14:creationId xmlns:p14="http://schemas.microsoft.com/office/powerpoint/2010/main" val="2605053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153" y="457481"/>
            <a:ext cx="10515600" cy="800100"/>
          </a:xfrm>
        </p:spPr>
        <p:txBody>
          <a:bodyPr/>
          <a:lstStyle/>
          <a:p>
            <a:r>
              <a:rPr lang="en-US" b="1" dirty="0">
                <a:latin typeface="+mn-lt"/>
              </a:rPr>
              <a:t>Personal Statement</a:t>
            </a:r>
          </a:p>
        </p:txBody>
      </p:sp>
      <p:sp>
        <p:nvSpPr>
          <p:cNvPr id="3" name="Content Placeholder 2"/>
          <p:cNvSpPr>
            <a:spLocks noGrp="1"/>
          </p:cNvSpPr>
          <p:nvPr>
            <p:ph idx="4294967295"/>
          </p:nvPr>
        </p:nvSpPr>
        <p:spPr>
          <a:xfrm>
            <a:off x="1676400" y="1798724"/>
            <a:ext cx="10515600" cy="3660775"/>
          </a:xfrm>
        </p:spPr>
        <p:txBody>
          <a:bodyPr>
            <a:normAutofit/>
          </a:bodyPr>
          <a:lstStyle/>
          <a:p>
            <a:r>
              <a:rPr lang="en-US" sz="2800" dirty="0"/>
              <a:t>Must be tailored for each application</a:t>
            </a:r>
          </a:p>
          <a:p>
            <a:r>
              <a:rPr lang="en-US" sz="2800" dirty="0"/>
              <a:t>Will differ according to your role</a:t>
            </a:r>
          </a:p>
          <a:p>
            <a:pPr lvl="1"/>
            <a:r>
              <a:rPr lang="en-US" dirty="0"/>
              <a:t>Trainee</a:t>
            </a:r>
          </a:p>
          <a:p>
            <a:pPr lvl="1"/>
            <a:r>
              <a:rPr lang="en-US" dirty="0"/>
              <a:t>Collaboration</a:t>
            </a:r>
          </a:p>
          <a:p>
            <a:pPr lvl="1"/>
            <a:r>
              <a:rPr lang="en-US" dirty="0"/>
              <a:t>Providing service</a:t>
            </a:r>
          </a:p>
          <a:p>
            <a:pPr lvl="1"/>
            <a:r>
              <a:rPr lang="en-US" dirty="0"/>
              <a:t>Mentor</a:t>
            </a:r>
          </a:p>
          <a:p>
            <a:pPr lvl="0"/>
            <a:r>
              <a:rPr lang="en-US" sz="2800" dirty="0">
                <a:solidFill>
                  <a:prstClr val="black"/>
                </a:solidFill>
              </a:rPr>
              <a:t>Include only </a:t>
            </a:r>
            <a:r>
              <a:rPr lang="en-US" sz="2800" u="sng" dirty="0">
                <a:solidFill>
                  <a:prstClr val="black"/>
                </a:solidFill>
              </a:rPr>
              <a:t>relevant</a:t>
            </a:r>
            <a:r>
              <a:rPr lang="en-US" sz="2800" dirty="0">
                <a:solidFill>
                  <a:prstClr val="black"/>
                </a:solidFill>
              </a:rPr>
              <a:t> aspects of your background</a:t>
            </a:r>
          </a:p>
          <a:p>
            <a:pPr lvl="0"/>
            <a:r>
              <a:rPr lang="en-US" sz="2800" dirty="0">
                <a:solidFill>
                  <a:prstClr val="black"/>
                </a:solidFill>
              </a:rPr>
              <a:t>Be assertive but </a:t>
            </a:r>
            <a:r>
              <a:rPr lang="en-US" sz="2800" u="sng" dirty="0">
                <a:solidFill>
                  <a:prstClr val="black"/>
                </a:solidFill>
              </a:rPr>
              <a:t>don’t</a:t>
            </a:r>
            <a:r>
              <a:rPr lang="en-US" sz="2800" dirty="0">
                <a:solidFill>
                  <a:prstClr val="black"/>
                </a:solidFill>
              </a:rPr>
              <a:t> exaggerate</a:t>
            </a:r>
          </a:p>
          <a:p>
            <a:pPr marL="457200"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2418089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8773" y="530781"/>
            <a:ext cx="9624308" cy="4616648"/>
          </a:xfrm>
          <a:prstGeom prst="rect">
            <a:avLst/>
          </a:prstGeom>
          <a:noFill/>
        </p:spPr>
        <p:txBody>
          <a:bodyPr wrap="square" rtlCol="0">
            <a:spAutoFit/>
          </a:bodyPr>
          <a:lstStyle/>
          <a:p>
            <a:r>
              <a:rPr lang="en-US" sz="3600" b="1" dirty="0"/>
              <a:t>Contributions to Science</a:t>
            </a:r>
          </a:p>
          <a:p>
            <a:pPr algn="ctr"/>
            <a:endParaRPr lang="en-US" sz="2800" dirty="0"/>
          </a:p>
          <a:p>
            <a:pPr marL="285750" indent="-285750">
              <a:spcAft>
                <a:spcPts val="300"/>
              </a:spcAft>
              <a:buFont typeface="Arial" panose="020B0604020202020204" pitchFamily="34" charset="0"/>
              <a:buChar char="•"/>
            </a:pPr>
            <a:r>
              <a:rPr lang="en-US" sz="2800" dirty="0"/>
              <a:t>Indicate the historical background that frames the scientific problem and the central finding(s)</a:t>
            </a:r>
          </a:p>
          <a:p>
            <a:pPr marL="285750" indent="-285750">
              <a:spcAft>
                <a:spcPts val="300"/>
              </a:spcAft>
              <a:buFont typeface="Arial" panose="020B0604020202020204" pitchFamily="34" charset="0"/>
              <a:buChar char="•"/>
            </a:pPr>
            <a:endParaRPr lang="en-US" sz="2400" dirty="0"/>
          </a:p>
          <a:p>
            <a:pPr marL="285750" indent="-285750">
              <a:spcAft>
                <a:spcPts val="300"/>
              </a:spcAft>
              <a:buFont typeface="Arial" panose="020B0604020202020204" pitchFamily="34" charset="0"/>
              <a:buChar char="•"/>
            </a:pPr>
            <a:r>
              <a:rPr lang="en-US" sz="2800" dirty="0"/>
              <a:t>Describe the influence of the finding(s) on the progress of science or the application of those finding(s) to health or technology</a:t>
            </a:r>
          </a:p>
          <a:p>
            <a:pPr marL="285750" indent="-285750">
              <a:spcAft>
                <a:spcPts val="300"/>
              </a:spcAft>
              <a:buFont typeface="Arial" panose="020B0604020202020204" pitchFamily="34" charset="0"/>
              <a:buChar char="•"/>
            </a:pPr>
            <a:endParaRPr lang="en-US" sz="2400" dirty="0"/>
          </a:p>
          <a:p>
            <a:pPr marL="285750" indent="-285750">
              <a:buFont typeface="Arial" panose="020B0604020202020204" pitchFamily="34" charset="0"/>
              <a:buChar char="•"/>
            </a:pPr>
            <a:r>
              <a:rPr lang="en-US" sz="2800" dirty="0"/>
              <a:t>Explain your specific role in the described work.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2310175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95600" y="565638"/>
            <a:ext cx="6769930" cy="5463034"/>
          </a:xfrm>
          <a:prstGeom prst="rect">
            <a:avLst/>
          </a:prstGeom>
          <a:noFill/>
        </p:spPr>
        <p:txBody>
          <a:bodyPr wrap="none" rtlCol="0">
            <a:spAutoFit/>
          </a:bodyPr>
          <a:lstStyle/>
          <a:p>
            <a:pPr algn="ctr"/>
            <a:r>
              <a:rPr lang="en-US" sz="5500" dirty="0"/>
              <a:t>Undergraduate </a:t>
            </a:r>
            <a:r>
              <a:rPr lang="en-US" sz="5500" b="1" dirty="0"/>
              <a:t>4 years</a:t>
            </a:r>
          </a:p>
          <a:p>
            <a:pPr algn="ctr"/>
            <a:r>
              <a:rPr lang="en-US" sz="5500" dirty="0"/>
              <a:t>Medical School </a:t>
            </a:r>
            <a:r>
              <a:rPr lang="en-US" sz="5500" b="1" dirty="0"/>
              <a:t>4 years</a:t>
            </a:r>
          </a:p>
          <a:p>
            <a:pPr algn="ctr"/>
            <a:r>
              <a:rPr lang="en-US" sz="5500" dirty="0"/>
              <a:t>Residency </a:t>
            </a:r>
            <a:r>
              <a:rPr lang="en-US" sz="5500" b="1" dirty="0"/>
              <a:t>3 years</a:t>
            </a:r>
          </a:p>
          <a:p>
            <a:pPr algn="ctr"/>
            <a:r>
              <a:rPr lang="en-US" sz="5500" dirty="0"/>
              <a:t>Chief Resident </a:t>
            </a:r>
            <a:r>
              <a:rPr lang="en-US" sz="5500" b="1" dirty="0"/>
              <a:t>1 Year</a:t>
            </a:r>
          </a:p>
          <a:p>
            <a:pPr algn="ctr"/>
            <a:r>
              <a:rPr lang="en-US" sz="5500" dirty="0"/>
              <a:t>Fellowship </a:t>
            </a:r>
            <a:r>
              <a:rPr lang="en-US" sz="5500" b="1" dirty="0"/>
              <a:t>2-4 years</a:t>
            </a:r>
          </a:p>
          <a:p>
            <a:pPr algn="ctr"/>
            <a:r>
              <a:rPr lang="en-US" sz="7400" b="1" dirty="0"/>
              <a:t>13-17 Years</a:t>
            </a:r>
          </a:p>
        </p:txBody>
      </p:sp>
    </p:spTree>
    <p:extLst>
      <p:ext uri="{BB962C8B-B14F-4D97-AF65-F5344CB8AC3E}">
        <p14:creationId xmlns:p14="http://schemas.microsoft.com/office/powerpoint/2010/main" val="291978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8964" y="1528358"/>
            <a:ext cx="6073378" cy="4801314"/>
          </a:xfrm>
          <a:prstGeom prst="rect">
            <a:avLst/>
          </a:prstGeom>
          <a:noFill/>
        </p:spPr>
        <p:txBody>
          <a:bodyPr wrap="square" rtlCol="0">
            <a:spAutoFit/>
          </a:bodyPr>
          <a:lstStyle/>
          <a:p>
            <a:r>
              <a:rPr lang="en-US" sz="1200" b="1" dirty="0"/>
              <a:t>C. Contribution to Science</a:t>
            </a:r>
          </a:p>
          <a:p>
            <a:pPr lvl="0"/>
            <a:r>
              <a:rPr lang="en-US" sz="1200" dirty="0"/>
              <a:t>My early publications directly addressed the fact that substance abuse is often overlooked in older adults. However, because many older adults were raised during an era of increased drug and alcohol use, there are reasons to believe that this will become an increasing issue as the population ages.   These publications found that older adults appear in a variety of primary care settings or seek mental health providers to deal with emerging addiction problems.  These publications document this emerging problem but guide primary care providers and geriatric mental health providers to recognize symptoms, assess the nature of the problem and apply the necessary interventions.   By providing evidence and simple clinical approaches, this body of work has changed the standards of care for addicted older adults and will continue to provide assistance in relevant medical settings well into the future.  I served as the primary investigator or co-investigator in all of these studies. </a:t>
            </a:r>
          </a:p>
          <a:p>
            <a:pPr marL="685800" lvl="1" indent="-228600">
              <a:buFont typeface="+mj-lt"/>
              <a:buAutoNum type="alphaLcPeriod"/>
            </a:pPr>
            <a:r>
              <a:rPr lang="en-US" sz="1200" dirty="0"/>
              <a:t>Gryczynski, J., Shaft, B.M., Merryle, R., &amp; Hunt, M.C. (2002). Community based participatory research with late-life addicts. American Journal of Alcohol and Drug Abuse, 15(3), 222-238.</a:t>
            </a:r>
          </a:p>
          <a:p>
            <a:pPr marL="685800" lvl="1" indent="-228600">
              <a:buFont typeface="+mj-lt"/>
              <a:buAutoNum type="alphaLcPeriod"/>
            </a:pPr>
            <a:r>
              <a:rPr lang="en-US" sz="1200" dirty="0"/>
              <a:t>Shaft, B.M., Hunt, M.C., Merryle, R., &amp; Venturi, R. (2003). Policy implications of genetic transmission of alcohol and drug abuse in female nonusers. International Journal of Drug Policy, 30(5), 46-58.</a:t>
            </a:r>
          </a:p>
          <a:p>
            <a:pPr marL="685800" lvl="1" indent="-228600">
              <a:buFont typeface="+mj-lt"/>
              <a:buAutoNum type="alphaLcPeriod"/>
            </a:pPr>
            <a:r>
              <a:rPr lang="en-US" sz="1200" dirty="0"/>
              <a:t>Hunt, M.C., Marks, A.E., Shaft, B.M., Merryle, R., &amp; Jensen, J.L. (2004). Early-life family and community characteristics and late-life substance abuse. Journal of Applied Gerontology, 28(2),26-37.</a:t>
            </a:r>
          </a:p>
          <a:p>
            <a:pPr marL="685800" lvl="1" indent="-228600">
              <a:buFont typeface="+mj-lt"/>
              <a:buAutoNum type="alphaLcPeriod"/>
            </a:pPr>
            <a:r>
              <a:rPr lang="en-US" sz="1200" dirty="0"/>
              <a:t>Hunt, M.C., Marks, A.E., Venturi, R., Crenshaw, W. &amp; Ratonian, A. (2007). Community-based intervention strategies for reducing alcohol and drug abuse in the elderly.  Addiction, 104(9), 1436-1606. PMCID: PMC9000292</a:t>
            </a:r>
          </a:p>
          <a:p>
            <a:endParaRPr lang="en-US" dirty="0"/>
          </a:p>
        </p:txBody>
      </p:sp>
      <p:grpSp>
        <p:nvGrpSpPr>
          <p:cNvPr id="3" name="Group 2"/>
          <p:cNvGrpSpPr/>
          <p:nvPr/>
        </p:nvGrpSpPr>
        <p:grpSpPr>
          <a:xfrm>
            <a:off x="2022542" y="1042690"/>
            <a:ext cx="8267698" cy="1457623"/>
            <a:chOff x="495300" y="313540"/>
            <a:chExt cx="8267698" cy="1457623"/>
          </a:xfrm>
        </p:grpSpPr>
        <p:sp>
          <p:nvSpPr>
            <p:cNvPr id="4" name="Freeform 3"/>
            <p:cNvSpPr/>
            <p:nvPr/>
          </p:nvSpPr>
          <p:spPr>
            <a:xfrm>
              <a:off x="495300" y="1032976"/>
              <a:ext cx="6000750" cy="738187"/>
            </a:xfrm>
            <a:custGeom>
              <a:avLst/>
              <a:gdLst>
                <a:gd name="connsiteX0" fmla="*/ 0 w 6000750"/>
                <a:gd name="connsiteY0" fmla="*/ 0 h 738187"/>
                <a:gd name="connsiteX1" fmla="*/ 6000750 w 6000750"/>
                <a:gd name="connsiteY1" fmla="*/ 14287 h 738187"/>
                <a:gd name="connsiteX2" fmla="*/ 5995987 w 6000750"/>
                <a:gd name="connsiteY2" fmla="*/ 547687 h 738187"/>
                <a:gd name="connsiteX3" fmla="*/ 1109662 w 6000750"/>
                <a:gd name="connsiteY3" fmla="*/ 557212 h 738187"/>
                <a:gd name="connsiteX4" fmla="*/ 1109662 w 6000750"/>
                <a:gd name="connsiteY4" fmla="*/ 733425 h 738187"/>
                <a:gd name="connsiteX5" fmla="*/ 14287 w 6000750"/>
                <a:gd name="connsiteY5" fmla="*/ 738187 h 738187"/>
                <a:gd name="connsiteX6" fmla="*/ 0 w 6000750"/>
                <a:gd name="connsiteY6" fmla="*/ 0 h 73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0" h="738187">
                  <a:moveTo>
                    <a:pt x="0" y="0"/>
                  </a:moveTo>
                  <a:lnTo>
                    <a:pt x="6000750" y="14287"/>
                  </a:lnTo>
                  <a:cubicBezTo>
                    <a:pt x="5999162" y="192087"/>
                    <a:pt x="5997575" y="369887"/>
                    <a:pt x="5995987" y="547687"/>
                  </a:cubicBezTo>
                  <a:lnTo>
                    <a:pt x="1109662" y="557212"/>
                  </a:lnTo>
                  <a:lnTo>
                    <a:pt x="1109662" y="733425"/>
                  </a:lnTo>
                  <a:lnTo>
                    <a:pt x="14287" y="738187"/>
                  </a:lnTo>
                  <a:lnTo>
                    <a:pt x="0" y="0"/>
                  </a:ln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6719885" y="313540"/>
              <a:ext cx="2043113" cy="999258"/>
              <a:chOff x="6319835" y="1195090"/>
              <a:chExt cx="2043113" cy="939639"/>
            </a:xfrm>
          </p:grpSpPr>
          <p:sp>
            <p:nvSpPr>
              <p:cNvPr id="6" name="Rectangular Callout 5"/>
              <p:cNvSpPr/>
              <p:nvPr/>
            </p:nvSpPr>
            <p:spPr>
              <a:xfrm>
                <a:off x="6319835" y="1195090"/>
                <a:ext cx="2043113" cy="671512"/>
              </a:xfrm>
              <a:prstGeom prst="wedgeRectCallout">
                <a:avLst>
                  <a:gd name="adj1" fmla="val -60630"/>
                  <a:gd name="adj2" fmla="val 73453"/>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6381749" y="1211399"/>
                <a:ext cx="1981199" cy="923330"/>
              </a:xfrm>
              <a:prstGeom prst="rect">
                <a:avLst/>
              </a:prstGeom>
              <a:noFill/>
            </p:spPr>
            <p:txBody>
              <a:bodyPr wrap="square" rtlCol="0">
                <a:spAutoFit/>
              </a:bodyPr>
              <a:lstStyle/>
              <a:p>
                <a:pPr lvl="0"/>
                <a:r>
                  <a:rPr lang="en-US" sz="1200" i="1" dirty="0">
                    <a:solidFill>
                      <a:srgbClr val="FF0000"/>
                    </a:solidFill>
                  </a:rPr>
                  <a:t>“indicate the historical background that frames the scientific problem”</a:t>
                </a:r>
                <a:endParaRPr lang="en-US" sz="1200" dirty="0">
                  <a:solidFill>
                    <a:srgbClr val="FF0000"/>
                  </a:solidFill>
                </a:endParaRPr>
              </a:p>
              <a:p>
                <a:endParaRPr lang="en-US" dirty="0"/>
              </a:p>
            </p:txBody>
          </p:sp>
        </p:grpSp>
      </p:grpSp>
      <p:grpSp>
        <p:nvGrpSpPr>
          <p:cNvPr id="8" name="Group 7"/>
          <p:cNvGrpSpPr/>
          <p:nvPr/>
        </p:nvGrpSpPr>
        <p:grpSpPr>
          <a:xfrm>
            <a:off x="2013017" y="2069672"/>
            <a:ext cx="8277223" cy="1159791"/>
            <a:chOff x="485775" y="1340522"/>
            <a:chExt cx="8277223" cy="1159791"/>
          </a:xfrm>
        </p:grpSpPr>
        <p:grpSp>
          <p:nvGrpSpPr>
            <p:cNvPr id="9" name="Group 8"/>
            <p:cNvGrpSpPr/>
            <p:nvPr/>
          </p:nvGrpSpPr>
          <p:grpSpPr>
            <a:xfrm>
              <a:off x="6724650" y="1340522"/>
              <a:ext cx="2038348" cy="630080"/>
              <a:chOff x="5160169" y="2094011"/>
              <a:chExt cx="2038348" cy="630080"/>
            </a:xfrm>
          </p:grpSpPr>
          <p:sp>
            <p:nvSpPr>
              <p:cNvPr id="11" name="Rectangular Callout 10"/>
              <p:cNvSpPr/>
              <p:nvPr/>
            </p:nvSpPr>
            <p:spPr>
              <a:xfrm>
                <a:off x="5160169" y="2094011"/>
                <a:ext cx="1750220" cy="478631"/>
              </a:xfrm>
              <a:prstGeom prst="wedgeRectCallout">
                <a:avLst>
                  <a:gd name="adj1" fmla="val -64362"/>
                  <a:gd name="adj2" fmla="val 42668"/>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5283993" y="2170093"/>
                <a:ext cx="1914524" cy="553998"/>
              </a:xfrm>
              <a:prstGeom prst="rect">
                <a:avLst/>
              </a:prstGeom>
              <a:noFill/>
            </p:spPr>
            <p:txBody>
              <a:bodyPr wrap="square" rtlCol="0">
                <a:spAutoFit/>
              </a:bodyPr>
              <a:lstStyle/>
              <a:p>
                <a:pPr lvl="0"/>
                <a:r>
                  <a:rPr lang="en-US" sz="1200" i="1" dirty="0">
                    <a:solidFill>
                      <a:srgbClr val="00B050"/>
                    </a:solidFill>
                  </a:rPr>
                  <a:t>“the central finding(s)”</a:t>
                </a:r>
                <a:endParaRPr lang="en-US" sz="1200" dirty="0">
                  <a:solidFill>
                    <a:srgbClr val="00B050"/>
                  </a:solidFill>
                </a:endParaRPr>
              </a:p>
              <a:p>
                <a:endParaRPr lang="en-US" dirty="0"/>
              </a:p>
            </p:txBody>
          </p:sp>
        </p:grpSp>
        <p:sp>
          <p:nvSpPr>
            <p:cNvPr id="10" name="Freeform 9"/>
            <p:cNvSpPr/>
            <p:nvPr/>
          </p:nvSpPr>
          <p:spPr>
            <a:xfrm>
              <a:off x="485775" y="1590675"/>
              <a:ext cx="5986463" cy="909638"/>
            </a:xfrm>
            <a:custGeom>
              <a:avLst/>
              <a:gdLst>
                <a:gd name="connsiteX0" fmla="*/ 1109663 w 5986463"/>
                <a:gd name="connsiteY0" fmla="*/ 4763 h 909638"/>
                <a:gd name="connsiteX1" fmla="*/ 5986463 w 5986463"/>
                <a:gd name="connsiteY1" fmla="*/ 0 h 909638"/>
                <a:gd name="connsiteX2" fmla="*/ 5976938 w 5986463"/>
                <a:gd name="connsiteY2" fmla="*/ 719138 h 909638"/>
                <a:gd name="connsiteX3" fmla="*/ 1847850 w 5986463"/>
                <a:gd name="connsiteY3" fmla="*/ 728663 h 909638"/>
                <a:gd name="connsiteX4" fmla="*/ 1847850 w 5986463"/>
                <a:gd name="connsiteY4" fmla="*/ 909638 h 909638"/>
                <a:gd name="connsiteX5" fmla="*/ 9525 w 5986463"/>
                <a:gd name="connsiteY5" fmla="*/ 900113 h 909638"/>
                <a:gd name="connsiteX6" fmla="*/ 0 w 5986463"/>
                <a:gd name="connsiteY6" fmla="*/ 185738 h 909638"/>
                <a:gd name="connsiteX7" fmla="*/ 1114425 w 5986463"/>
                <a:gd name="connsiteY7" fmla="*/ 190500 h 909638"/>
                <a:gd name="connsiteX8" fmla="*/ 1109663 w 5986463"/>
                <a:gd name="connsiteY8" fmla="*/ 4763 h 90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6463" h="909638">
                  <a:moveTo>
                    <a:pt x="1109663" y="4763"/>
                  </a:moveTo>
                  <a:lnTo>
                    <a:pt x="5986463" y="0"/>
                  </a:lnTo>
                  <a:lnTo>
                    <a:pt x="5976938" y="719138"/>
                  </a:lnTo>
                  <a:lnTo>
                    <a:pt x="1847850" y="728663"/>
                  </a:lnTo>
                  <a:lnTo>
                    <a:pt x="1847850" y="909638"/>
                  </a:lnTo>
                  <a:lnTo>
                    <a:pt x="9525" y="900113"/>
                  </a:lnTo>
                  <a:lnTo>
                    <a:pt x="0" y="185738"/>
                  </a:lnTo>
                  <a:lnTo>
                    <a:pt x="1114425" y="190500"/>
                  </a:lnTo>
                  <a:lnTo>
                    <a:pt x="1109663" y="4763"/>
                  </a:lnTo>
                  <a:close/>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a:off x="2022542" y="2736679"/>
            <a:ext cx="8477249" cy="1162766"/>
            <a:chOff x="495300" y="2007529"/>
            <a:chExt cx="8477249" cy="1162766"/>
          </a:xfrm>
        </p:grpSpPr>
        <p:grpSp>
          <p:nvGrpSpPr>
            <p:cNvPr id="14" name="Group 13"/>
            <p:cNvGrpSpPr/>
            <p:nvPr/>
          </p:nvGrpSpPr>
          <p:grpSpPr>
            <a:xfrm>
              <a:off x="6714538" y="2007529"/>
              <a:ext cx="2258011" cy="1162766"/>
              <a:chOff x="5049438" y="2592556"/>
              <a:chExt cx="2631282" cy="1162766"/>
            </a:xfrm>
          </p:grpSpPr>
          <p:sp>
            <p:nvSpPr>
              <p:cNvPr id="16" name="Rectangular Callout 15"/>
              <p:cNvSpPr/>
              <p:nvPr/>
            </p:nvSpPr>
            <p:spPr>
              <a:xfrm>
                <a:off x="5049438" y="2592556"/>
                <a:ext cx="2631282" cy="866775"/>
              </a:xfrm>
              <a:prstGeom prst="wedgeRectCallout">
                <a:avLst>
                  <a:gd name="adj1" fmla="val -60906"/>
                  <a:gd name="adj2" fmla="val 4583"/>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5051820" y="2647326"/>
                <a:ext cx="2578954" cy="1107996"/>
              </a:xfrm>
              <a:prstGeom prst="rect">
                <a:avLst/>
              </a:prstGeom>
              <a:noFill/>
            </p:spPr>
            <p:txBody>
              <a:bodyPr wrap="square" rtlCol="0">
                <a:spAutoFit/>
              </a:bodyPr>
              <a:lstStyle/>
              <a:p>
                <a:pPr lvl="0"/>
                <a:r>
                  <a:rPr lang="en-US" sz="1200" i="1" dirty="0">
                    <a:solidFill>
                      <a:schemeClr val="accent1"/>
                    </a:solidFill>
                  </a:rPr>
                  <a:t>“the influence of the finding(s) on the progress of science or the application of those finding(s) to health or technology”</a:t>
                </a:r>
                <a:endParaRPr lang="en-US" sz="1200" dirty="0">
                  <a:solidFill>
                    <a:schemeClr val="accent1"/>
                  </a:solidFill>
                </a:endParaRPr>
              </a:p>
              <a:p>
                <a:endParaRPr lang="en-US" dirty="0"/>
              </a:p>
            </p:txBody>
          </p:sp>
        </p:grpSp>
        <p:sp>
          <p:nvSpPr>
            <p:cNvPr id="15" name="Freeform 14"/>
            <p:cNvSpPr/>
            <p:nvPr/>
          </p:nvSpPr>
          <p:spPr>
            <a:xfrm>
              <a:off x="495300" y="2324100"/>
              <a:ext cx="5972175" cy="542925"/>
            </a:xfrm>
            <a:custGeom>
              <a:avLst/>
              <a:gdLst>
                <a:gd name="connsiteX0" fmla="*/ 1852613 w 5972175"/>
                <a:gd name="connsiteY0" fmla="*/ 14288 h 542925"/>
                <a:gd name="connsiteX1" fmla="*/ 5972175 w 5972175"/>
                <a:gd name="connsiteY1" fmla="*/ 0 h 542925"/>
                <a:gd name="connsiteX2" fmla="*/ 5972175 w 5972175"/>
                <a:gd name="connsiteY2" fmla="*/ 347663 h 542925"/>
                <a:gd name="connsiteX3" fmla="*/ 4186238 w 5972175"/>
                <a:gd name="connsiteY3" fmla="*/ 347663 h 542925"/>
                <a:gd name="connsiteX4" fmla="*/ 4186238 w 5972175"/>
                <a:gd name="connsiteY4" fmla="*/ 528638 h 542925"/>
                <a:gd name="connsiteX5" fmla="*/ 4763 w 5972175"/>
                <a:gd name="connsiteY5" fmla="*/ 542925 h 542925"/>
                <a:gd name="connsiteX6" fmla="*/ 0 w 5972175"/>
                <a:gd name="connsiteY6" fmla="*/ 176213 h 542925"/>
                <a:gd name="connsiteX7" fmla="*/ 1847850 w 5972175"/>
                <a:gd name="connsiteY7" fmla="*/ 190500 h 542925"/>
                <a:gd name="connsiteX8" fmla="*/ 1852613 w 5972175"/>
                <a:gd name="connsiteY8" fmla="*/ 14288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175" h="542925">
                  <a:moveTo>
                    <a:pt x="1852613" y="14288"/>
                  </a:moveTo>
                  <a:lnTo>
                    <a:pt x="5972175" y="0"/>
                  </a:lnTo>
                  <a:lnTo>
                    <a:pt x="5972175" y="347663"/>
                  </a:lnTo>
                  <a:lnTo>
                    <a:pt x="4186238" y="347663"/>
                  </a:lnTo>
                  <a:lnTo>
                    <a:pt x="4186238" y="528638"/>
                  </a:lnTo>
                  <a:lnTo>
                    <a:pt x="4763" y="542925"/>
                  </a:lnTo>
                  <a:cubicBezTo>
                    <a:pt x="3175" y="420688"/>
                    <a:pt x="1588" y="298450"/>
                    <a:pt x="0" y="176213"/>
                  </a:cubicBezTo>
                  <a:lnTo>
                    <a:pt x="1847850" y="190500"/>
                  </a:lnTo>
                  <a:lnTo>
                    <a:pt x="1852613" y="14288"/>
                  </a:lnTo>
                  <a:close/>
                </a:path>
              </a:pathLst>
            </a:cu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2022542" y="3405675"/>
            <a:ext cx="8208773" cy="1476014"/>
            <a:chOff x="495300" y="2676525"/>
            <a:chExt cx="8208773" cy="1476014"/>
          </a:xfrm>
        </p:grpSpPr>
        <p:grpSp>
          <p:nvGrpSpPr>
            <p:cNvPr id="19" name="Group 18"/>
            <p:cNvGrpSpPr/>
            <p:nvPr/>
          </p:nvGrpSpPr>
          <p:grpSpPr>
            <a:xfrm>
              <a:off x="6702634" y="3304340"/>
              <a:ext cx="2001439" cy="848199"/>
              <a:chOff x="5532836" y="3724275"/>
              <a:chExt cx="2780108" cy="848199"/>
            </a:xfrm>
          </p:grpSpPr>
          <p:sp>
            <p:nvSpPr>
              <p:cNvPr id="21" name="Rectangular Callout 20"/>
              <p:cNvSpPr/>
              <p:nvPr/>
            </p:nvSpPr>
            <p:spPr>
              <a:xfrm>
                <a:off x="5532836" y="3724275"/>
                <a:ext cx="2631282" cy="628429"/>
              </a:xfrm>
              <a:prstGeom prst="wedgeRectCallout">
                <a:avLst>
                  <a:gd name="adj1" fmla="val -62471"/>
                  <a:gd name="adj2" fmla="val -95130"/>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5681662" y="3833810"/>
                <a:ext cx="2631282" cy="738664"/>
              </a:xfrm>
              <a:prstGeom prst="rect">
                <a:avLst/>
              </a:prstGeom>
              <a:noFill/>
            </p:spPr>
            <p:txBody>
              <a:bodyPr wrap="square" rtlCol="0">
                <a:spAutoFit/>
              </a:bodyPr>
              <a:lstStyle/>
              <a:p>
                <a:pPr lvl="0"/>
                <a:r>
                  <a:rPr lang="en-US" sz="1200" i="1" dirty="0">
                    <a:solidFill>
                      <a:srgbClr val="FFC000"/>
                    </a:solidFill>
                  </a:rPr>
                  <a:t>“your specific role in the described work”</a:t>
                </a:r>
                <a:endParaRPr lang="en-US" sz="1200" dirty="0">
                  <a:solidFill>
                    <a:srgbClr val="FFC000"/>
                  </a:solidFill>
                </a:endParaRPr>
              </a:p>
              <a:p>
                <a:endParaRPr lang="en-US" dirty="0"/>
              </a:p>
            </p:txBody>
          </p:sp>
        </p:grpSp>
        <p:sp>
          <p:nvSpPr>
            <p:cNvPr id="20" name="Freeform 19"/>
            <p:cNvSpPr/>
            <p:nvPr/>
          </p:nvSpPr>
          <p:spPr>
            <a:xfrm>
              <a:off x="495300" y="2676525"/>
              <a:ext cx="5976938" cy="352425"/>
            </a:xfrm>
            <a:custGeom>
              <a:avLst/>
              <a:gdLst>
                <a:gd name="connsiteX0" fmla="*/ 0 w 5976938"/>
                <a:gd name="connsiteY0" fmla="*/ 352425 h 352425"/>
                <a:gd name="connsiteX1" fmla="*/ 5976938 w 5976938"/>
                <a:gd name="connsiteY1" fmla="*/ 347663 h 352425"/>
                <a:gd name="connsiteX2" fmla="*/ 5972175 w 5976938"/>
                <a:gd name="connsiteY2" fmla="*/ 0 h 352425"/>
                <a:gd name="connsiteX3" fmla="*/ 4195763 w 5976938"/>
                <a:gd name="connsiteY3" fmla="*/ 14288 h 352425"/>
                <a:gd name="connsiteX4" fmla="*/ 4191000 w 5976938"/>
                <a:gd name="connsiteY4" fmla="*/ 185738 h 352425"/>
                <a:gd name="connsiteX5" fmla="*/ 9525 w 5976938"/>
                <a:gd name="connsiteY5" fmla="*/ 200025 h 352425"/>
                <a:gd name="connsiteX6" fmla="*/ 0 w 5976938"/>
                <a:gd name="connsiteY6"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938" h="352425">
                  <a:moveTo>
                    <a:pt x="0" y="352425"/>
                  </a:moveTo>
                  <a:lnTo>
                    <a:pt x="5976938" y="347663"/>
                  </a:lnTo>
                  <a:cubicBezTo>
                    <a:pt x="5975350" y="231775"/>
                    <a:pt x="5973763" y="115888"/>
                    <a:pt x="5972175" y="0"/>
                  </a:cubicBezTo>
                  <a:lnTo>
                    <a:pt x="4195763" y="14288"/>
                  </a:lnTo>
                  <a:lnTo>
                    <a:pt x="4191000" y="185738"/>
                  </a:lnTo>
                  <a:lnTo>
                    <a:pt x="9525" y="200025"/>
                  </a:lnTo>
                  <a:lnTo>
                    <a:pt x="0" y="352425"/>
                  </a:lnTo>
                  <a:close/>
                </a:path>
              </a:pathLst>
            </a:cu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122689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8653" y="1096590"/>
            <a:ext cx="8226669" cy="5169091"/>
          </a:xfrm>
          <a:prstGeom prst="rect">
            <a:avLst/>
          </a:prstGeom>
        </p:spPr>
      </p:pic>
      <p:sp>
        <p:nvSpPr>
          <p:cNvPr id="3" name="TextBox 2"/>
          <p:cNvSpPr txBox="1"/>
          <p:nvPr/>
        </p:nvSpPr>
        <p:spPr>
          <a:xfrm>
            <a:off x="4938004" y="-78967"/>
            <a:ext cx="1990353" cy="749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66" hangingPunct="0"/>
            <a:r>
              <a:rPr lang="en-US" sz="4400" dirty="0">
                <a:sym typeface="Helvetica Light"/>
              </a:rPr>
              <a:t>LinkedIn</a:t>
            </a:r>
          </a:p>
        </p:txBody>
      </p:sp>
      <p:pic>
        <p:nvPicPr>
          <p:cNvPr id="4" name="Picture 3" descr="C:\Users\ms203\Desktop\nexusae0_unnamed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428221"/>
            <a:ext cx="273296" cy="2601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7638" y="6324600"/>
            <a:ext cx="1739257" cy="435280"/>
          </a:xfrm>
          <a:prstGeom prst="rect">
            <a:avLst/>
          </a:prstGeom>
          <a:noFill/>
        </p:spPr>
        <p:txBody>
          <a:bodyPr wrap="none" lIns="217709" tIns="108855" rIns="217709" bIns="108855" rtlCol="0">
            <a:spAutoFit/>
          </a:bodyPr>
          <a:lstStyle/>
          <a:p>
            <a:r>
              <a:rPr lang="en-US" sz="1400" dirty="0">
                <a:solidFill>
                  <a:srgbClr val="00B6F7"/>
                </a:solidFill>
              </a:rPr>
              <a:t>@</a:t>
            </a:r>
            <a:r>
              <a:rPr lang="en-US" sz="1400" b="1" dirty="0">
                <a:solidFill>
                  <a:srgbClr val="00B6F7"/>
                </a:solidFill>
              </a:rPr>
              <a:t>Nephro_Sparks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309758339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658774"/>
            <a:ext cx="5211433" cy="3086100"/>
          </a:xfrm>
          <a:prstGeom prst="rect">
            <a:avLst/>
          </a:prstGeom>
        </p:spPr>
      </p:pic>
      <p:sp>
        <p:nvSpPr>
          <p:cNvPr id="3" name="TextBox 2"/>
          <p:cNvSpPr txBox="1"/>
          <p:nvPr/>
        </p:nvSpPr>
        <p:spPr>
          <a:xfrm>
            <a:off x="4981797" y="-78967"/>
            <a:ext cx="1902765" cy="749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66" hangingPunct="0"/>
            <a:r>
              <a:rPr lang="en-US" sz="4400" dirty="0" err="1">
                <a:sym typeface="Helvetica Light"/>
              </a:rPr>
              <a:t>Publons</a:t>
            </a:r>
            <a:endParaRPr lang="en-US" sz="4400" dirty="0">
              <a:sym typeface="Helvetica Light"/>
            </a:endParaRPr>
          </a:p>
        </p:txBody>
      </p:sp>
      <p:pic>
        <p:nvPicPr>
          <p:cNvPr id="4" name="Picture 3"/>
          <p:cNvPicPr>
            <a:picLocks noChangeAspect="1"/>
          </p:cNvPicPr>
          <p:nvPr/>
        </p:nvPicPr>
        <p:blipFill>
          <a:blip r:embed="rId3"/>
          <a:stretch>
            <a:fillRect/>
          </a:stretch>
        </p:blipFill>
        <p:spPr>
          <a:xfrm>
            <a:off x="5715000" y="658774"/>
            <a:ext cx="6073097" cy="3095625"/>
          </a:xfrm>
          <a:prstGeom prst="rect">
            <a:avLst/>
          </a:prstGeom>
        </p:spPr>
      </p:pic>
      <p:pic>
        <p:nvPicPr>
          <p:cNvPr id="5" name="Picture 4"/>
          <p:cNvPicPr>
            <a:picLocks noChangeAspect="1"/>
          </p:cNvPicPr>
          <p:nvPr/>
        </p:nvPicPr>
        <p:blipFill>
          <a:blip r:embed="rId4"/>
          <a:stretch>
            <a:fillRect/>
          </a:stretch>
        </p:blipFill>
        <p:spPr>
          <a:xfrm>
            <a:off x="419729" y="3763924"/>
            <a:ext cx="4752975" cy="3132176"/>
          </a:xfrm>
          <a:prstGeom prst="rect">
            <a:avLst/>
          </a:prstGeom>
        </p:spPr>
      </p:pic>
      <p:pic>
        <p:nvPicPr>
          <p:cNvPr id="6" name="Picture 5"/>
          <p:cNvPicPr>
            <a:picLocks noChangeAspect="1"/>
          </p:cNvPicPr>
          <p:nvPr/>
        </p:nvPicPr>
        <p:blipFill>
          <a:blip r:embed="rId5"/>
          <a:stretch>
            <a:fillRect/>
          </a:stretch>
        </p:blipFill>
        <p:spPr>
          <a:xfrm>
            <a:off x="5715000" y="3816222"/>
            <a:ext cx="5734947" cy="307987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5212883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3084" y="0"/>
            <a:ext cx="3520195" cy="749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66" hangingPunct="0"/>
            <a:r>
              <a:rPr lang="en-US" sz="4400" dirty="0">
                <a:sym typeface="Helvetica Light"/>
              </a:rPr>
              <a:t>Google Scholar</a:t>
            </a:r>
          </a:p>
        </p:txBody>
      </p:sp>
      <p:pic>
        <p:nvPicPr>
          <p:cNvPr id="3" name="Picture 2"/>
          <p:cNvPicPr>
            <a:picLocks noChangeAspect="1"/>
          </p:cNvPicPr>
          <p:nvPr/>
        </p:nvPicPr>
        <p:blipFill>
          <a:blip r:embed="rId2"/>
          <a:stretch>
            <a:fillRect/>
          </a:stretch>
        </p:blipFill>
        <p:spPr>
          <a:xfrm>
            <a:off x="1551681" y="1028700"/>
            <a:ext cx="8763000" cy="5532026"/>
          </a:xfrm>
          <a:prstGeom prst="rect">
            <a:avLst/>
          </a:prstGeom>
        </p:spPr>
      </p:pic>
      <p:pic>
        <p:nvPicPr>
          <p:cNvPr id="4" name="Picture 3" descr="C:\Users\ms203\Desktop\nexusae0_unnamed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428221"/>
            <a:ext cx="273296" cy="2601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7638" y="6324600"/>
            <a:ext cx="1739257" cy="435280"/>
          </a:xfrm>
          <a:prstGeom prst="rect">
            <a:avLst/>
          </a:prstGeom>
          <a:noFill/>
        </p:spPr>
        <p:txBody>
          <a:bodyPr wrap="none" lIns="217709" tIns="108855" rIns="217709" bIns="108855" rtlCol="0">
            <a:spAutoFit/>
          </a:bodyPr>
          <a:lstStyle/>
          <a:p>
            <a:r>
              <a:rPr lang="en-US" sz="1400" dirty="0">
                <a:solidFill>
                  <a:srgbClr val="00B6F7"/>
                </a:solidFill>
              </a:rPr>
              <a:t>@</a:t>
            </a:r>
            <a:r>
              <a:rPr lang="en-US" sz="1400" b="1" dirty="0">
                <a:solidFill>
                  <a:srgbClr val="00B6F7"/>
                </a:solidFill>
              </a:rPr>
              <a:t>Nephro_Sparks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267465514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97410" y="2400300"/>
            <a:ext cx="5177118" cy="2095500"/>
          </a:xfrm>
          <a:prstGeom prst="rect">
            <a:avLst/>
          </a:prstGeom>
        </p:spPr>
      </p:pic>
      <p:sp>
        <p:nvSpPr>
          <p:cNvPr id="3" name="TextBox 2"/>
          <p:cNvSpPr txBox="1"/>
          <p:nvPr/>
        </p:nvSpPr>
        <p:spPr>
          <a:xfrm>
            <a:off x="6264708" y="1752600"/>
            <a:ext cx="5242525" cy="456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66" hangingPunct="0"/>
            <a:r>
              <a:rPr lang="en-US" sz="2500" dirty="0">
                <a:solidFill>
                  <a:schemeClr val="bg1"/>
                </a:solidFill>
                <a:sym typeface="Helvetica Light"/>
              </a:rPr>
              <a:t>Email alerts on citations as they happen</a:t>
            </a:r>
          </a:p>
        </p:txBody>
      </p:sp>
      <p:pic>
        <p:nvPicPr>
          <p:cNvPr id="4" name="Picture 3"/>
          <p:cNvPicPr>
            <a:picLocks noChangeAspect="1"/>
          </p:cNvPicPr>
          <p:nvPr/>
        </p:nvPicPr>
        <p:blipFill>
          <a:blip r:embed="rId3"/>
          <a:stretch>
            <a:fillRect/>
          </a:stretch>
        </p:blipFill>
        <p:spPr>
          <a:xfrm>
            <a:off x="9526" y="1066800"/>
            <a:ext cx="6010275" cy="4088695"/>
          </a:xfrm>
          <a:prstGeom prst="rect">
            <a:avLst/>
          </a:prstGeom>
        </p:spPr>
      </p:pic>
      <p:sp>
        <p:nvSpPr>
          <p:cNvPr id="5" name="TextBox 4"/>
          <p:cNvSpPr txBox="1"/>
          <p:nvPr/>
        </p:nvSpPr>
        <p:spPr>
          <a:xfrm>
            <a:off x="4173084" y="0"/>
            <a:ext cx="3520195" cy="749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66" hangingPunct="0"/>
            <a:r>
              <a:rPr lang="en-US" sz="4400" dirty="0">
                <a:solidFill>
                  <a:schemeClr val="bg1"/>
                </a:solidFill>
                <a:sym typeface="Helvetica Light"/>
              </a:rPr>
              <a:t>Google Scholar</a:t>
            </a:r>
          </a:p>
        </p:txBody>
      </p:sp>
      <p:pic>
        <p:nvPicPr>
          <p:cNvPr id="6" name="Picture 5" descr="C:\Users\ms203\Desktop\nexusae0_unnamed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428221"/>
            <a:ext cx="273296" cy="2601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7638" y="6324600"/>
            <a:ext cx="1739257" cy="435280"/>
          </a:xfrm>
          <a:prstGeom prst="rect">
            <a:avLst/>
          </a:prstGeom>
          <a:noFill/>
        </p:spPr>
        <p:txBody>
          <a:bodyPr wrap="none" lIns="217709" tIns="108855" rIns="217709" bIns="108855" rtlCol="0">
            <a:spAutoFit/>
          </a:bodyPr>
          <a:lstStyle/>
          <a:p>
            <a:r>
              <a:rPr lang="en-US" sz="1400" dirty="0">
                <a:solidFill>
                  <a:srgbClr val="00B6F7"/>
                </a:solidFill>
              </a:rPr>
              <a:t>@</a:t>
            </a:r>
            <a:r>
              <a:rPr lang="en-US" sz="1400" b="1" dirty="0">
                <a:solidFill>
                  <a:srgbClr val="00B6F7"/>
                </a:solidFill>
              </a:rPr>
              <a:t>Nephro_Sparks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2082" y="5845628"/>
            <a:ext cx="2021999" cy="840107"/>
          </a:xfrm>
          <a:prstGeom prst="rect">
            <a:avLst/>
          </a:prstGeom>
        </p:spPr>
      </p:pic>
    </p:spTree>
    <p:extLst>
      <p:ext uri="{BB962C8B-B14F-4D97-AF65-F5344CB8AC3E}">
        <p14:creationId xmlns:p14="http://schemas.microsoft.com/office/powerpoint/2010/main" val="178925025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4417" y="1244338"/>
            <a:ext cx="4120039" cy="1200329"/>
          </a:xfrm>
          <a:prstGeom prst="rect">
            <a:avLst/>
          </a:prstGeom>
          <a:noFill/>
        </p:spPr>
        <p:txBody>
          <a:bodyPr wrap="none" rtlCol="0">
            <a:spAutoFit/>
          </a:bodyPr>
          <a:lstStyle/>
          <a:p>
            <a:r>
              <a:rPr lang="en-US" sz="7200" dirty="0"/>
              <a:t>Good Luck</a:t>
            </a:r>
          </a:p>
        </p:txBody>
      </p:sp>
      <p:sp>
        <p:nvSpPr>
          <p:cNvPr id="3" name="TextBox 2"/>
          <p:cNvSpPr txBox="1"/>
          <p:nvPr/>
        </p:nvSpPr>
        <p:spPr>
          <a:xfrm>
            <a:off x="3874417" y="2611225"/>
            <a:ext cx="4426340" cy="3416320"/>
          </a:xfrm>
          <a:prstGeom prst="rect">
            <a:avLst/>
          </a:prstGeom>
          <a:noFill/>
        </p:spPr>
        <p:txBody>
          <a:bodyPr wrap="none" rtlCol="0">
            <a:spAutoFit/>
          </a:bodyPr>
          <a:lstStyle/>
          <a:p>
            <a:r>
              <a:rPr lang="en-US" sz="3600" dirty="0"/>
              <a:t>Other resources</a:t>
            </a:r>
          </a:p>
          <a:p>
            <a:r>
              <a:rPr lang="en-US" sz="3600" dirty="0"/>
              <a:t>NBLU (August)</a:t>
            </a:r>
          </a:p>
          <a:p>
            <a:r>
              <a:rPr lang="en-US" sz="3600" dirty="0" err="1"/>
              <a:t>KidneyWk</a:t>
            </a:r>
            <a:r>
              <a:rPr lang="en-US" sz="3600" dirty="0"/>
              <a:t> (November)</a:t>
            </a:r>
          </a:p>
          <a:p>
            <a:r>
              <a:rPr lang="en-US" sz="3600" dirty="0"/>
              <a:t>RPA (March)</a:t>
            </a:r>
          </a:p>
          <a:p>
            <a:r>
              <a:rPr lang="en-US" sz="3600" dirty="0" err="1"/>
              <a:t>KIDNEYcon</a:t>
            </a:r>
            <a:r>
              <a:rPr lang="en-US" sz="3600" dirty="0"/>
              <a:t> (April)</a:t>
            </a:r>
            <a:br>
              <a:rPr lang="en-US" sz="3600" dirty="0"/>
            </a:br>
            <a:endParaRPr lang="en-US" sz="3600" dirty="0"/>
          </a:p>
        </p:txBody>
      </p:sp>
    </p:spTree>
    <p:extLst>
      <p:ext uri="{BB962C8B-B14F-4D97-AF65-F5344CB8AC3E}">
        <p14:creationId xmlns:p14="http://schemas.microsoft.com/office/powerpoint/2010/main" val="3060221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4933" y="2683933"/>
            <a:ext cx="8229600" cy="1143000"/>
          </a:xfrm>
        </p:spPr>
        <p:txBody>
          <a:bodyPr>
            <a:normAutofit/>
          </a:bodyPr>
          <a:lstStyle/>
          <a:p>
            <a:r>
              <a:rPr lang="en-US" sz="5400" b="1" dirty="0"/>
              <a:t>1 Year from your first job</a:t>
            </a:r>
          </a:p>
        </p:txBody>
      </p:sp>
      <p:pic>
        <p:nvPicPr>
          <p:cNvPr id="4" name="Picture 3"/>
          <p:cNvPicPr>
            <a:picLocks noChangeAspect="1"/>
          </p:cNvPicPr>
          <p:nvPr/>
        </p:nvPicPr>
        <p:blipFill>
          <a:blip r:embed="rId2"/>
          <a:stretch>
            <a:fillRect/>
          </a:stretch>
        </p:blipFill>
        <p:spPr>
          <a:xfrm>
            <a:off x="8686800" y="152400"/>
            <a:ext cx="2057400" cy="2057400"/>
          </a:xfrm>
          <a:prstGeom prst="rect">
            <a:avLst/>
          </a:prstGeom>
        </p:spPr>
      </p:pic>
    </p:spTree>
    <p:extLst>
      <p:ext uri="{BB962C8B-B14F-4D97-AF65-F5344CB8AC3E}">
        <p14:creationId xmlns:p14="http://schemas.microsoft.com/office/powerpoint/2010/main" val="4024261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9962" y="528109"/>
            <a:ext cx="9347637" cy="1143000"/>
          </a:xfrm>
        </p:spPr>
        <p:txBody>
          <a:bodyPr>
            <a:normAutofit/>
          </a:bodyPr>
          <a:lstStyle/>
          <a:p>
            <a:r>
              <a:rPr lang="en-US" sz="7200" b="1" dirty="0"/>
              <a:t>Read the job posting</a:t>
            </a:r>
          </a:p>
        </p:txBody>
      </p:sp>
      <p:sp>
        <p:nvSpPr>
          <p:cNvPr id="3" name="Content Placeholder 2"/>
          <p:cNvSpPr>
            <a:spLocks noGrp="1"/>
          </p:cNvSpPr>
          <p:nvPr>
            <p:ph idx="4294967295"/>
          </p:nvPr>
        </p:nvSpPr>
        <p:spPr>
          <a:xfrm>
            <a:off x="832022" y="2305580"/>
            <a:ext cx="10478530" cy="4525962"/>
          </a:xfrm>
        </p:spPr>
        <p:txBody>
          <a:bodyPr>
            <a:normAutofit/>
          </a:bodyPr>
          <a:lstStyle/>
          <a:p>
            <a:r>
              <a:rPr lang="en-US" sz="3600" dirty="0"/>
              <a:t>This is important- these are crafted carefully and is likely a good reflection of what they want</a:t>
            </a:r>
          </a:p>
          <a:p>
            <a:endParaRPr lang="en-US" sz="2400" dirty="0"/>
          </a:p>
          <a:p>
            <a:r>
              <a:rPr lang="en-US" sz="3600" dirty="0"/>
              <a:t>Talk to the chief and feel out the position</a:t>
            </a:r>
          </a:p>
          <a:p>
            <a:pPr lvl="1"/>
            <a:r>
              <a:rPr lang="en-US" sz="3200" dirty="0"/>
              <a:t>Be careful and only do this if you meet the job description.</a:t>
            </a:r>
          </a:p>
          <a:p>
            <a:pPr lvl="1"/>
            <a:endParaRPr lang="en-US" sz="3200" dirty="0"/>
          </a:p>
        </p:txBody>
      </p:sp>
      <p:pic>
        <p:nvPicPr>
          <p:cNvPr id="4" name="Picture 3"/>
          <p:cNvPicPr>
            <a:picLocks noChangeAspect="1"/>
          </p:cNvPicPr>
          <p:nvPr/>
        </p:nvPicPr>
        <p:blipFill>
          <a:blip r:embed="rId2"/>
          <a:stretch>
            <a:fillRect/>
          </a:stretch>
        </p:blipFill>
        <p:spPr>
          <a:xfrm>
            <a:off x="9837656" y="400580"/>
            <a:ext cx="1905000" cy="1905000"/>
          </a:xfrm>
          <a:prstGeom prst="rect">
            <a:avLst/>
          </a:prstGeom>
        </p:spPr>
      </p:pic>
    </p:spTree>
    <p:extLst>
      <p:ext uri="{BB962C8B-B14F-4D97-AF65-F5344CB8AC3E}">
        <p14:creationId xmlns:p14="http://schemas.microsoft.com/office/powerpoint/2010/main" val="247736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32495" y="332974"/>
            <a:ext cx="10515600" cy="800100"/>
          </a:xfrm>
        </p:spPr>
        <p:txBody>
          <a:bodyPr>
            <a:noAutofit/>
          </a:bodyPr>
          <a:lstStyle/>
          <a:p>
            <a:r>
              <a:rPr lang="en-US" sz="7200" b="1" dirty="0"/>
              <a:t>First things first</a:t>
            </a:r>
          </a:p>
        </p:txBody>
      </p:sp>
      <p:sp>
        <p:nvSpPr>
          <p:cNvPr id="3" name="Content Placeholder 2"/>
          <p:cNvSpPr>
            <a:spLocks noGrp="1"/>
          </p:cNvSpPr>
          <p:nvPr>
            <p:ph idx="4294967295"/>
          </p:nvPr>
        </p:nvSpPr>
        <p:spPr>
          <a:xfrm>
            <a:off x="1159497" y="1705008"/>
            <a:ext cx="8229600" cy="4525963"/>
          </a:xfrm>
        </p:spPr>
        <p:txBody>
          <a:bodyPr>
            <a:normAutofit lnSpcReduction="10000"/>
          </a:bodyPr>
          <a:lstStyle/>
          <a:p>
            <a:r>
              <a:rPr lang="en-US" sz="4000" dirty="0"/>
              <a:t>Think about the job you want</a:t>
            </a:r>
          </a:p>
          <a:p>
            <a:r>
              <a:rPr lang="en-US" sz="4000" dirty="0"/>
              <a:t>Match that with the job that is open</a:t>
            </a:r>
          </a:p>
          <a:p>
            <a:r>
              <a:rPr lang="en-US" sz="4000" dirty="0"/>
              <a:t>Think about what skills you have</a:t>
            </a:r>
          </a:p>
          <a:p>
            <a:pPr lvl="1"/>
            <a:r>
              <a:rPr lang="en-US" sz="3600" dirty="0"/>
              <a:t>What areas you are good at</a:t>
            </a:r>
          </a:p>
          <a:p>
            <a:pPr lvl="2"/>
            <a:r>
              <a:rPr lang="en-US" sz="3200" dirty="0"/>
              <a:t>GN, Clinic, HTN, Dialysis, other</a:t>
            </a:r>
          </a:p>
          <a:p>
            <a:pPr lvl="1"/>
            <a:r>
              <a:rPr lang="en-US" sz="3600" dirty="0"/>
              <a:t>What mix to you want</a:t>
            </a:r>
          </a:p>
          <a:p>
            <a:pPr lvl="1"/>
            <a:r>
              <a:rPr lang="en-US" sz="3600" dirty="0"/>
              <a:t>Academia vs Private</a:t>
            </a:r>
          </a:p>
          <a:p>
            <a:pPr lvl="1"/>
            <a:r>
              <a:rPr lang="en-US" sz="3600" dirty="0"/>
              <a:t>Research vs. Clinical</a:t>
            </a:r>
          </a:p>
          <a:p>
            <a:pPr lvl="1">
              <a:buNone/>
            </a:pPr>
            <a:endParaRPr lang="en-US" sz="3600" dirty="0"/>
          </a:p>
        </p:txBody>
      </p:sp>
      <p:pic>
        <p:nvPicPr>
          <p:cNvPr id="4" name="Picture 3"/>
          <p:cNvPicPr>
            <a:picLocks noChangeAspect="1"/>
          </p:cNvPicPr>
          <p:nvPr/>
        </p:nvPicPr>
        <p:blipFill>
          <a:blip r:embed="rId2"/>
          <a:stretch>
            <a:fillRect/>
          </a:stretch>
        </p:blipFill>
        <p:spPr>
          <a:xfrm>
            <a:off x="9025855" y="213519"/>
            <a:ext cx="2773362" cy="2773362"/>
          </a:xfrm>
          <a:prstGeom prst="rect">
            <a:avLst/>
          </a:prstGeom>
        </p:spPr>
      </p:pic>
    </p:spTree>
    <p:extLst>
      <p:ext uri="{BB962C8B-B14F-4D97-AF65-F5344CB8AC3E}">
        <p14:creationId xmlns:p14="http://schemas.microsoft.com/office/powerpoint/2010/main" val="17195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32495" y="332974"/>
            <a:ext cx="10515600" cy="800100"/>
          </a:xfrm>
        </p:spPr>
        <p:txBody>
          <a:bodyPr>
            <a:noAutofit/>
          </a:bodyPr>
          <a:lstStyle/>
          <a:p>
            <a:r>
              <a:rPr lang="en-US" sz="7200" b="1" dirty="0"/>
              <a:t>Write a Cover Letter</a:t>
            </a:r>
          </a:p>
        </p:txBody>
      </p:sp>
      <p:sp>
        <p:nvSpPr>
          <p:cNvPr id="3" name="Content Placeholder 2"/>
          <p:cNvSpPr>
            <a:spLocks noGrp="1"/>
          </p:cNvSpPr>
          <p:nvPr>
            <p:ph idx="4294967295"/>
          </p:nvPr>
        </p:nvSpPr>
        <p:spPr>
          <a:xfrm>
            <a:off x="1159497" y="1705008"/>
            <a:ext cx="10152668" cy="4525963"/>
          </a:xfrm>
        </p:spPr>
        <p:txBody>
          <a:bodyPr>
            <a:normAutofit/>
          </a:bodyPr>
          <a:lstStyle/>
          <a:p>
            <a:r>
              <a:rPr lang="en-US" sz="4000" dirty="0"/>
              <a:t>Reflect on the job posting</a:t>
            </a:r>
          </a:p>
          <a:p>
            <a:r>
              <a:rPr lang="en-US" sz="4000" dirty="0"/>
              <a:t>Articulate the job you are wanting</a:t>
            </a:r>
          </a:p>
          <a:p>
            <a:r>
              <a:rPr lang="en-US" sz="4000" dirty="0"/>
              <a:t>Succinctly tell them about yourself</a:t>
            </a:r>
          </a:p>
          <a:p>
            <a:r>
              <a:rPr lang="en-US" sz="4000" dirty="0"/>
              <a:t>Have someone read this over and provide feedback</a:t>
            </a:r>
            <a:endParaRPr lang="en-US" sz="3600" dirty="0"/>
          </a:p>
          <a:p>
            <a:pPr lvl="1">
              <a:buNone/>
            </a:pPr>
            <a:endParaRPr lang="en-US" sz="3600" dirty="0"/>
          </a:p>
        </p:txBody>
      </p:sp>
    </p:spTree>
    <p:extLst>
      <p:ext uri="{BB962C8B-B14F-4D97-AF65-F5344CB8AC3E}">
        <p14:creationId xmlns:p14="http://schemas.microsoft.com/office/powerpoint/2010/main" val="71784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83031" y="161517"/>
            <a:ext cx="3992565" cy="800100"/>
          </a:xfrm>
        </p:spPr>
        <p:txBody>
          <a:bodyPr>
            <a:noAutofit/>
          </a:bodyPr>
          <a:lstStyle/>
          <a:p>
            <a:r>
              <a:rPr lang="en-US" sz="6000" b="1" dirty="0"/>
              <a:t>Your pitch</a:t>
            </a:r>
          </a:p>
        </p:txBody>
      </p:sp>
      <p:sp>
        <p:nvSpPr>
          <p:cNvPr id="3" name="Content Placeholder 2"/>
          <p:cNvSpPr>
            <a:spLocks noGrp="1"/>
          </p:cNvSpPr>
          <p:nvPr>
            <p:ph idx="4294967295"/>
          </p:nvPr>
        </p:nvSpPr>
        <p:spPr>
          <a:xfrm>
            <a:off x="922255" y="1132837"/>
            <a:ext cx="11473992" cy="6004064"/>
          </a:xfrm>
        </p:spPr>
        <p:txBody>
          <a:bodyPr>
            <a:noAutofit/>
          </a:bodyPr>
          <a:lstStyle/>
          <a:p>
            <a:r>
              <a:rPr lang="en-US" sz="4000" dirty="0"/>
              <a:t>You must have a sales pitch</a:t>
            </a:r>
          </a:p>
          <a:p>
            <a:r>
              <a:rPr lang="en-US" sz="4000" dirty="0"/>
              <a:t>For academia that means a talk</a:t>
            </a:r>
          </a:p>
          <a:p>
            <a:pPr lvl="1"/>
            <a:r>
              <a:rPr lang="en-US" sz="3600" dirty="0"/>
              <a:t>Practice practice practice</a:t>
            </a:r>
          </a:p>
          <a:p>
            <a:pPr lvl="1"/>
            <a:r>
              <a:rPr lang="en-US" sz="3600" dirty="0"/>
              <a:t>Pick people not afraid to give you the tough love</a:t>
            </a:r>
          </a:p>
          <a:p>
            <a:pPr lvl="1"/>
            <a:r>
              <a:rPr lang="en-US" sz="3600" dirty="0"/>
              <a:t>Leave time for questions (a must)</a:t>
            </a:r>
          </a:p>
          <a:p>
            <a:r>
              <a:rPr lang="en-US" sz="4000" dirty="0"/>
              <a:t>For private practice </a:t>
            </a:r>
          </a:p>
          <a:p>
            <a:pPr lvl="1"/>
            <a:r>
              <a:rPr lang="en-US" sz="3600" dirty="0"/>
              <a:t>Knowledge of how practices works</a:t>
            </a:r>
          </a:p>
          <a:p>
            <a:pPr lvl="1"/>
            <a:r>
              <a:rPr lang="en-US" sz="3600" dirty="0"/>
              <a:t>Need to know the language</a:t>
            </a:r>
          </a:p>
          <a:p>
            <a:pPr lvl="1"/>
            <a:r>
              <a:rPr lang="en-US" sz="3600" dirty="0"/>
              <a:t>What will you bring</a:t>
            </a:r>
          </a:p>
          <a:p>
            <a:pPr lvl="1">
              <a:buNone/>
            </a:pPr>
            <a:endParaRPr lang="en-US" sz="3600" dirty="0"/>
          </a:p>
        </p:txBody>
      </p:sp>
      <p:pic>
        <p:nvPicPr>
          <p:cNvPr id="4" name="Picture 3"/>
          <p:cNvPicPr>
            <a:picLocks noChangeAspect="1"/>
          </p:cNvPicPr>
          <p:nvPr/>
        </p:nvPicPr>
        <p:blipFill>
          <a:blip r:embed="rId2"/>
          <a:stretch>
            <a:fillRect/>
          </a:stretch>
        </p:blipFill>
        <p:spPr>
          <a:xfrm>
            <a:off x="9215014" y="161517"/>
            <a:ext cx="2560637" cy="2560637"/>
          </a:xfrm>
          <a:prstGeom prst="rect">
            <a:avLst/>
          </a:prstGeom>
        </p:spPr>
      </p:pic>
    </p:spTree>
    <p:extLst>
      <p:ext uri="{BB962C8B-B14F-4D97-AF65-F5344CB8AC3E}">
        <p14:creationId xmlns:p14="http://schemas.microsoft.com/office/powerpoint/2010/main" val="147142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keMedPowerPointPres_MasterSlides_WideScreen" id="{D195CC04-D4FF-4F66-B93B-F988F26D97B6}" vid="{FECC57F2-F86A-488E-912C-F293015E4F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DukeMedPowerPointPres_MasterSlides_WideScreen</Template>
  <TotalTime>463</TotalTime>
  <Words>1558</Words>
  <Application>Microsoft Macintosh PowerPoint</Application>
  <PresentationFormat>Widescreen</PresentationFormat>
  <Paragraphs>261</Paragraphs>
  <Slides>45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Open Sans</vt:lpstr>
      <vt:lpstr>Office Theme</vt:lpstr>
      <vt:lpstr>4th Annual Duke Nephrology Boot Camp</vt:lpstr>
      <vt:lpstr>PowerPoint Presentation</vt:lpstr>
      <vt:lpstr>PowerPoint Presentation</vt:lpstr>
      <vt:lpstr>PowerPoint Presentation</vt:lpstr>
      <vt:lpstr>1 Year from your first job</vt:lpstr>
      <vt:lpstr>Read the job posting</vt:lpstr>
      <vt:lpstr>First things first</vt:lpstr>
      <vt:lpstr>Write a Cover Letter</vt:lpstr>
      <vt:lpstr>Your pitch</vt:lpstr>
      <vt:lpstr>Your Pitch</vt:lpstr>
      <vt:lpstr>Do the Research</vt:lpstr>
      <vt:lpstr>The Interview</vt:lpstr>
      <vt:lpstr>The Interview</vt:lpstr>
      <vt:lpstr>Post interview</vt:lpstr>
      <vt:lpstr>2nd Look</vt:lpstr>
      <vt:lpstr>PowerPoint Presentation</vt:lpstr>
      <vt:lpstr>Contract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Duke Nephrology Boot Camp</dc:title>
  <dc:creator>Dr Matthew Sparks, M.D.</dc:creator>
  <cp:lastModifiedBy>Dr Matthew Sparks, M.D.</cp:lastModifiedBy>
  <cp:revision>18</cp:revision>
  <cp:lastPrinted>2017-07-21T16:59:11Z</cp:lastPrinted>
  <dcterms:created xsi:type="dcterms:W3CDTF">2018-07-27T03:14:14Z</dcterms:created>
  <dcterms:modified xsi:type="dcterms:W3CDTF">2021-07-31T13:17:39Z</dcterms:modified>
</cp:coreProperties>
</file>