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Fira Sans Medium"/>
      <p:regular r:id="rId31"/>
      <p:bold r:id="rId32"/>
      <p:italic r:id="rId33"/>
      <p:boldItalic r:id="rId34"/>
    </p:embeddedFont>
    <p:embeddedFont>
      <p:font typeface="Fira Sans SemiBold"/>
      <p:regular r:id="rId35"/>
      <p:bold r:id="rId36"/>
      <p:italic r:id="rId37"/>
      <p:boldItalic r:id="rId38"/>
    </p:embeddedFont>
    <p:embeddedFont>
      <p:font typeface="Fira Sans"/>
      <p:regular r:id="rId39"/>
      <p:bold r:id="rId40"/>
      <p:italic r:id="rId41"/>
      <p:boldItalic r:id="rId42"/>
    </p:embeddedFont>
    <p:embeddedFont>
      <p:font typeface="Fira Sans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DE7533D-FADA-4CAE-B29C-4141A3293224}">
  <a:tblStyle styleId="{FDE7533D-FADA-4CAE-B29C-4141A32932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-bold.fntdata"/><Relationship Id="rId20" Type="http://schemas.openxmlformats.org/officeDocument/2006/relationships/slide" Target="slides/slide15.xml"/><Relationship Id="rId42" Type="http://schemas.openxmlformats.org/officeDocument/2006/relationships/font" Target="fonts/FiraSans-boldItalic.fntdata"/><Relationship Id="rId41" Type="http://schemas.openxmlformats.org/officeDocument/2006/relationships/font" Target="fonts/FiraSans-italic.fntdata"/><Relationship Id="rId22" Type="http://schemas.openxmlformats.org/officeDocument/2006/relationships/slide" Target="slides/slide17.xml"/><Relationship Id="rId44" Type="http://schemas.openxmlformats.org/officeDocument/2006/relationships/font" Target="fonts/FiraSansLight-bold.fntdata"/><Relationship Id="rId21" Type="http://schemas.openxmlformats.org/officeDocument/2006/relationships/slide" Target="slides/slide16.xml"/><Relationship Id="rId43" Type="http://schemas.openxmlformats.org/officeDocument/2006/relationships/font" Target="fonts/FiraSansLight-regular.fntdata"/><Relationship Id="rId24" Type="http://schemas.openxmlformats.org/officeDocument/2006/relationships/slide" Target="slides/slide19.xml"/><Relationship Id="rId46" Type="http://schemas.openxmlformats.org/officeDocument/2006/relationships/font" Target="fonts/FiraSansLight-boldItalic.fntdata"/><Relationship Id="rId23" Type="http://schemas.openxmlformats.org/officeDocument/2006/relationships/slide" Target="slides/slide18.xml"/><Relationship Id="rId45" Type="http://schemas.openxmlformats.org/officeDocument/2006/relationships/font" Target="fonts/FiraSansLight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FiraSansMedium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FiraSansMedium-italic.fntdata"/><Relationship Id="rId10" Type="http://schemas.openxmlformats.org/officeDocument/2006/relationships/slide" Target="slides/slide5.xml"/><Relationship Id="rId32" Type="http://schemas.openxmlformats.org/officeDocument/2006/relationships/font" Target="fonts/FiraSansMedium-bold.fntdata"/><Relationship Id="rId13" Type="http://schemas.openxmlformats.org/officeDocument/2006/relationships/slide" Target="slides/slide8.xml"/><Relationship Id="rId35" Type="http://schemas.openxmlformats.org/officeDocument/2006/relationships/font" Target="fonts/FiraSansSemiBold-regular.fntdata"/><Relationship Id="rId12" Type="http://schemas.openxmlformats.org/officeDocument/2006/relationships/slide" Target="slides/slide7.xml"/><Relationship Id="rId34" Type="http://schemas.openxmlformats.org/officeDocument/2006/relationships/font" Target="fonts/FiraSansMedium-boldItalic.fntdata"/><Relationship Id="rId15" Type="http://schemas.openxmlformats.org/officeDocument/2006/relationships/slide" Target="slides/slide10.xml"/><Relationship Id="rId37" Type="http://schemas.openxmlformats.org/officeDocument/2006/relationships/font" Target="fonts/FiraSansSemiBold-italic.fntdata"/><Relationship Id="rId14" Type="http://schemas.openxmlformats.org/officeDocument/2006/relationships/slide" Target="slides/slide9.xml"/><Relationship Id="rId36" Type="http://schemas.openxmlformats.org/officeDocument/2006/relationships/font" Target="fonts/FiraSansSemiBold-bold.fntdata"/><Relationship Id="rId17" Type="http://schemas.openxmlformats.org/officeDocument/2006/relationships/slide" Target="slides/slide12.xml"/><Relationship Id="rId39" Type="http://schemas.openxmlformats.org/officeDocument/2006/relationships/font" Target="fonts/FiraSans-regular.fntdata"/><Relationship Id="rId16" Type="http://schemas.openxmlformats.org/officeDocument/2006/relationships/slide" Target="slides/slide11.xml"/><Relationship Id="rId38" Type="http://schemas.openxmlformats.org/officeDocument/2006/relationships/font" Target="fonts/FiraSansSemiBol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32c03ed897_0_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32c03ed89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Didac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2c03ed897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32c03ed89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Jordana and Misha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Light bulb uses 1.44kWh a day – 1hr of electricity generation could power about 30 min of a lightbulb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76ef9117c_4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376ef9117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Jordana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32c03ed897_0_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32c03ed89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Morgan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76ef9117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2376ef9117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Jordana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376ef9117c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2376ef9117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Jordana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Projection of future NC legislation based on California’s current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32c03ed897_0_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32c03ed89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/>
              <a:t>Didac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77ec697a2_2_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377ec697a2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Mudit/Robbie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377ec697a2_2_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377ec697a2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Morgan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2c03ed897_0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32c03ed89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76ef90f34_1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76ef90f34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Didac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32c03ed897_0_10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32c03ed89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2c03ed897_0_1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32c03ed897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2c03ed897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32c03ed89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Robbie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2c03ed897_0_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2c03ed89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Robbie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377ec697a2_2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377ec697a2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Mudit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2c03ed897_0_4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32c03ed89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Mudit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77ec697a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377ec697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76ee55892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376ee558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Lower bound assumes 0.02V output voltage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Upper bound assumes 0.04W output voltage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 testing, capacitor would be charged in 6 time constants, the time constant being 6*10^-10 seconds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32c03ed897_0_6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32c03ed89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Morgan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dk1"/>
            </a:gs>
          </a:gsLst>
          <a:lin ang="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745725" y="0"/>
            <a:ext cx="4406366" cy="5143500"/>
          </a:xfrm>
          <a:custGeom>
            <a:rect b="b" l="l" r="r" t="t"/>
            <a:pathLst>
              <a:path extrusionOk="0" h="6858000" w="6228079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907910" y="0"/>
            <a:ext cx="4243868" cy="5143500"/>
          </a:xfrm>
          <a:custGeom>
            <a:rect b="b" l="l" r="r" t="t"/>
            <a:pathLst>
              <a:path extrusionOk="0" h="6858000" w="599840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0" rotWithShape="0" algn="bl" dir="10800000" dist="19050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51122" y="0"/>
            <a:ext cx="2697686" cy="3605879"/>
          </a:xfrm>
          <a:custGeom>
            <a:rect b="b" l="l" r="r" t="t"/>
            <a:pathLst>
              <a:path extrusionOk="0" h="4807839" w="3812984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0" rotWithShape="0" algn="bl" dir="10800000" dist="19050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779100" y="1991825"/>
            <a:ext cx="55776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">
  <p:cSld name="BLANK_1">
    <p:bg>
      <p:bgPr>
        <a:gradFill>
          <a:gsLst>
            <a:gs pos="0">
              <a:schemeClr val="accent2"/>
            </a:gs>
            <a:gs pos="72000">
              <a:schemeClr val="accent3"/>
            </a:gs>
            <a:gs pos="100000">
              <a:schemeClr val="accent3"/>
            </a:gs>
          </a:gsLst>
          <a:lin ang="5400700" scaled="0"/>
        </a:gra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1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7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9" y="3749421"/>
            <a:ext cx="1378553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0" scaled="0"/>
        </a:gra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745725" y="0"/>
            <a:ext cx="4406366" cy="5143500"/>
          </a:xfrm>
          <a:custGeom>
            <a:rect b="b" l="l" r="r" t="t"/>
            <a:pathLst>
              <a:path extrusionOk="0" h="6858000" w="6228079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571500" rotWithShape="0" algn="bl" dir="10800000" dist="19050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4907910" y="0"/>
            <a:ext cx="4243868" cy="5143500"/>
          </a:xfrm>
          <a:custGeom>
            <a:rect b="b" l="l" r="r" t="t"/>
            <a:pathLst>
              <a:path extrusionOk="0" h="6858000" w="599840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0" rotWithShape="0" algn="bl" dir="10800000" dist="19050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6451122" y="0"/>
            <a:ext cx="2697686" cy="3605879"/>
          </a:xfrm>
          <a:custGeom>
            <a:rect b="b" l="l" r="r" t="t"/>
            <a:pathLst>
              <a:path extrusionOk="0" h="4807839" w="3812984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  <a:effectLst>
            <a:outerShdw blurRad="571500" rotWithShape="0" algn="bl" dir="10800000" dist="19050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779100" y="1984688"/>
            <a:ext cx="5040600" cy="63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79100" y="2713913"/>
            <a:ext cx="5040600" cy="44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" type="body"/>
          </p:nvPr>
        </p:nvSpPr>
        <p:spPr>
          <a:xfrm>
            <a:off x="1777400" y="2161800"/>
            <a:ext cx="5589300" cy="819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06400" lvl="0" marL="457200" rtl="0" algn="ctr">
              <a:spcBef>
                <a:spcPts val="0"/>
              </a:spcBef>
              <a:spcAft>
                <a:spcPts val="0"/>
              </a:spcAft>
              <a:buSzPts val="2800"/>
              <a:buFont typeface="Fira Sans Medium"/>
              <a:buChar char="●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1pPr>
            <a:lvl2pPr indent="-406400" lvl="1" marL="9144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○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2pPr>
            <a:lvl3pPr indent="-406400" lvl="2" marL="13716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■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3pPr>
            <a:lvl4pPr indent="-406400" lvl="3" marL="18288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●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4pPr>
            <a:lvl5pPr indent="-406400" lvl="4" marL="22860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○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5pPr>
            <a:lvl6pPr indent="-406400" lvl="5" marL="27432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■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6pPr>
            <a:lvl7pPr indent="-406400" lvl="6" marL="32004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●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7pPr>
            <a:lvl8pPr indent="-406400" lvl="7" marL="3657600" rtl="0" algn="ctr">
              <a:spcBef>
                <a:spcPts val="800"/>
              </a:spcBef>
              <a:spcAft>
                <a:spcPts val="0"/>
              </a:spcAft>
              <a:buSzPts val="2800"/>
              <a:buFont typeface="Fira Sans Medium"/>
              <a:buChar char="○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8pPr>
            <a:lvl9pPr indent="-406400" lvl="8" marL="4114800" rtl="0" algn="ctr">
              <a:spcBef>
                <a:spcPts val="800"/>
              </a:spcBef>
              <a:spcAft>
                <a:spcPts val="800"/>
              </a:spcAft>
              <a:buSzPts val="2800"/>
              <a:buFont typeface="Fira Sans Medium"/>
              <a:buChar char="■"/>
              <a:defRPr sz="2800">
                <a:latin typeface="Fira Sans Medium"/>
                <a:ea typeface="Fira Sans Medium"/>
                <a:cs typeface="Fira Sans Medium"/>
                <a:sym typeface="Fira Sans Medium"/>
              </a:defRPr>
            </a:lvl9pPr>
          </a:lstStyle>
          <a:p/>
        </p:txBody>
      </p:sp>
      <p:sp>
        <p:nvSpPr>
          <p:cNvPr id="22" name="Google Shape;22;p4"/>
          <p:cNvSpPr txBox="1"/>
          <p:nvPr/>
        </p:nvSpPr>
        <p:spPr>
          <a:xfrm>
            <a:off x="3593400" y="28624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“</a:t>
            </a:r>
            <a:endParaRPr sz="96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7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"/>
          <p:cNvSpPr/>
          <p:nvPr/>
        </p:nvSpPr>
        <p:spPr>
          <a:xfrm rot="10800000">
            <a:off x="9" y="3749421"/>
            <a:ext cx="1378553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6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779100" y="1492425"/>
            <a:ext cx="3252900" cy="292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4488203" y="1492425"/>
            <a:ext cx="3252900" cy="292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7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779100" y="1492425"/>
            <a:ext cx="2168700" cy="29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1" name="Google Shape;51;p7"/>
          <p:cNvSpPr txBox="1"/>
          <p:nvPr>
            <p:ph idx="2" type="body"/>
          </p:nvPr>
        </p:nvSpPr>
        <p:spPr>
          <a:xfrm>
            <a:off x="3175738" y="1492425"/>
            <a:ext cx="2168700" cy="29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2" name="Google Shape;52;p7"/>
          <p:cNvSpPr txBox="1"/>
          <p:nvPr>
            <p:ph idx="3" type="body"/>
          </p:nvPr>
        </p:nvSpPr>
        <p:spPr>
          <a:xfrm>
            <a:off x="5572375" y="1492425"/>
            <a:ext cx="2168700" cy="29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8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779100" y="4406300"/>
            <a:ext cx="6477600" cy="51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7217006" y="0"/>
            <a:ext cx="1927002" cy="5143500"/>
          </a:xfrm>
          <a:custGeom>
            <a:rect b="b" l="l" r="r" t="t"/>
            <a:pathLst>
              <a:path extrusionOk="0" h="6858000" w="2569336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2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7366595" y="0"/>
            <a:ext cx="1777412" cy="5143500"/>
          </a:xfrm>
          <a:custGeom>
            <a:rect b="b" l="l" r="r" t="t"/>
            <a:pathLst>
              <a:path extrusionOk="0" h="6858000" w="2369883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5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7765453" y="0"/>
            <a:ext cx="1378552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214313" rotWithShape="0" algn="bl">
              <a:schemeClr val="dk1">
                <a:alpha val="3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/>
          <p:nvPr/>
        </p:nvSpPr>
        <p:spPr>
          <a:xfrm rot="10800000">
            <a:off x="9" y="3749421"/>
            <a:ext cx="1378553" cy="1394079"/>
          </a:xfrm>
          <a:custGeom>
            <a:rect b="b" l="l" r="r" t="t"/>
            <a:pathLst>
              <a:path extrusionOk="0" h="1858772" w="183807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indent="-381000" lvl="1" marL="914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indent="-381000" lvl="2" marL="1371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indent="-381000" lvl="3" marL="18288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indent="-381000" lvl="4" marL="2286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indent="-381000" lvl="5" marL="2743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indent="-381000" lvl="6" marL="32004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indent="-381000" lvl="7" marL="3657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indent="-381000" lvl="8" marL="41148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rtl="0" algn="r">
              <a:buNone/>
              <a:defRPr sz="13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duke-energy.com/business/products/smartsaver/all-smartsaver-rebates" TargetMode="External"/><Relationship Id="rId4" Type="http://schemas.openxmlformats.org/officeDocument/2006/relationships/hyperlink" Target="https://www.duke-energy.com/business/products/smartsaver/all-smartsaver-rebate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fqTrTLkTgwpMfh0AMmqrQTpVDuCszgVi/view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ctrTitle"/>
          </p:nvPr>
        </p:nvSpPr>
        <p:spPr>
          <a:xfrm>
            <a:off x="779100" y="1991825"/>
            <a:ext cx="5577600" cy="115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Piezoelectricity Presentation</a:t>
            </a:r>
            <a:endParaRPr/>
          </a:p>
        </p:txBody>
      </p:sp>
      <p:sp>
        <p:nvSpPr>
          <p:cNvPr id="85" name="Google Shape;85;p12"/>
          <p:cNvSpPr txBox="1"/>
          <p:nvPr/>
        </p:nvSpPr>
        <p:spPr>
          <a:xfrm>
            <a:off x="779100" y="3944100"/>
            <a:ext cx="5021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Mudit Agrawal, Robbie Amann, Didac Garcia-Grau, Morgan Linsley, Jordana Rockley, Misha Schiever</a:t>
            </a:r>
            <a:endParaRPr sz="2000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plan</a:t>
            </a:r>
            <a:endParaRPr/>
          </a:p>
        </p:txBody>
      </p:sp>
      <p:sp>
        <p:nvSpPr>
          <p:cNvPr id="178" name="Google Shape;178;p21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New and developing market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Lower operational costs than most fossil fuels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Successful use in automotive and construction industry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 carbon emissions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Cost to consumer will mainly be based on the LCOE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2"/>
          <p:cNvPicPr preferRelativeResize="0"/>
          <p:nvPr/>
        </p:nvPicPr>
        <p:blipFill rotWithShape="1">
          <a:blip r:embed="rId3">
            <a:alphaModFix/>
          </a:blip>
          <a:srcRect b="0" l="3984" r="3984" t="0"/>
          <a:stretch/>
        </p:blipFill>
        <p:spPr>
          <a:xfrm>
            <a:off x="3443462" y="1722125"/>
            <a:ext cx="1463300" cy="10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Benefit Analysis</a:t>
            </a:r>
            <a:endParaRPr/>
          </a:p>
        </p:txBody>
      </p:sp>
      <p:sp>
        <p:nvSpPr>
          <p:cNvPr id="186" name="Google Shape;186;p2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988" y="1313732"/>
            <a:ext cx="1300075" cy="1328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100" y="1429487"/>
            <a:ext cx="1370125" cy="13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/>
        </p:nvSpPr>
        <p:spPr>
          <a:xfrm>
            <a:off x="623563" y="2916125"/>
            <a:ext cx="168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Decrease in CO2e</a:t>
            </a:r>
            <a:endParaRPr b="1" sz="18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5420325" y="2755650"/>
            <a:ext cx="270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Safe, Reliable, Inexhaustible Energy</a:t>
            </a:r>
            <a:endParaRPr b="1" sz="18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2917725" y="2755650"/>
            <a:ext cx="250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Decreasing Lithium Ion Battery Use</a:t>
            </a:r>
            <a:endParaRPr b="1" sz="18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523250" y="3636325"/>
            <a:ext cx="18480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Emissions</a:t>
            </a:r>
            <a:r>
              <a:rPr lang="en" u="sng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offset / year</a:t>
            </a:r>
            <a:endParaRPr u="sng"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70 – 281 lbs of CO2 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1.3 – 5.1 lbs of SO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0.8 – 3.1 lbs of NO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2846988" y="3420763"/>
            <a:ext cx="2656200" cy="16932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3764" lvl="0" marL="9144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ra Sans Light"/>
              <a:buChar char="➔"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Lithium batteries emit 73 kg CO2-equivalent/kWh 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143764" lvl="0" marL="9144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ra Sans Light"/>
              <a:buChar char="➔"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Water waste: 400-2 million liters of water/ Li kilo 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-143764" lvl="0" marL="9144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Fira Sans Light"/>
              <a:buChar char="➔"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Annually reduces </a:t>
            </a: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64-256 batteries of </a:t>
            </a: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12v lithium batteries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5927025" y="3682813"/>
            <a:ext cx="18480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Excess sound, particularly with loud consistent vibrations, exists everywhere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/>
          <p:nvPr>
            <p:ph type="title"/>
          </p:nvPr>
        </p:nvSpPr>
        <p:spPr>
          <a:xfrm>
            <a:off x="1526550" y="836000"/>
            <a:ext cx="60909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Drawbacks to Mining of Crystals</a:t>
            </a:r>
            <a:endParaRPr/>
          </a:p>
        </p:txBody>
      </p:sp>
      <p:sp>
        <p:nvSpPr>
          <p:cNvPr id="200" name="Google Shape;200;p23"/>
          <p:cNvSpPr txBox="1"/>
          <p:nvPr>
            <p:ph idx="1" type="body"/>
          </p:nvPr>
        </p:nvSpPr>
        <p:spPr>
          <a:xfrm>
            <a:off x="779100" y="1926550"/>
            <a:ext cx="6460500" cy="195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Erosion of mineralized waste rock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Concentration of metals in streams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Air contamination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Release of sulfur dioxide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974" y="2854137"/>
            <a:ext cx="1430508" cy="118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type="title"/>
          </p:nvPr>
        </p:nvSpPr>
        <p:spPr>
          <a:xfrm>
            <a:off x="779100" y="60535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Benefit Analysis</a:t>
            </a:r>
            <a:endParaRPr/>
          </a:p>
        </p:txBody>
      </p:sp>
      <p:sp>
        <p:nvSpPr>
          <p:cNvPr id="208" name="Google Shape;208;p24"/>
          <p:cNvSpPr txBox="1"/>
          <p:nvPr>
            <p:ph idx="1" type="body"/>
          </p:nvPr>
        </p:nvSpPr>
        <p:spPr>
          <a:xfrm>
            <a:off x="779100" y="1238725"/>
            <a:ext cx="6962100" cy="382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Improved social awareness of different types of renewable energy that exist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Helps improve public health as energy harvested can offset carbon emissions elsewhere in the value chain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Improved energy efficiency of factories, concert halls, airports, etc.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Sustainability assists in combating the over-use of natural resources and helps provide more consistent energy </a:t>
            </a:r>
            <a:endParaRPr sz="2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/>
              <a:t>NC </a:t>
            </a:r>
            <a:r>
              <a:rPr lang="en"/>
              <a:t>Government Analysis</a:t>
            </a:r>
            <a:endParaRPr/>
          </a:p>
        </p:txBody>
      </p:sp>
      <p:sp>
        <p:nvSpPr>
          <p:cNvPr id="215" name="Google Shape;215;p25"/>
          <p:cNvSpPr txBox="1"/>
          <p:nvPr>
            <p:ph idx="1" type="body"/>
          </p:nvPr>
        </p:nvSpPr>
        <p:spPr>
          <a:xfrm>
            <a:off x="387900" y="1189800"/>
            <a:ext cx="68796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Duke Energy Carolinas - Non-Residential Energy Efficiency </a:t>
            </a:r>
            <a:endParaRPr sz="2000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Fira Sans"/>
              <a:buChar char="●"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$825.00- $3,376.00 Rebate from the Improvement of VFD Data Center Chilled Water Pump 5- 50 HP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NC DSIRE </a:t>
            </a:r>
            <a:r>
              <a:rPr lang="en" sz="20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- </a:t>
            </a:r>
            <a:r>
              <a:rPr lang="en" sz="20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Interconnection Standards</a:t>
            </a:r>
            <a:endParaRPr sz="2000" u="sng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Fira Sans"/>
              <a:buChar char="●"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Distributed Generation Technologies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>
            <p:ph type="title"/>
          </p:nvPr>
        </p:nvSpPr>
        <p:spPr>
          <a:xfrm>
            <a:off x="387900" y="458025"/>
            <a:ext cx="84699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Potential </a:t>
            </a:r>
            <a:r>
              <a:rPr lang="en"/>
              <a:t>Application</a:t>
            </a:r>
            <a:endParaRPr/>
          </a:p>
        </p:txBody>
      </p:sp>
      <p:sp>
        <p:nvSpPr>
          <p:cNvPr id="221" name="Google Shape;221;p26"/>
          <p:cNvSpPr txBox="1"/>
          <p:nvPr>
            <p:ph idx="1" type="body"/>
          </p:nvPr>
        </p:nvSpPr>
        <p:spPr>
          <a:xfrm>
            <a:off x="387900" y="1189800"/>
            <a:ext cx="70857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SCE - Non-Residential Energy Efficiency Programs</a:t>
            </a:r>
            <a:endParaRPr sz="2000" u="sng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Fira Sans"/>
              <a:buChar char="●"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Covers up to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 100% of equipment costs and 50% of total project costs</a:t>
            </a:r>
            <a:endParaRPr sz="2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u="sng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Commercialization Industrial Decarbonization Grant</a:t>
            </a:r>
            <a:endParaRPr sz="2000" u="sng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Fira Sans"/>
              <a:buChar char="●"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Incentivizes 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increasing energy efficiency and removing carbon emissions in industrial and commercial sectors. </a:t>
            </a:r>
            <a:endParaRPr sz="200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/>
          <p:nvPr>
            <p:ph type="title"/>
          </p:nvPr>
        </p:nvSpPr>
        <p:spPr>
          <a:xfrm>
            <a:off x="381325" y="3788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Goals and Successes</a:t>
            </a:r>
            <a:endParaRPr/>
          </a:p>
        </p:txBody>
      </p:sp>
      <p:sp>
        <p:nvSpPr>
          <p:cNvPr id="227" name="Google Shape;227;p2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27"/>
          <p:cNvSpPr txBox="1"/>
          <p:nvPr/>
        </p:nvSpPr>
        <p:spPr>
          <a:xfrm>
            <a:off x="1212794" y="1670990"/>
            <a:ext cx="1995600" cy="84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" sz="1300" u="none" cap="none" strike="noStrike">
                <a:latin typeface="Fira Sans"/>
                <a:ea typeface="Fira Sans"/>
                <a:cs typeface="Fira Sans"/>
                <a:sym typeface="Fira Sans"/>
              </a:rPr>
              <a:t>Environmentally friendly energy generation</a:t>
            </a:r>
            <a:endParaRPr i="0" sz="1300" u="none" cap="none" strike="noStrike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3288350" y="1670990"/>
            <a:ext cx="2062500" cy="84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" sz="1300" u="none" cap="none" strike="noStrike">
                <a:latin typeface="Fira Sans"/>
                <a:ea typeface="Fira Sans"/>
                <a:cs typeface="Fira Sans"/>
                <a:sym typeface="Fira Sans"/>
              </a:rPr>
              <a:t>Scalable and economically viable technology</a:t>
            </a:r>
            <a:endParaRPr i="0" sz="1300" u="none" cap="none" strike="noStrike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5430850" y="1671001"/>
            <a:ext cx="2062500" cy="845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" sz="1300" u="none" cap="none" strike="noStrike">
                <a:latin typeface="Fira Sans"/>
                <a:ea typeface="Fira Sans"/>
                <a:cs typeface="Fira Sans"/>
                <a:sym typeface="Fira Sans"/>
              </a:rPr>
              <a:t>Prototype that transforms vibrations into usable energy</a:t>
            </a:r>
            <a:endParaRPr i="0" sz="1300" u="none" cap="none" strike="noStrike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i="0" sz="1300" u="none" cap="none" strike="noStrike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152725" y="1762125"/>
            <a:ext cx="92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4065"/>
                </a:solidFill>
                <a:latin typeface="Fira Sans"/>
                <a:ea typeface="Fira Sans"/>
                <a:cs typeface="Fira Sans"/>
                <a:sym typeface="Fira Sans"/>
              </a:rPr>
              <a:t>Goals</a:t>
            </a:r>
            <a:endParaRPr b="1">
              <a:solidFill>
                <a:srgbClr val="00406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152725" y="3571875"/>
            <a:ext cx="10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4065"/>
                </a:solidFill>
                <a:latin typeface="Fira Sans"/>
                <a:ea typeface="Fira Sans"/>
                <a:cs typeface="Fira Sans"/>
                <a:sym typeface="Fira Sans"/>
              </a:rPr>
              <a:t>Successes</a:t>
            </a:r>
            <a:endParaRPr b="1">
              <a:solidFill>
                <a:srgbClr val="00406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5430850" y="3061550"/>
            <a:ext cx="2062500" cy="130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Functional Prototype that generates Daily 0.230 kWh – 0.922 kWh which annually is  82.02 kWh – 328.09 kWh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3288350" y="3061550"/>
            <a:ext cx="2062500" cy="130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Eliminates the need for  a battery in a closed system of light bulb electricity production. 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1212950" y="3061700"/>
            <a:ext cx="1995600" cy="130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300">
                <a:latin typeface="Fira Sans"/>
                <a:ea typeface="Fira Sans"/>
                <a:cs typeface="Fira Sans"/>
                <a:sym typeface="Fira Sans"/>
              </a:rPr>
              <a:t>Improved energy efficiency of factories, concert halls, airports, etc.</a:t>
            </a:r>
            <a:endParaRPr sz="13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1685925" y="1128000"/>
            <a:ext cx="419100" cy="40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b="1" i="1" sz="16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969238" y="1128000"/>
            <a:ext cx="419100" cy="40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b="1" i="1" sz="16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6252550" y="1128000"/>
            <a:ext cx="419100" cy="400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b="1" i="1" sz="16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Drawbacks and Constraints</a:t>
            </a:r>
            <a:endParaRPr/>
          </a:p>
        </p:txBody>
      </p:sp>
      <p:sp>
        <p:nvSpPr>
          <p:cNvPr id="244" name="Google Shape;244;p28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Need loud, and consistent sound to keep generating energy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Trade-off between energy generated and price to build device is not sustainable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Arrangement of piezo crystals can vary depending on what load needs to be powered (high voltage vs. high current)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Device is not very portable right now, can be made easier to move around in a factory setting</a:t>
            </a:r>
            <a:endParaRPr sz="1900"/>
          </a:p>
        </p:txBody>
      </p:sp>
      <p:sp>
        <p:nvSpPr>
          <p:cNvPr id="245" name="Google Shape;245;p2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>
            <p:ph type="title"/>
          </p:nvPr>
        </p:nvSpPr>
        <p:spPr>
          <a:xfrm>
            <a:off x="779100" y="5131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 for Industry Level Device</a:t>
            </a:r>
            <a:endParaRPr/>
          </a:p>
        </p:txBody>
      </p:sp>
      <p:sp>
        <p:nvSpPr>
          <p:cNvPr id="251" name="Google Shape;251;p29"/>
          <p:cNvSpPr txBox="1"/>
          <p:nvPr>
            <p:ph idx="1" type="body"/>
          </p:nvPr>
        </p:nvSpPr>
        <p:spPr>
          <a:xfrm>
            <a:off x="779100" y="1088850"/>
            <a:ext cx="6962100" cy="382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Change arrangements of piezo crystals to favor high voltage or high current depending on load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Make device more portable and easily movable in a factory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Scale up with more piezo crystals along surface of prism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Experiment with flexible membrane for additional energy storage, heavier washer masses, and different </a:t>
            </a:r>
            <a:r>
              <a:rPr lang="en" sz="2000"/>
              <a:t>types of crystals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Test different structural materials to find highest resonant frequency for different elastic materials</a:t>
            </a:r>
            <a:endParaRPr sz="2000"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52" name="Google Shape;252;p2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258" name="Google Shape;258;p30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Fang, Liew Hui, et al. “Exploring Piezoelectric for Sound Wave as Energy Harvester.” Energy Procedia, vol. 105, May 2017, pp. 459–466, https://doi.org/10.1016/j.egypro.2017.03.341. Accessed 20 Feb. 2021.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“CDC - Aircrew Safety and Health - Noise/Hearing Loss - NIOSH Workplace Safety &amp; Health Topics.” Www.cdc.gov, 8 Nov. 2018, www.cdc.gov/niosh/topics/aircrew/noise.html.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CDC. “What Noises Cause Hearing Loss?” Centers for Disease Control and Prevention, 2019, www.cdc.gov/nceh/hearing_loss/what_noises_cause_hearing_loss.html.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“Noise Levels for PIT, Stands at Stock Car Races Can Reach Levels Associated with Risks | NIOSH | CDC.”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Www.cdc.gov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18 Nov. 2020, www.cdc.gov/niosh/updates/upd-08-16-10.html. Accessed 6 Feb. 2023.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“All Smart $Aver Rebates.”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Duke Energy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www.duke-energy.com/business/products/smartsaver/all-smartsaver-rebates. Accessed 6 Feb. 2023.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59" name="Google Shape;259;p3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2066925" y="478300"/>
            <a:ext cx="6267300" cy="627900"/>
          </a:xfrm>
          <a:prstGeom prst="rect">
            <a:avLst/>
          </a:prstGeom>
          <a:solidFill>
            <a:srgbClr val="FFFFFF">
              <a:alpha val="2067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1"/>
                </a:solidFill>
                <a:highlight>
                  <a:schemeClr val="lt2"/>
                </a:highlight>
                <a:latin typeface="Fira Sans SemiBold"/>
                <a:ea typeface="Fira Sans SemiBold"/>
                <a:cs typeface="Fira Sans SemiBold"/>
                <a:sym typeface="Fira Sans SemiBold"/>
              </a:rPr>
              <a:t>What is/Why Piezoelectricity?</a:t>
            </a:r>
            <a:endParaRPr>
              <a:highlight>
                <a:schemeClr val="lt2"/>
              </a:highlight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continued</a:t>
            </a:r>
            <a:endParaRPr/>
          </a:p>
        </p:txBody>
      </p:sp>
      <p:sp>
        <p:nvSpPr>
          <p:cNvPr id="265" name="Google Shape;265;p31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6.  California Energy Commission. “Energy Conservation Assistance Act.”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California Energy Commission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2019, www.energy.ca.gov/programs-and-topics/programs/energy-conservation-assistance-act.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7. “DSIRE.”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DSIRE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2020, www.dsireusa.org/.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8.       Ibn-Mohammed, T., et al. “Are Lead-Free Piezoelectrics More Environmentally Friendly?”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MRS Communications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vol. 7, no. 1, Mar. 2017, pp. 1–7, https://doi.org/10.1557/mrc.2017.10.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9.      “Life Cycle Assessment and Environmental Profile Evaluation of Lead-Free Piezoelectrics in Comparison with Lead Zirconate Titanate.”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Journal of the European Ceramic Society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vol. 38, no. 15, 1 Dec. 2018, pp. 4922–4938, www.sciencedirect.com/science/article/pii/S0955221918304163, https://doi.org/10.1016/j.jeurceramsoc.2018.06.044. Accessed 6 Feb. 2023.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28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10.    “Renewable Energy.” </a:t>
            </a:r>
            <a:r>
              <a:rPr i="1" lang="en" sz="1400">
                <a:latin typeface="Times New Roman"/>
                <a:ea typeface="Times New Roman"/>
                <a:cs typeface="Times New Roman"/>
                <a:sym typeface="Times New Roman"/>
              </a:rPr>
              <a:t>NC GreenPower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, www.ncgreenpower.org/what-we-do/renewable-energy. Accessed 6 Feb. 2023.</a:t>
            </a:r>
            <a:endParaRPr sz="1400"/>
          </a:p>
        </p:txBody>
      </p:sp>
      <p:sp>
        <p:nvSpPr>
          <p:cNvPr id="266" name="Google Shape;266;p3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continued</a:t>
            </a:r>
            <a:endParaRPr/>
          </a:p>
        </p:txBody>
      </p:sp>
      <p:sp>
        <p:nvSpPr>
          <p:cNvPr id="272" name="Google Shape;272;p32"/>
          <p:cNvSpPr txBox="1"/>
          <p:nvPr>
            <p:ph idx="1" type="body"/>
          </p:nvPr>
        </p:nvSpPr>
        <p:spPr>
          <a:xfrm>
            <a:off x="779100" y="1492425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11. Energy, D. (n.d.). All smart $aver rebates. Duke Energy. Retrieved February 13, 2023, from https://www.duke-energy.com/business/products/smartsaver/all-smartsaver-rebates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12. Technology Center, N. C. C. E. (2022, August 16). Energy-Efficient Commercial Buildings Tax Deduction. DSIRE. Retrieved February 13, 2023, from https://programs.dsireusa.org/system/program/detail/1271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3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Piezoelectric Energy Device</a:t>
            </a:r>
            <a:endParaRPr/>
          </a:p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779100" y="1492425"/>
            <a:ext cx="2168700" cy="29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 txBox="1"/>
          <p:nvPr>
            <p:ph idx="2" type="body"/>
          </p:nvPr>
        </p:nvSpPr>
        <p:spPr>
          <a:xfrm>
            <a:off x="3175738" y="1492425"/>
            <a:ext cx="2168700" cy="29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80525" y="1897959"/>
            <a:ext cx="2933652" cy="21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0951" y="1880574"/>
            <a:ext cx="2951025" cy="217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790512" y="1899663"/>
            <a:ext cx="2929024" cy="2158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4"/>
          <p:cNvCxnSpPr/>
          <p:nvPr/>
        </p:nvCxnSpPr>
        <p:spPr>
          <a:xfrm flipH="1" rot="10800000">
            <a:off x="611225" y="3120800"/>
            <a:ext cx="857100" cy="138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4"/>
          <p:cNvCxnSpPr/>
          <p:nvPr/>
        </p:nvCxnSpPr>
        <p:spPr>
          <a:xfrm flipH="1" rot="10800000">
            <a:off x="6423600" y="2946100"/>
            <a:ext cx="645000" cy="1632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" name="Google Shape;105;p14"/>
          <p:cNvCxnSpPr/>
          <p:nvPr/>
        </p:nvCxnSpPr>
        <p:spPr>
          <a:xfrm flipH="1" rot="10800000">
            <a:off x="2998450" y="3626675"/>
            <a:ext cx="861300" cy="94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" name="Google Shape;106;p14"/>
          <p:cNvSpPr txBox="1"/>
          <p:nvPr/>
        </p:nvSpPr>
        <p:spPr>
          <a:xfrm>
            <a:off x="0" y="4443450"/>
            <a:ext cx="228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 Light"/>
                <a:ea typeface="Fira Sans Light"/>
                <a:cs typeface="Fira Sans Light"/>
                <a:sym typeface="Fira Sans Light"/>
              </a:rPr>
              <a:t>AC-DC Conversion Circuit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2230650" y="4458900"/>
            <a:ext cx="290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Fira Sans Light"/>
                <a:ea typeface="Fira Sans Light"/>
                <a:cs typeface="Fira Sans Light"/>
                <a:sym typeface="Fira Sans Light"/>
              </a:rPr>
              <a:t>Trapezoidal Prism with Directional Adjustability</a:t>
            </a:r>
            <a:endParaRPr sz="19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5291050" y="4458900"/>
            <a:ext cx="2712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Fira Sans Light"/>
                <a:ea typeface="Fira Sans Light"/>
                <a:cs typeface="Fira Sans Light"/>
                <a:sym typeface="Fira Sans Light"/>
              </a:rPr>
              <a:t>Piezoelectric Element with Washer</a:t>
            </a:r>
            <a:endParaRPr sz="19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09" name="Google Shape;109;p14"/>
          <p:cNvCxnSpPr>
            <a:stCxn id="110" idx="1"/>
          </p:cNvCxnSpPr>
          <p:nvPr/>
        </p:nvCxnSpPr>
        <p:spPr>
          <a:xfrm flipH="1">
            <a:off x="4812925" y="1082300"/>
            <a:ext cx="1351500" cy="988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0" name="Google Shape;110;p14"/>
          <p:cNvSpPr txBox="1"/>
          <p:nvPr/>
        </p:nvSpPr>
        <p:spPr>
          <a:xfrm>
            <a:off x="6164425" y="836000"/>
            <a:ext cx="174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 Light"/>
                <a:ea typeface="Fira Sans Light"/>
                <a:cs typeface="Fira Sans Light"/>
                <a:sym typeface="Fira Sans Light"/>
              </a:rPr>
              <a:t>80/20 Stand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16" name="Google Shape;116;p15"/>
          <p:cNvGraphicFramePr/>
          <p:nvPr/>
        </p:nvGraphicFramePr>
        <p:xfrm>
          <a:off x="2368175" y="1351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{FDE7533D-FADA-4CAE-B29C-4141A3293224}</a:tableStyleId>
              </a:tblPr>
              <a:tblGrid>
                <a:gridCol w="2203825"/>
                <a:gridCol w="2203825"/>
              </a:tblGrid>
              <a:tr h="55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Frequency (Hz)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Voltage (mV)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180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0.03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160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0.02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accent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140</a:t>
                      </a:r>
                      <a:endParaRPr sz="2000">
                        <a:solidFill>
                          <a:schemeClr val="accent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accent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0.04</a:t>
                      </a:r>
                      <a:endParaRPr sz="2000">
                        <a:solidFill>
                          <a:schemeClr val="accent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558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120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0.02</a:t>
                      </a:r>
                      <a:endParaRPr sz="20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7" name="Google Shape;117;p15"/>
          <p:cNvSpPr txBox="1"/>
          <p:nvPr/>
        </p:nvSpPr>
        <p:spPr>
          <a:xfrm>
            <a:off x="3071988" y="518975"/>
            <a:ext cx="30000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Sound Testing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2368175" y="4347750"/>
            <a:ext cx="2203800" cy="492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Optimal Range</a:t>
            </a:r>
            <a:endParaRPr sz="2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15"/>
          <p:cNvSpPr/>
          <p:nvPr/>
        </p:nvSpPr>
        <p:spPr>
          <a:xfrm rot="-5400000">
            <a:off x="1408425" y="3807100"/>
            <a:ext cx="1416000" cy="3039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2CC"/>
          </a:solidFill>
          <a:ln cap="flat" cmpd="sng" w="9525">
            <a:solidFill>
              <a:srgbClr val="0040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Oscilloscope Testing and Proof of Concept</a:t>
            </a:r>
            <a:endParaRPr/>
          </a:p>
        </p:txBody>
      </p:sp>
      <p:sp>
        <p:nvSpPr>
          <p:cNvPr id="125" name="Google Shape;125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0" l="0" r="0" t="5015"/>
          <a:stretch/>
        </p:blipFill>
        <p:spPr>
          <a:xfrm>
            <a:off x="407050" y="1740400"/>
            <a:ext cx="3243602" cy="22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4">
            <a:alphaModFix/>
          </a:blip>
          <a:srcRect b="0" l="0" r="0" t="5678"/>
          <a:stretch/>
        </p:blipFill>
        <p:spPr>
          <a:xfrm>
            <a:off x="4589275" y="1739411"/>
            <a:ext cx="3243601" cy="2286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497138" y="174825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Piezoelectric Circuit </a:t>
            </a:r>
            <a:endParaRPr/>
          </a:p>
        </p:txBody>
      </p:sp>
      <p:sp>
        <p:nvSpPr>
          <p:cNvPr id="133" name="Google Shape;133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37" y="1060875"/>
            <a:ext cx="2505331" cy="3606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7"/>
          <p:cNvCxnSpPr/>
          <p:nvPr/>
        </p:nvCxnSpPr>
        <p:spPr>
          <a:xfrm>
            <a:off x="265250" y="1026400"/>
            <a:ext cx="678000" cy="14013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" name="Google Shape;136;p17"/>
          <p:cNvSpPr txBox="1"/>
          <p:nvPr/>
        </p:nvSpPr>
        <p:spPr>
          <a:xfrm>
            <a:off x="0" y="637450"/>
            <a:ext cx="94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 Light"/>
                <a:ea typeface="Fira Sans Light"/>
                <a:cs typeface="Fira Sans Light"/>
                <a:sym typeface="Fira Sans Light"/>
              </a:rPr>
              <a:t>Diode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37" name="Google Shape;137;p17"/>
          <p:cNvCxnSpPr/>
          <p:nvPr/>
        </p:nvCxnSpPr>
        <p:spPr>
          <a:xfrm flipH="1">
            <a:off x="1818250" y="945675"/>
            <a:ext cx="1180200" cy="1376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17"/>
          <p:cNvSpPr txBox="1"/>
          <p:nvPr/>
        </p:nvSpPr>
        <p:spPr>
          <a:xfrm>
            <a:off x="2916775" y="637450"/>
            <a:ext cx="314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 Light"/>
                <a:ea typeface="Fira Sans Light"/>
                <a:cs typeface="Fira Sans Light"/>
                <a:sym typeface="Fira Sans Light"/>
              </a:rPr>
              <a:t>Oscilloscope Connections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39" name="Google Shape;139;p17"/>
          <p:cNvCxnSpPr/>
          <p:nvPr/>
        </p:nvCxnSpPr>
        <p:spPr>
          <a:xfrm flipH="1" rot="10800000">
            <a:off x="447250" y="3026300"/>
            <a:ext cx="1186200" cy="1750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" name="Google Shape;140;p17"/>
          <p:cNvSpPr txBox="1"/>
          <p:nvPr/>
        </p:nvSpPr>
        <p:spPr>
          <a:xfrm>
            <a:off x="163050" y="4700350"/>
            <a:ext cx="250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 Light"/>
                <a:ea typeface="Fira Sans Light"/>
                <a:cs typeface="Fira Sans Light"/>
                <a:sym typeface="Fira Sans Light"/>
              </a:rPr>
              <a:t>Connection Wires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41" name="Google Shape;141;p17"/>
          <p:cNvCxnSpPr/>
          <p:nvPr/>
        </p:nvCxnSpPr>
        <p:spPr>
          <a:xfrm flipH="1">
            <a:off x="1857050" y="915050"/>
            <a:ext cx="447300" cy="43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17"/>
          <p:cNvSpPr txBox="1"/>
          <p:nvPr/>
        </p:nvSpPr>
        <p:spPr>
          <a:xfrm>
            <a:off x="1633450" y="461350"/>
            <a:ext cx="130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ira Sans Light"/>
                <a:ea typeface="Fira Sans Light"/>
                <a:cs typeface="Fira Sans Light"/>
                <a:sym typeface="Fira Sans Light"/>
              </a:rPr>
              <a:t>Capacitor</a:t>
            </a:r>
            <a:endParaRPr sz="20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4">
            <a:alphaModFix/>
          </a:blip>
          <a:srcRect b="0" l="0" r="4095" t="0"/>
          <a:stretch/>
        </p:blipFill>
        <p:spPr>
          <a:xfrm>
            <a:off x="3089875" y="1105625"/>
            <a:ext cx="4311799" cy="36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of Concept</a:t>
            </a:r>
            <a:endParaRPr/>
          </a:p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18" title="IMG_243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4025" y="13984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type="title"/>
          </p:nvPr>
        </p:nvSpPr>
        <p:spPr>
          <a:xfrm>
            <a:off x="779100" y="836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Cost-Benefit Analysis</a:t>
            </a:r>
            <a:endParaRPr/>
          </a:p>
        </p:txBody>
      </p:sp>
      <p:sp>
        <p:nvSpPr>
          <p:cNvPr id="156" name="Google Shape;156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b="4010" l="0" r="0" t="4010"/>
          <a:stretch/>
        </p:blipFill>
        <p:spPr>
          <a:xfrm>
            <a:off x="5655124" y="1612188"/>
            <a:ext cx="1430508" cy="11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4">
            <a:alphaModFix/>
          </a:blip>
          <a:srcRect b="0" l="3508" r="1919" t="5105"/>
          <a:stretch/>
        </p:blipFill>
        <p:spPr>
          <a:xfrm>
            <a:off x="3125375" y="1595233"/>
            <a:ext cx="1494450" cy="122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5">
            <a:alphaModFix/>
          </a:blip>
          <a:srcRect b="9303" l="-940" r="940" t="8215"/>
          <a:stretch/>
        </p:blipFill>
        <p:spPr>
          <a:xfrm>
            <a:off x="732000" y="1836825"/>
            <a:ext cx="1430500" cy="9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434200" y="2916125"/>
            <a:ext cx="218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Energy Production</a:t>
            </a:r>
            <a:endParaRPr b="1" sz="16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2876150" y="2916125"/>
            <a:ext cx="199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Cost of Vibe-Energy</a:t>
            </a:r>
            <a:endParaRPr b="1" sz="18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5224225" y="2916125"/>
            <a:ext cx="2123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Break-Even Point in 2 – 8 years</a:t>
            </a:r>
            <a:endParaRPr b="1" sz="18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332450" y="3636325"/>
            <a:ext cx="21837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Daily</a:t>
            </a:r>
            <a:endParaRPr u="sng"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0.230 kWh – 0.922 kWh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Annual</a:t>
            </a:r>
            <a:endParaRPr u="sng"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82.02 kWh – 328.09 kWh</a:t>
            </a:r>
            <a:endParaRPr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5229050" y="3636325"/>
            <a:ext cx="22953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Cost Savings</a:t>
            </a:r>
            <a:endParaRPr u="sng"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$10.7 – $42.7 / year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assuming </a:t>
            </a:r>
            <a:r>
              <a:rPr i="1"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average cost of electricity is 13c/kWh</a:t>
            </a:r>
            <a:endParaRPr i="1"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2753450" y="3636325"/>
            <a:ext cx="2238300" cy="12621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$86 to build</a:t>
            </a:r>
            <a:endParaRPr u="sng"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Piezo Crystals: $6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Sheet Metal</a:t>
            </a: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: $50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Other Components: $30</a:t>
            </a:r>
            <a:endParaRPr>
              <a:solidFill>
                <a:schemeClr val="accen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>
            <p:ph type="title"/>
          </p:nvPr>
        </p:nvSpPr>
        <p:spPr>
          <a:xfrm>
            <a:off x="779100" y="455000"/>
            <a:ext cx="69621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171" name="Google Shape;171;p20"/>
          <p:cNvSpPr txBox="1"/>
          <p:nvPr>
            <p:ph idx="1" type="body"/>
          </p:nvPr>
        </p:nvSpPr>
        <p:spPr>
          <a:xfrm>
            <a:off x="779100" y="996100"/>
            <a:ext cx="6962100" cy="289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Prolonging devices’ battery life at location where sound is harnessed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Locations have a loud continuous sound: ~300 in NC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Concert halls &amp; indoor sporting events - Tested at Cameron Stadium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Factories 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Airports – 72 public airports in NC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Race tracks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lonso template">
  <a:themeElements>
    <a:clrScheme name="Custom 347">
      <a:dk1>
        <a:srgbClr val="410433"/>
      </a:dk1>
      <a:lt1>
        <a:srgbClr val="FFFFFF"/>
      </a:lt1>
      <a:dk2>
        <a:srgbClr val="9C9194"/>
      </a:dk2>
      <a:lt2>
        <a:srgbClr val="EBE7E4"/>
      </a:lt2>
      <a:accent1>
        <a:srgbClr val="77063F"/>
      </a:accent1>
      <a:accent2>
        <a:srgbClr val="AC0C5C"/>
      </a:accent2>
      <a:accent3>
        <a:srgbClr val="C7284F"/>
      </a:accent3>
      <a:accent4>
        <a:srgbClr val="FF7154"/>
      </a:accent4>
      <a:accent5>
        <a:srgbClr val="FF963C"/>
      </a:accent5>
      <a:accent6>
        <a:srgbClr val="FAC12B"/>
      </a:accent6>
      <a:hlink>
        <a:srgbClr val="77063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