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3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4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8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0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7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3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4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0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8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5FDE2-597B-4E74-AAF7-374D86D4BB9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EE6AC-2C3B-4F78-A107-F5119B0C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8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SeqWare</a:t>
            </a:r>
            <a:r>
              <a:rPr lang="en-US" dirty="0"/>
              <a:t> </a:t>
            </a:r>
            <a:r>
              <a:rPr lang="en-US" dirty="0" smtClean="0"/>
              <a:t>for NGS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MGI meeting, 12/17/2012</a:t>
            </a:r>
          </a:p>
          <a:p>
            <a:r>
              <a:rPr lang="en-US" dirty="0" smtClean="0"/>
              <a:t>Jianying 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9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81200"/>
            <a:ext cx="84864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200" dirty="0" smtClean="0"/>
              <a:t>Let’s take a look at a VERY brief examples on my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89623" y="3352800"/>
            <a:ext cx="61643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/>
              <a:t>SeqWare</a:t>
            </a:r>
            <a:r>
              <a:rPr lang="en-US" sz="4400" b="1" dirty="0" smtClean="0"/>
              <a:t> Virtual Machine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2506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Keeping track of NGS pipeline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A sample tracking and laboratory assay tracking system</a:t>
            </a:r>
          </a:p>
          <a:p>
            <a:pPr lvl="1"/>
            <a:r>
              <a:rPr lang="en-US" dirty="0" smtClean="0"/>
              <a:t>Clinical samples and their associated clinical data</a:t>
            </a:r>
          </a:p>
          <a:p>
            <a:pPr lvl="1"/>
            <a:r>
              <a:rPr lang="en-US" dirty="0" smtClean="0"/>
              <a:t>Library process, DNA/RNA extraction, etc.</a:t>
            </a:r>
          </a:p>
          <a:p>
            <a:pPr lvl="1"/>
            <a:r>
              <a:rPr lang="en-US" dirty="0" smtClean="0"/>
              <a:t>Aliquot, </a:t>
            </a:r>
          </a:p>
          <a:p>
            <a:pPr lvl="1"/>
            <a:r>
              <a:rPr lang="en-US" dirty="0" smtClean="0"/>
              <a:t>Sample label, storage, etc.</a:t>
            </a:r>
          </a:p>
          <a:p>
            <a:r>
              <a:rPr lang="en-US" dirty="0" smtClean="0"/>
              <a:t>Sequencing run</a:t>
            </a:r>
          </a:p>
          <a:p>
            <a:pPr lvl="1"/>
            <a:r>
              <a:rPr lang="en-US" dirty="0" smtClean="0"/>
              <a:t>Platform: Solid, 454, </a:t>
            </a:r>
            <a:r>
              <a:rPr lang="en-US" dirty="0" err="1" smtClean="0"/>
              <a:t>Illumina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Library preparation</a:t>
            </a:r>
          </a:p>
          <a:p>
            <a:pPr lvl="1"/>
            <a:r>
              <a:rPr lang="en-US" dirty="0" err="1" smtClean="0"/>
              <a:t>Exome</a:t>
            </a:r>
            <a:r>
              <a:rPr lang="en-US" dirty="0" smtClean="0"/>
              <a:t>, genome, </a:t>
            </a:r>
            <a:r>
              <a:rPr lang="en-US" dirty="0" err="1" smtClean="0"/>
              <a:t>RNAseq</a:t>
            </a:r>
            <a:r>
              <a:rPr lang="en-US" dirty="0" smtClean="0"/>
              <a:t>, </a:t>
            </a:r>
            <a:r>
              <a:rPr lang="en-US" dirty="0" err="1" smtClean="0"/>
              <a:t>ChIPseq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vs</a:t>
            </a:r>
            <a:r>
              <a:rPr lang="en-US" dirty="0" smtClean="0"/>
              <a:t> PE</a:t>
            </a:r>
          </a:p>
          <a:p>
            <a:pPr lvl="1"/>
            <a:r>
              <a:rPr lang="en-US" dirty="0" err="1" smtClean="0"/>
              <a:t>HiSeq</a:t>
            </a:r>
            <a:r>
              <a:rPr lang="en-US" dirty="0" smtClean="0"/>
              <a:t> -- multiplexing</a:t>
            </a:r>
          </a:p>
          <a:p>
            <a:r>
              <a:rPr lang="en-US" dirty="0" smtClean="0"/>
              <a:t>Analytical processes</a:t>
            </a:r>
          </a:p>
          <a:p>
            <a:pPr lvl="1"/>
            <a:r>
              <a:rPr lang="en-US" dirty="0" smtClean="0"/>
              <a:t>Software and version, dependency</a:t>
            </a:r>
          </a:p>
          <a:p>
            <a:pPr lvl="1"/>
            <a:r>
              <a:rPr lang="en-US" dirty="0" smtClean="0"/>
              <a:t>Aligner: BWA, </a:t>
            </a:r>
            <a:r>
              <a:rPr lang="en-US" dirty="0" err="1" smtClean="0"/>
              <a:t>Botie</a:t>
            </a:r>
            <a:r>
              <a:rPr lang="en-US" dirty="0" smtClean="0"/>
              <a:t>, </a:t>
            </a:r>
            <a:r>
              <a:rPr lang="en-US" dirty="0" err="1" smtClean="0"/>
              <a:t>Bfast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Reference DB: hg18/19, mm9/10</a:t>
            </a:r>
          </a:p>
          <a:p>
            <a:pPr lvl="1"/>
            <a:r>
              <a:rPr lang="en-US" dirty="0" smtClean="0"/>
              <a:t>Data QC</a:t>
            </a:r>
          </a:p>
          <a:p>
            <a:pPr lvl="1"/>
            <a:r>
              <a:rPr lang="en-US" dirty="0" smtClean="0"/>
              <a:t>Alignment, variant calls, other processes</a:t>
            </a:r>
          </a:p>
          <a:p>
            <a:pPr lvl="1"/>
            <a:r>
              <a:rPr lang="en-US" dirty="0" smtClean="0"/>
              <a:t>Analysis log</a:t>
            </a:r>
          </a:p>
          <a:p>
            <a:pPr lvl="1"/>
            <a:r>
              <a:rPr lang="en-US" dirty="0" smtClean="0"/>
              <a:t>Results</a:t>
            </a:r>
          </a:p>
          <a:p>
            <a:r>
              <a:rPr lang="en-US" dirty="0" smtClean="0"/>
              <a:t>Use of the analytical results</a:t>
            </a:r>
          </a:p>
          <a:p>
            <a:pPr lvl="1"/>
            <a:r>
              <a:rPr lang="en-US" dirty="0" smtClean="0"/>
              <a:t>Variant call results</a:t>
            </a:r>
          </a:p>
          <a:p>
            <a:pPr lvl="1"/>
            <a:r>
              <a:rPr lang="en-US" dirty="0" smtClean="0"/>
              <a:t>Data sharing</a:t>
            </a:r>
          </a:p>
          <a:p>
            <a:pPr lvl="1"/>
            <a:r>
              <a:rPr lang="en-US" dirty="0" smtClean="0"/>
              <a:t>Further statistical analysis</a:t>
            </a:r>
          </a:p>
          <a:p>
            <a:pPr lvl="1"/>
            <a:r>
              <a:rPr lang="en-US" dirty="0" smtClean="0"/>
              <a:t>Data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5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seqware_project_over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59155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5580432" y="3193915"/>
            <a:ext cx="2667000" cy="2590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7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SeqWare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collection of sequence analysis tools </a:t>
            </a:r>
          </a:p>
          <a:p>
            <a:r>
              <a:rPr lang="en-US" dirty="0"/>
              <a:t>A</a:t>
            </a:r>
            <a:r>
              <a:rPr lang="en-US" dirty="0" smtClean="0"/>
              <a:t> collection of third-party analysis tools </a:t>
            </a:r>
          </a:p>
          <a:p>
            <a:r>
              <a:rPr lang="en-US" dirty="0"/>
              <a:t>A</a:t>
            </a:r>
            <a:r>
              <a:rPr lang="en-US" dirty="0" smtClean="0"/>
              <a:t> programmatic interface to wrap </a:t>
            </a:r>
            <a:r>
              <a:rPr lang="en-US" dirty="0" err="1" smtClean="0"/>
              <a:t>SeqWare</a:t>
            </a:r>
            <a:r>
              <a:rPr lang="en-US" dirty="0" smtClean="0"/>
              <a:t> Pipeline and third party tools </a:t>
            </a:r>
          </a:p>
          <a:p>
            <a:r>
              <a:rPr lang="en-US" dirty="0"/>
              <a:t>A</a:t>
            </a:r>
            <a:r>
              <a:rPr lang="en-US" dirty="0" smtClean="0"/>
              <a:t> mechanism to run these tools in a consistent way interactively </a:t>
            </a:r>
          </a:p>
          <a:p>
            <a:r>
              <a:rPr lang="en-US" dirty="0"/>
              <a:t>A</a:t>
            </a:r>
            <a:r>
              <a:rPr lang="en-US" dirty="0" smtClean="0"/>
              <a:t> mechanism to string these tools together and execute them on any cluster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1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SeqWare</a:t>
            </a:r>
            <a:r>
              <a:rPr lang="en-US" dirty="0" smtClean="0"/>
              <a:t> pipeline/workflow layout</a:t>
            </a:r>
            <a:endParaRPr lang="en-US" dirty="0"/>
          </a:p>
        </p:txBody>
      </p:sp>
      <p:pic>
        <p:nvPicPr>
          <p:cNvPr id="2050" name="Picture 2" descr="File:sw_pipe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029575" cy="467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7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26"/>
            <a:ext cx="8229600" cy="1143000"/>
          </a:xfrm>
        </p:spPr>
        <p:txBody>
          <a:bodyPr/>
          <a:lstStyle/>
          <a:p>
            <a:r>
              <a:rPr lang="en-US" dirty="0" smtClean="0"/>
              <a:t>Workflow </a:t>
            </a:r>
            <a:r>
              <a:rPr lang="en-US" dirty="0" smtClean="0"/>
              <a:t>convention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340" y="1143000"/>
            <a:ext cx="43243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4861" y="2514600"/>
            <a:ext cx="8239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# key=</a:t>
            </a:r>
            <a:r>
              <a:rPr lang="en-US" sz="1200" dirty="0" err="1"/>
              <a:t>input_file:type</a:t>
            </a:r>
            <a:r>
              <a:rPr lang="en-US" sz="1200" dirty="0"/>
              <a:t>=file:display=F:file_meta_type=text/plain </a:t>
            </a:r>
            <a:endParaRPr lang="en-US" sz="1200" dirty="0" smtClean="0"/>
          </a:p>
          <a:p>
            <a:r>
              <a:rPr lang="en-US" sz="1200" dirty="0" err="1" smtClean="0"/>
              <a:t>input_file</a:t>
            </a:r>
            <a:r>
              <a:rPr lang="en-US" sz="1200" dirty="0"/>
              <a:t>=${</a:t>
            </a:r>
            <a:r>
              <a:rPr lang="en-US" sz="1200" dirty="0" err="1"/>
              <a:t>workflow_bundle_dir</a:t>
            </a:r>
            <a:r>
              <a:rPr lang="en-US" sz="1200" dirty="0"/>
              <a:t>}/</a:t>
            </a:r>
            <a:r>
              <a:rPr lang="en-US" sz="1200" dirty="0" err="1"/>
              <a:t>bundle_hello_world</a:t>
            </a:r>
            <a:r>
              <a:rPr lang="en-US" sz="1200" dirty="0"/>
              <a:t>/0.9.0/data/input.txt </a:t>
            </a:r>
            <a:endParaRPr lang="en-US" sz="1200" dirty="0" smtClean="0"/>
          </a:p>
          <a:p>
            <a:r>
              <a:rPr lang="en-US" sz="1200" dirty="0" smtClean="0"/>
              <a:t># </a:t>
            </a:r>
            <a:r>
              <a:rPr lang="en-US" sz="1200" dirty="0"/>
              <a:t>key=</a:t>
            </a:r>
            <a:r>
              <a:rPr lang="en-US" sz="1200" dirty="0" err="1"/>
              <a:t>greeting:type</a:t>
            </a:r>
            <a:r>
              <a:rPr lang="en-US" sz="1200" dirty="0"/>
              <a:t>=</a:t>
            </a:r>
            <a:r>
              <a:rPr lang="en-US" sz="1200" dirty="0" err="1"/>
              <a:t>text:display</a:t>
            </a:r>
            <a:r>
              <a:rPr lang="en-US" sz="1200" dirty="0"/>
              <a:t>=</a:t>
            </a:r>
            <a:r>
              <a:rPr lang="en-US" sz="1200" dirty="0" err="1"/>
              <a:t>T:display_name</a:t>
            </a:r>
            <a:r>
              <a:rPr lang="en-US" sz="1200" dirty="0"/>
              <a:t>=Greeting </a:t>
            </a:r>
            <a:endParaRPr lang="en-US" sz="1200" dirty="0" smtClean="0"/>
          </a:p>
          <a:p>
            <a:r>
              <a:rPr lang="en-US" sz="1200" dirty="0" smtClean="0"/>
              <a:t>greeting=Testing </a:t>
            </a:r>
          </a:p>
          <a:p>
            <a:r>
              <a:rPr lang="en-US" sz="1200" dirty="0" smtClean="0"/>
              <a:t># </a:t>
            </a:r>
            <a:r>
              <a:rPr lang="en-US" sz="1200" dirty="0"/>
              <a:t>this is just a comment, the output directory is a conventions and </a:t>
            </a:r>
            <a:r>
              <a:rPr lang="en-US" sz="1200" dirty="0" smtClean="0"/>
              <a:t> used </a:t>
            </a:r>
            <a:r>
              <a:rPr lang="en-US" sz="1200" dirty="0"/>
              <a:t>in many workflows to specify a relative output path </a:t>
            </a:r>
            <a:endParaRPr lang="en-US" sz="1200" dirty="0" smtClean="0"/>
          </a:p>
          <a:p>
            <a:r>
              <a:rPr lang="en-US" sz="1200" dirty="0" err="1" smtClean="0"/>
              <a:t>output_dir</a:t>
            </a:r>
            <a:r>
              <a:rPr lang="en-US" sz="1200" dirty="0" smtClean="0"/>
              <a:t>=results </a:t>
            </a:r>
          </a:p>
          <a:p>
            <a:r>
              <a:rPr lang="en-US" sz="1200" dirty="0" smtClean="0"/>
              <a:t># </a:t>
            </a:r>
            <a:r>
              <a:rPr lang="en-US" sz="1200" dirty="0"/>
              <a:t>the </a:t>
            </a:r>
            <a:r>
              <a:rPr lang="en-US" sz="1200" dirty="0" err="1"/>
              <a:t>output_prefix</a:t>
            </a:r>
            <a:r>
              <a:rPr lang="en-US" sz="1200" dirty="0"/>
              <a:t> is a </a:t>
            </a:r>
            <a:r>
              <a:rPr lang="en-US" sz="1200" dirty="0" err="1"/>
              <a:t>convension</a:t>
            </a:r>
            <a:r>
              <a:rPr lang="en-US" sz="1200" dirty="0"/>
              <a:t> and used to specify the root of the </a:t>
            </a:r>
            <a:r>
              <a:rPr lang="en-US" sz="1200" dirty="0" smtClean="0"/>
              <a:t>absolute </a:t>
            </a:r>
            <a:r>
              <a:rPr lang="en-US" sz="1200" dirty="0"/>
              <a:t>output path or an S3 bucket name </a:t>
            </a:r>
            <a:endParaRPr lang="en-US" sz="1200" dirty="0" smtClean="0"/>
          </a:p>
          <a:p>
            <a:r>
              <a:rPr lang="en-US" sz="1200" dirty="0" err="1" smtClean="0"/>
              <a:t>output_prefix</a:t>
            </a:r>
            <a:r>
              <a:rPr lang="en-US" sz="1200" dirty="0"/>
              <a:t>=./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4861" y="4191000"/>
            <a:ext cx="726666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Running </a:t>
            </a:r>
            <a:r>
              <a:rPr lang="en-US" sz="1200" dirty="0"/>
              <a:t>Plugin: </a:t>
            </a:r>
            <a:r>
              <a:rPr lang="en-US" sz="1200" dirty="0" err="1"/>
              <a:t>net.sourceforge.seqware.pipeline.plugins.BundleManager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 smtClean="0"/>
              <a:t>Setting </a:t>
            </a:r>
            <a:r>
              <a:rPr lang="en-US" sz="1200" dirty="0"/>
              <a:t>Up Plugin: net.sourceforge.seqware.pipeline.plugins.BundleManager@21f8c6df </a:t>
            </a:r>
            <a:endParaRPr lang="en-US" sz="1200" dirty="0" smtClean="0"/>
          </a:p>
          <a:p>
            <a:r>
              <a:rPr lang="en-US" sz="1200" dirty="0" smtClean="0"/>
              <a:t>===================================================== </a:t>
            </a:r>
          </a:p>
          <a:p>
            <a:r>
              <a:rPr lang="en-US" sz="1200" dirty="0" smtClean="0"/>
              <a:t>===============</a:t>
            </a:r>
            <a:r>
              <a:rPr lang="en-US" sz="1200" dirty="0"/>
              <a:t>INSTALLED WORKFLOWS=================== </a:t>
            </a:r>
            <a:endParaRPr lang="en-US" sz="1200" dirty="0" smtClean="0"/>
          </a:p>
          <a:p>
            <a:r>
              <a:rPr lang="en-US" sz="1200" dirty="0" smtClean="0"/>
              <a:t>===================================================== </a:t>
            </a:r>
          </a:p>
          <a:p>
            <a:r>
              <a:rPr lang="en-US" sz="1200" dirty="0" smtClean="0"/>
              <a:t>Name </a:t>
            </a:r>
            <a:r>
              <a:rPr lang="en-US" sz="1200" dirty="0"/>
              <a:t>Version Creation Date </a:t>
            </a:r>
            <a:r>
              <a:rPr lang="en-US" sz="1200" dirty="0" err="1"/>
              <a:t>SeqWare</a:t>
            </a:r>
            <a:r>
              <a:rPr lang="en-US" sz="1200" dirty="0"/>
              <a:t> Accession Bundle Location </a:t>
            </a:r>
            <a:endParaRPr lang="en-US" sz="1200" dirty="0" smtClean="0"/>
          </a:p>
          <a:p>
            <a:r>
              <a:rPr lang="en-US" sz="1200" dirty="0" smtClean="0"/>
              <a:t>----------------------------------------------------- </a:t>
            </a:r>
          </a:p>
          <a:p>
            <a:r>
              <a:rPr lang="en-US" sz="1200" dirty="0" err="1" smtClean="0"/>
              <a:t>FileImport</a:t>
            </a:r>
            <a:r>
              <a:rPr lang="en-US" sz="1200" dirty="0" smtClean="0"/>
              <a:t> </a:t>
            </a:r>
            <a:r>
              <a:rPr lang="en-US" sz="1200" dirty="0"/>
              <a:t>0.1.0 Wed Jan 04 13:51:00 EST 2012 4 null </a:t>
            </a:r>
            <a:endParaRPr lang="en-US" sz="1200" dirty="0" smtClean="0"/>
          </a:p>
          <a:p>
            <a:r>
              <a:rPr lang="en-US" sz="1200" dirty="0" smtClean="0"/>
              <a:t>First </a:t>
            </a:r>
            <a:r>
              <a:rPr lang="en-US" sz="1200" dirty="0"/>
              <a:t>Fri Nov 30 16:17:31 EST 2012 15 null </a:t>
            </a:r>
            <a:endParaRPr lang="en-US" sz="1200" dirty="0" smtClean="0"/>
          </a:p>
          <a:p>
            <a:r>
              <a:rPr lang="en-US" sz="1200" dirty="0" err="1" smtClean="0"/>
              <a:t>HelloWorldWorkflow</a:t>
            </a:r>
            <a:r>
              <a:rPr lang="en-US" sz="1200" dirty="0" smtClean="0"/>
              <a:t> </a:t>
            </a:r>
            <a:r>
              <a:rPr lang="en-US" sz="1200" dirty="0"/>
              <a:t>1.0 Wed Aug 15 19:00:11 EDT 2012 7 </a:t>
            </a:r>
            <a:endParaRPr lang="en-US" sz="1200" dirty="0" smtClean="0"/>
          </a:p>
          <a:p>
            <a:r>
              <a:rPr lang="en-US" sz="1200" u="sng" dirty="0" smtClean="0"/>
              <a:t>“/</a:t>
            </a:r>
            <a:r>
              <a:rPr lang="en-US" sz="1200" u="sng" dirty="0"/>
              <a:t>home/</a:t>
            </a:r>
            <a:r>
              <a:rPr lang="en-US" sz="1200" u="sng" dirty="0" err="1"/>
              <a:t>seqware</a:t>
            </a:r>
            <a:r>
              <a:rPr lang="en-US" sz="1200" u="sng" dirty="0"/>
              <a:t>/</a:t>
            </a:r>
            <a:r>
              <a:rPr lang="en-US" sz="1200" u="sng" dirty="0" err="1"/>
              <a:t>SeqWare</a:t>
            </a:r>
            <a:r>
              <a:rPr lang="en-US" sz="1200" u="sng" dirty="0"/>
              <a:t>/released-bundles/</a:t>
            </a:r>
            <a:r>
              <a:rPr lang="en-US" sz="1200" u="sng" dirty="0" err="1"/>
              <a:t>Workflow_Bundle_H</a:t>
            </a:r>
            <a:r>
              <a:rPr lang="en-US" sz="1200" u="sng" dirty="0"/>
              <a:t> </a:t>
            </a:r>
            <a:r>
              <a:rPr lang="en-US" sz="1200" u="sng" dirty="0" smtClean="0"/>
              <a:t>elloWorldWorkflow_1.0_SeqWare_0.12.5.zip”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12774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QC modules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" y="2376630"/>
            <a:ext cx="9156971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8" y="4795743"/>
            <a:ext cx="90773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486" y="2059026"/>
            <a:ext cx="1341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Prior alignment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906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572910" cy="622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0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0487" y="228600"/>
            <a:ext cx="8963025" cy="1885950"/>
            <a:chOff x="90487" y="228600"/>
            <a:chExt cx="8963025" cy="188595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87" y="228600"/>
              <a:ext cx="8963025" cy="1885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762000" y="257784"/>
              <a:ext cx="1600200" cy="152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0487" y="2209800"/>
            <a:ext cx="8963025" cy="1295235"/>
            <a:chOff x="90487" y="2209800"/>
            <a:chExt cx="8963025" cy="129523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87" y="2209800"/>
              <a:ext cx="8963025" cy="1295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666344" y="2820129"/>
              <a:ext cx="1600200" cy="152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091" y="3813552"/>
            <a:ext cx="8947826" cy="3034720"/>
            <a:chOff x="45091" y="3813552"/>
            <a:chExt cx="8947826" cy="303472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91" y="3813552"/>
              <a:ext cx="8947826" cy="3034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1562100" y="4628744"/>
              <a:ext cx="2019300" cy="152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956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314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SeqWare for NGS analysis</vt:lpstr>
      <vt:lpstr>Keeping track of NGS pipeline analysis</vt:lpstr>
      <vt:lpstr>PowerPoint Presentation</vt:lpstr>
      <vt:lpstr>SeqWare pipeline</vt:lpstr>
      <vt:lpstr>SeqWare pipeline/workflow layout</vt:lpstr>
      <vt:lpstr>Workflow convention</vt:lpstr>
      <vt:lpstr>QC modules</vt:lpstr>
      <vt:lpstr>PowerPoint Presentation</vt:lpstr>
      <vt:lpstr>PowerPoint Presentation</vt:lpstr>
      <vt:lpstr>PowerPoint Presentation</vt:lpstr>
    </vt:vector>
  </TitlesOfParts>
  <Company>NIEHS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sysprep</dc:creator>
  <cp:lastModifiedBy>sysprep</cp:lastModifiedBy>
  <cp:revision>17</cp:revision>
  <dcterms:created xsi:type="dcterms:W3CDTF">2012-12-13T15:50:13Z</dcterms:created>
  <dcterms:modified xsi:type="dcterms:W3CDTF">2012-12-17T18:49:37Z</dcterms:modified>
</cp:coreProperties>
</file>