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C9BB5-85E2-4736-9A90-E58AA3ED68ED}" v="2" dt="2019-10-23T20:24:49.802"/>
    <p1510:client id="{3C8CE954-6D6B-4937-9B12-7CBE75F5A872}" v="603" dt="2019-10-29T18:53:33.495"/>
    <p1510:client id="{CA7133E7-C49A-4654-BCFF-A3A35AE13A9E}" v="111" dt="2019-10-23T20:19:51.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0" d="100"/>
          <a:sy n="90"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11/7/2019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ra1usa@g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blue, sitting, table, bowl&#10;&#10;Description generated with very high confidence">
            <a:extLst>
              <a:ext uri="{FF2B5EF4-FFF2-40B4-BE49-F238E27FC236}">
                <a16:creationId xmlns:a16="http://schemas.microsoft.com/office/drawing/2014/main" id="{2787BE85-3DD9-4ED3-96D0-BB3C433EBB5F}"/>
              </a:ext>
            </a:extLst>
          </p:cNvPr>
          <p:cNvPicPr>
            <a:picLocks noChangeAspect="1"/>
          </p:cNvPicPr>
          <p:nvPr/>
        </p:nvPicPr>
        <p:blipFill>
          <a:blip r:embed="rId2"/>
          <a:stretch>
            <a:fillRect/>
          </a:stretch>
        </p:blipFill>
        <p:spPr>
          <a:xfrm>
            <a:off x="895106" y="463507"/>
            <a:ext cx="10527984" cy="3743762"/>
          </a:xfrm>
          <a:prstGeom prst="rect">
            <a:avLst/>
          </a:prstGeom>
        </p:spPr>
      </p:pic>
      <p:sp>
        <p:nvSpPr>
          <p:cNvPr id="6" name="Subtitle 2">
            <a:extLst>
              <a:ext uri="{FF2B5EF4-FFF2-40B4-BE49-F238E27FC236}">
                <a16:creationId xmlns:a16="http://schemas.microsoft.com/office/drawing/2014/main" id="{CF94F5D2-C7F7-4EBA-9156-6D5026A95EF9}"/>
              </a:ext>
            </a:extLst>
          </p:cNvPr>
          <p:cNvSpPr>
            <a:spLocks noGrp="1"/>
          </p:cNvSpPr>
          <p:nvPr/>
        </p:nvSpPr>
        <p:spPr>
          <a:xfrm>
            <a:off x="1125991" y="4250943"/>
            <a:ext cx="9858895" cy="2197112"/>
          </a:xfrm>
          <a:prstGeom prst="rect">
            <a:avLst/>
          </a:prstGeom>
          <a:noFill/>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800" dirty="0">
                <a:solidFill>
                  <a:srgbClr val="FFFFFF"/>
                </a:solidFill>
              </a:rPr>
              <a:t>Omega and Brenda Wilson, WERA Co-Founders </a:t>
            </a:r>
          </a:p>
          <a:p>
            <a:r>
              <a:rPr lang="en-US" sz="2800" dirty="0">
                <a:solidFill>
                  <a:srgbClr val="FFFFFF"/>
                </a:solidFill>
              </a:rPr>
              <a:t>Contributors to U.S. EJ Bill S.2236</a:t>
            </a:r>
          </a:p>
          <a:p>
            <a:r>
              <a:rPr lang="en-US" sz="2800" dirty="0">
                <a:solidFill>
                  <a:srgbClr val="FFFFFF"/>
                </a:solidFill>
              </a:rPr>
              <a:t>West End Revitalization Association (WERA)</a:t>
            </a:r>
          </a:p>
          <a:p>
            <a:r>
              <a:rPr lang="en-US" sz="2800" dirty="0">
                <a:solidFill>
                  <a:srgbClr val="FFFFFF"/>
                </a:solidFill>
              </a:rPr>
              <a:t>Mebane, NC</a:t>
            </a:r>
          </a:p>
          <a:p>
            <a:r>
              <a:rPr lang="en-US" sz="2800" dirty="0">
                <a:solidFill>
                  <a:srgbClr val="FFFFFF"/>
                </a:solidFill>
              </a:rPr>
              <a:t>Email: </a:t>
            </a:r>
            <a:r>
              <a:rPr lang="en-US" sz="2800" u="sng" dirty="0">
                <a:solidFill>
                  <a:schemeClr val="tx1"/>
                </a:solidFill>
                <a:hlinkClick r:id="rId3">
                  <a:extLst>
                    <a:ext uri="{A12FA001-AC4F-418D-AE19-62706E023703}">
                      <ahyp:hlinkClr xmlns:ahyp="http://schemas.microsoft.com/office/drawing/2018/hyperlinkcolor" val="tx"/>
                    </a:ext>
                  </a:extLst>
                </a:hlinkClick>
              </a:rPr>
              <a:t>wera1usa@gmail.com</a:t>
            </a:r>
            <a:r>
              <a:rPr lang="en-US" sz="2800" u="sng" dirty="0">
                <a:solidFill>
                  <a:schemeClr val="tx1"/>
                </a:solidFill>
              </a:rPr>
              <a:t> </a:t>
            </a:r>
            <a:r>
              <a:rPr lang="en-US" sz="2800" dirty="0">
                <a:solidFill>
                  <a:srgbClr val="FFFFFF"/>
                </a:solidFill>
              </a:rPr>
              <a:t>Original Website: wera-nc.org</a:t>
            </a:r>
          </a:p>
          <a:p>
            <a:endParaRPr lang="en-US" sz="2800" dirty="0">
              <a:solidFill>
                <a:srgbClr val="FFFFFF"/>
              </a:solidFill>
            </a:endParaRPr>
          </a:p>
          <a:p>
            <a:endParaRPr lang="en-US" dirty="0">
              <a:solidFill>
                <a:srgbClr val="FFFFFF"/>
              </a:solidFill>
            </a:endParaRPr>
          </a:p>
        </p:txBody>
      </p:sp>
      <p:sp>
        <p:nvSpPr>
          <p:cNvPr id="8" name="TextBox 7">
            <a:extLst>
              <a:ext uri="{FF2B5EF4-FFF2-40B4-BE49-F238E27FC236}">
                <a16:creationId xmlns:a16="http://schemas.microsoft.com/office/drawing/2014/main" id="{F4647F31-9E43-4D07-A73D-259083F9C887}"/>
              </a:ext>
            </a:extLst>
          </p:cNvPr>
          <p:cNvSpPr txBox="1"/>
          <p:nvPr/>
        </p:nvSpPr>
        <p:spPr>
          <a:xfrm>
            <a:off x="1498563" y="1914525"/>
            <a:ext cx="948988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Black"/>
              </a:rPr>
              <a:t>WATER AND SEWER INFRASTRCTURE</a:t>
            </a:r>
            <a:endParaRPr lang="en-US" sz="3200" dirty="0">
              <a:latin typeface="Arial Black"/>
            </a:endParaRPr>
          </a:p>
          <a:p>
            <a:pPr algn="ctr"/>
            <a:r>
              <a:rPr lang="en-US" sz="3200" b="1" dirty="0">
                <a:latin typeface="Arial Black"/>
              </a:rPr>
              <a:t>WORLDWIDE SIGNIFICANCE</a:t>
            </a:r>
          </a:p>
        </p:txBody>
      </p:sp>
    </p:spTree>
    <p:extLst>
      <p:ext uri="{BB962C8B-B14F-4D97-AF65-F5344CB8AC3E}">
        <p14:creationId xmlns:p14="http://schemas.microsoft.com/office/powerpoint/2010/main" val="229284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3DEB-0E32-46B5-B018-709B3D4223FB}"/>
              </a:ext>
            </a:extLst>
          </p:cNvPr>
          <p:cNvSpPr>
            <a:spLocks noGrp="1"/>
          </p:cNvSpPr>
          <p:nvPr>
            <p:ph type="title"/>
          </p:nvPr>
        </p:nvSpPr>
        <p:spPr>
          <a:xfrm>
            <a:off x="2114178" y="523613"/>
            <a:ext cx="7729728" cy="1188720"/>
          </a:xfrm>
        </p:spPr>
        <p:txBody>
          <a:bodyPr>
            <a:normAutofit fontScale="90000"/>
          </a:bodyPr>
          <a:lstStyle/>
          <a:p>
            <a:pPr algn="ctr"/>
            <a:r>
              <a:rPr lang="en-US" b="1" u="sng" dirty="0">
                <a:solidFill>
                  <a:srgbClr val="002060"/>
                </a:solidFill>
              </a:rPr>
              <a:t>Water and Sewer Infrastructure</a:t>
            </a:r>
            <a:br>
              <a:rPr lang="en-US" b="1" u="sng" dirty="0"/>
            </a:br>
            <a:r>
              <a:rPr lang="en-US" b="1" i="1" u="sng" dirty="0">
                <a:solidFill>
                  <a:srgbClr val="0070C0"/>
                </a:solidFill>
              </a:rPr>
              <a:t>Worldwide Significance</a:t>
            </a:r>
            <a:endParaRPr lang="en-US" u="sng" dirty="0"/>
          </a:p>
        </p:txBody>
      </p:sp>
      <p:sp>
        <p:nvSpPr>
          <p:cNvPr id="3" name="Content Placeholder 2">
            <a:extLst>
              <a:ext uri="{FF2B5EF4-FFF2-40B4-BE49-F238E27FC236}">
                <a16:creationId xmlns:a16="http://schemas.microsoft.com/office/drawing/2014/main" id="{68595973-E89B-4ECB-88F3-305718371E5F}"/>
              </a:ext>
            </a:extLst>
          </p:cNvPr>
          <p:cNvSpPr>
            <a:spLocks noGrp="1"/>
          </p:cNvSpPr>
          <p:nvPr>
            <p:ph idx="1"/>
          </p:nvPr>
        </p:nvSpPr>
        <p:spPr>
          <a:xfrm>
            <a:off x="912628" y="2000090"/>
            <a:ext cx="10366743" cy="4217829"/>
          </a:xfrm>
        </p:spPr>
        <p:txBody>
          <a:bodyPr vert="horz" lIns="91440" tIns="45720" rIns="91440" bIns="45720" rtlCol="0" anchor="t">
            <a:normAutofit fontScale="92500" lnSpcReduction="20000"/>
          </a:bodyPr>
          <a:lstStyle/>
          <a:p>
            <a:pPr marL="342900" indent="-342900">
              <a:buFont typeface="+mj-lt"/>
              <a:buAutoNum type="alphaUcPeriod"/>
            </a:pPr>
            <a:r>
              <a:rPr lang="en-US" sz="2400" b="1" dirty="0">
                <a:solidFill>
                  <a:schemeClr val="tx1"/>
                </a:solidFill>
              </a:rPr>
              <a:t>U.S. Senator Cory Booker, Democrat for New Jersey, and his congressional staff lead a team of community Environmental Justice veterans, university researchers, and attorneys in drafting the U.S. Senate Environmental Justice Bill S.2236 that submitted July 2019</a:t>
            </a:r>
            <a:r>
              <a:rPr lang="en-US" sz="2400" dirty="0">
                <a:solidFill>
                  <a:schemeClr val="tx1"/>
                </a:solidFill>
              </a:rPr>
              <a:t>.</a:t>
            </a:r>
          </a:p>
          <a:p>
            <a:pPr marL="342900" indent="-342900">
              <a:buFont typeface="+mj-lt"/>
              <a:buAutoNum type="alphaUcPeriod"/>
            </a:pPr>
            <a:r>
              <a:rPr lang="en-US" sz="2400" b="1" dirty="0">
                <a:solidFill>
                  <a:schemeClr val="tx1"/>
                </a:solidFill>
              </a:rPr>
              <a:t>In 2017, Omega Wilson of the West End Revitalization Association (WERA) was recruited to provide input on the Environmental Justice Bill S.2236 with specific knowledge on: a) infrastructure issues like water and sewer, b) community lead research and science, and c) </a:t>
            </a:r>
            <a:r>
              <a:rPr lang="en-US" sz="2400" b="1" u="sng" dirty="0">
                <a:solidFill>
                  <a:schemeClr val="tx1"/>
                </a:solidFill>
              </a:rPr>
              <a:t>demonstrated interagency and collaborative legal actions for measurable ground-level outcomes</a:t>
            </a:r>
            <a:r>
              <a:rPr lang="en-US" sz="2400" b="1" dirty="0">
                <a:solidFill>
                  <a:schemeClr val="tx1"/>
                </a:solidFill>
              </a:rPr>
              <a:t>.</a:t>
            </a:r>
          </a:p>
          <a:p>
            <a:pPr marL="342900" indent="-342900">
              <a:buFont typeface="+mj-lt"/>
              <a:buAutoNum type="alphaUcPeriod"/>
            </a:pPr>
            <a:r>
              <a:rPr lang="en-US" sz="2400" b="1" dirty="0">
                <a:solidFill>
                  <a:schemeClr val="tx1"/>
                </a:solidFill>
              </a:rPr>
              <a:t>Senator Booker said. “</a:t>
            </a:r>
            <a:r>
              <a:rPr lang="en-US" sz="2400" b="1" i="1" dirty="0">
                <a:solidFill>
                  <a:schemeClr val="tx1"/>
                </a:solidFill>
              </a:rPr>
              <a:t>Clean air and clean water shouldn’t be luxuries for the privileged, yet every day, communities of color, low income communities, and indigenous communities disproportionately face environmental hazards and harmful pollutants</a:t>
            </a:r>
            <a:r>
              <a:rPr lang="en-US" sz="2400" b="1" dirty="0">
                <a:solidFill>
                  <a:schemeClr val="tx1"/>
                </a:solidFill>
              </a:rPr>
              <a:t>.” July 24, 2019</a:t>
            </a:r>
          </a:p>
        </p:txBody>
      </p:sp>
      <p:sp>
        <p:nvSpPr>
          <p:cNvPr id="4" name="Slide Number Placeholder 3">
            <a:extLst>
              <a:ext uri="{FF2B5EF4-FFF2-40B4-BE49-F238E27FC236}">
                <a16:creationId xmlns:a16="http://schemas.microsoft.com/office/drawing/2014/main" id="{CB1A6D28-4B2B-4897-AD93-A4FAF057A796}"/>
              </a:ext>
            </a:extLst>
          </p:cNvPr>
          <p:cNvSpPr>
            <a:spLocks noGrp="1"/>
          </p:cNvSpPr>
          <p:nvPr>
            <p:ph type="sldNum" sz="quarter" idx="12"/>
          </p:nvPr>
        </p:nvSpPr>
        <p:spPr/>
        <p:txBody>
          <a:bodyPr/>
          <a:lstStyle/>
          <a:p>
            <a:fld id="{8A7A6979-0714-4377-B894-6BE4C2D6E202}" type="slidenum">
              <a:rPr lang="en-US" sz="1400" smtClean="0"/>
              <a:pPr/>
              <a:t>2</a:t>
            </a:fld>
            <a:endParaRPr lang="en-US" sz="1400" dirty="0"/>
          </a:p>
        </p:txBody>
      </p:sp>
    </p:spTree>
    <p:extLst>
      <p:ext uri="{BB962C8B-B14F-4D97-AF65-F5344CB8AC3E}">
        <p14:creationId xmlns:p14="http://schemas.microsoft.com/office/powerpoint/2010/main" val="193700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BB39-20C1-435B-A0BE-FCDC59857F22}"/>
              </a:ext>
            </a:extLst>
          </p:cNvPr>
          <p:cNvSpPr>
            <a:spLocks noGrp="1"/>
          </p:cNvSpPr>
          <p:nvPr>
            <p:ph type="title"/>
          </p:nvPr>
        </p:nvSpPr>
        <p:spPr>
          <a:xfrm>
            <a:off x="2146553" y="478632"/>
            <a:ext cx="7729728" cy="1188720"/>
          </a:xfrm>
        </p:spPr>
        <p:txBody>
          <a:bodyPr>
            <a:normAutofit/>
          </a:bodyPr>
          <a:lstStyle/>
          <a:p>
            <a:pPr algn="ctr"/>
            <a:r>
              <a:rPr lang="en-US" sz="2800" b="1" u="sng" dirty="0">
                <a:solidFill>
                  <a:srgbClr val="002060"/>
                </a:solidFill>
              </a:rPr>
              <a:t>Water and Sewer Infrastructure</a:t>
            </a:r>
            <a:br>
              <a:rPr lang="en-US" sz="2800" b="1" u="sng" dirty="0"/>
            </a:br>
            <a:r>
              <a:rPr lang="en-US" sz="2800" b="1" i="1" u="sng" dirty="0">
                <a:solidFill>
                  <a:srgbClr val="0070C0"/>
                </a:solidFill>
              </a:rPr>
              <a:t>Worldwide Significance</a:t>
            </a:r>
            <a:endParaRPr lang="en-US" dirty="0"/>
          </a:p>
        </p:txBody>
      </p:sp>
      <p:sp>
        <p:nvSpPr>
          <p:cNvPr id="3" name="Content Placeholder 2">
            <a:extLst>
              <a:ext uri="{FF2B5EF4-FFF2-40B4-BE49-F238E27FC236}">
                <a16:creationId xmlns:a16="http://schemas.microsoft.com/office/drawing/2014/main" id="{F3CAA0F8-8E59-4727-9B89-05C106C5C786}"/>
              </a:ext>
            </a:extLst>
          </p:cNvPr>
          <p:cNvSpPr>
            <a:spLocks noGrp="1"/>
          </p:cNvSpPr>
          <p:nvPr>
            <p:ph idx="1"/>
          </p:nvPr>
        </p:nvSpPr>
        <p:spPr>
          <a:xfrm>
            <a:off x="633509" y="1750832"/>
            <a:ext cx="10755816" cy="4628536"/>
          </a:xfrm>
        </p:spPr>
        <p:txBody>
          <a:bodyPr vert="horz" lIns="91440" tIns="45720" rIns="91440" bIns="45720" rtlCol="0" anchor="t">
            <a:normAutofit fontScale="92500" lnSpcReduction="10000"/>
          </a:bodyPr>
          <a:lstStyle/>
          <a:p>
            <a:pPr marL="0" indent="0">
              <a:buNone/>
            </a:pPr>
            <a:r>
              <a:rPr lang="en-US" sz="2000" b="1" u="sng" dirty="0">
                <a:solidFill>
                  <a:schemeClr val="bg1"/>
                </a:solidFill>
                <a:latin typeface="Arial"/>
                <a:cs typeface="Arial"/>
              </a:rPr>
              <a:t>Senator Booker July 24, 2019 Press Release quoted Omega and Brenda Wilson, Co-Founder of WERA</a:t>
            </a:r>
            <a:r>
              <a:rPr lang="en-US" sz="2000" dirty="0">
                <a:solidFill>
                  <a:schemeClr val="bg1"/>
                </a:solidFill>
                <a:latin typeface="Arial"/>
                <a:cs typeface="Arial"/>
              </a:rPr>
              <a:t>:</a:t>
            </a:r>
          </a:p>
          <a:p>
            <a:pPr marL="0" indent="0">
              <a:buNone/>
            </a:pPr>
            <a:r>
              <a:rPr lang="en-US" sz="2400" b="1" dirty="0">
                <a:solidFill>
                  <a:schemeClr val="tx1"/>
                </a:solidFill>
                <a:latin typeface="Arial"/>
                <a:cs typeface="Arial"/>
              </a:rPr>
              <a:t>“</a:t>
            </a:r>
            <a:r>
              <a:rPr lang="en-US" sz="2400" b="1" i="1" dirty="0">
                <a:solidFill>
                  <a:schemeClr val="tx1"/>
                </a:solidFill>
                <a:latin typeface="Arial"/>
                <a:cs typeface="Arial"/>
              </a:rPr>
              <a:t>Senator Cory Booker’s Environmental Justice Bill addresses issues upon which the West End Revitalization Association (WERA) of Mebane, North Carolina was found in 1995. African American and Native American residents are still being denied basic public health infrastructure like sewer service connection, safe drinking water access, and highway construction that does not displace affordable housing and places of worship.”</a:t>
            </a:r>
          </a:p>
          <a:p>
            <a:pPr marL="0" indent="0">
              <a:buNone/>
            </a:pPr>
            <a:r>
              <a:rPr lang="en-US" sz="2400" b="1" i="1" dirty="0">
                <a:solidFill>
                  <a:schemeClr val="tx1"/>
                </a:solidFill>
                <a:latin typeface="Arial"/>
                <a:cs typeface="Arial"/>
              </a:rPr>
              <a:t>“This federal Environmental Justice bill will support proactive protections for people of color and indigenous areas with stronger implementation of Title VI of the Civil Rights Act of 1964, the National Environmental Policy Act of 1969, and development of corrective interagency models at the federal, state, and local levels</a:t>
            </a:r>
            <a:r>
              <a:rPr lang="en-US" sz="2400" b="1" dirty="0">
                <a:solidFill>
                  <a:schemeClr val="tx1"/>
                </a:solidFill>
                <a:latin typeface="Arial"/>
                <a:cs typeface="Arial"/>
              </a:rPr>
              <a:t>.”</a:t>
            </a:r>
          </a:p>
        </p:txBody>
      </p:sp>
      <p:sp>
        <p:nvSpPr>
          <p:cNvPr id="4" name="Slide Number Placeholder 3">
            <a:extLst>
              <a:ext uri="{FF2B5EF4-FFF2-40B4-BE49-F238E27FC236}">
                <a16:creationId xmlns:a16="http://schemas.microsoft.com/office/drawing/2014/main" id="{7E5F87E7-1DC5-49DC-A2C4-277C552B2B6E}"/>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22253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50F3-2C09-4F90-8431-31ACD2668D4F}"/>
              </a:ext>
            </a:extLst>
          </p:cNvPr>
          <p:cNvSpPr>
            <a:spLocks noGrp="1"/>
          </p:cNvSpPr>
          <p:nvPr>
            <p:ph type="title"/>
          </p:nvPr>
        </p:nvSpPr>
        <p:spPr>
          <a:xfrm>
            <a:off x="2323285" y="635083"/>
            <a:ext cx="7729728" cy="1055494"/>
          </a:xfrm>
        </p:spPr>
        <p:txBody>
          <a:bodyPr>
            <a:normAutofit fontScale="90000"/>
          </a:bodyPr>
          <a:lstStyle/>
          <a:p>
            <a:pPr algn="ctr"/>
            <a:r>
              <a:rPr lang="en-US" sz="3200" b="1" u="sng" dirty="0">
                <a:solidFill>
                  <a:srgbClr val="002060"/>
                </a:solidFill>
              </a:rPr>
              <a:t>Water and Sewer Infrastructure</a:t>
            </a:r>
            <a:br>
              <a:rPr lang="en-US" sz="3200" b="1" u="sng" dirty="0">
                <a:solidFill>
                  <a:prstClr val="white"/>
                </a:solidFill>
              </a:rPr>
            </a:br>
            <a:r>
              <a:rPr lang="en-US" sz="3200" b="1" i="1" u="sng" dirty="0">
                <a:solidFill>
                  <a:srgbClr val="0070C0"/>
                </a:solidFill>
              </a:rPr>
              <a:t>Worldwide Significance</a:t>
            </a:r>
            <a:endParaRPr lang="en-US" dirty="0"/>
          </a:p>
        </p:txBody>
      </p:sp>
      <p:sp>
        <p:nvSpPr>
          <p:cNvPr id="3" name="Content Placeholder 2">
            <a:extLst>
              <a:ext uri="{FF2B5EF4-FFF2-40B4-BE49-F238E27FC236}">
                <a16:creationId xmlns:a16="http://schemas.microsoft.com/office/drawing/2014/main" id="{C09B8560-4ACA-404A-8108-0F6B031341A7}"/>
              </a:ext>
            </a:extLst>
          </p:cNvPr>
          <p:cNvSpPr>
            <a:spLocks noGrp="1"/>
          </p:cNvSpPr>
          <p:nvPr>
            <p:ph sz="half" idx="1"/>
          </p:nvPr>
        </p:nvSpPr>
        <p:spPr>
          <a:xfrm>
            <a:off x="1168354" y="1875370"/>
            <a:ext cx="9698120" cy="4342550"/>
          </a:xfrm>
        </p:spPr>
        <p:txBody>
          <a:bodyPr vert="horz" lIns="91440" tIns="45720" rIns="91440" bIns="45720" rtlCol="0" anchor="t">
            <a:noAutofit/>
          </a:bodyPr>
          <a:lstStyle/>
          <a:p>
            <a:pPr marL="0" indent="0">
              <a:buNone/>
            </a:pPr>
            <a:r>
              <a:rPr lang="en-US" sz="2000" b="1" u="sng" dirty="0">
                <a:solidFill>
                  <a:schemeClr val="tx1"/>
                </a:solidFill>
                <a:latin typeface="Arial"/>
                <a:cs typeface="Arial"/>
              </a:rPr>
              <a:t>EJ Bill S.2236 pages 5-6:  WERA specific contribution per WERA history:</a:t>
            </a:r>
          </a:p>
          <a:p>
            <a:pPr marL="0" indent="0">
              <a:buNone/>
            </a:pPr>
            <a:r>
              <a:rPr lang="en-US" sz="2000" b="1" i="1" dirty="0">
                <a:solidFill>
                  <a:schemeClr val="tx1"/>
                </a:solidFill>
                <a:latin typeface="Arial"/>
                <a:cs typeface="Arial"/>
              </a:rPr>
              <a:t>INFRASTRUCTURE. The term ‘‘infrastructure’’ means any system for safe drinking water, sewer collection, solid waste disposal, electricity generation, communication, or transportation access including highways, airports, marine terminals, rail systems, and residential roads that is used to effectively and safely support for: </a:t>
            </a:r>
            <a:endParaRPr lang="en-US" sz="2000" b="1"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tx1"/>
                </a:solidFill>
                <a:latin typeface="Arial"/>
                <a:cs typeface="Arial"/>
              </a:rPr>
              <a:t>(A)</a:t>
            </a:r>
            <a:r>
              <a:rPr lang="en-US" sz="2000" i="1" dirty="0">
                <a:solidFill>
                  <a:schemeClr val="tx1"/>
                </a:solidFill>
                <a:latin typeface="Arial"/>
                <a:cs typeface="Arial"/>
              </a:rPr>
              <a:t> </a:t>
            </a:r>
            <a:r>
              <a:rPr lang="en-US" sz="2000" b="1" i="1" dirty="0">
                <a:solidFill>
                  <a:schemeClr val="tx1"/>
                </a:solidFill>
                <a:latin typeface="Arial"/>
                <a:cs typeface="Arial"/>
              </a:rPr>
              <a:t>housing; </a:t>
            </a:r>
            <a:endParaRPr lang="en-US" sz="2000" b="1"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tx1"/>
                </a:solidFill>
                <a:latin typeface="Arial"/>
                <a:cs typeface="Arial"/>
              </a:rPr>
              <a:t>(B) an educational facility; </a:t>
            </a:r>
            <a:endParaRPr lang="en-US" sz="2000" b="1"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tx1"/>
                </a:solidFill>
                <a:latin typeface="Arial"/>
                <a:cs typeface="Arial"/>
              </a:rPr>
              <a:t>(C) a medical provider; </a:t>
            </a:r>
            <a:endParaRPr lang="en-US" sz="2000" b="1"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tx1"/>
                </a:solidFill>
                <a:latin typeface="Arial"/>
                <a:cs typeface="Arial"/>
              </a:rPr>
              <a:t>(D) a park or recreational facility; or </a:t>
            </a:r>
            <a:endParaRPr lang="en-US" sz="2000" b="1"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tx1"/>
                </a:solidFill>
                <a:latin typeface="Arial"/>
                <a:cs typeface="Arial"/>
              </a:rPr>
              <a:t>(E) a local businesses.</a:t>
            </a:r>
          </a:p>
          <a:p>
            <a:pPr marL="0" indent="0">
              <a:spcBef>
                <a:spcPts val="0"/>
              </a:spcBef>
              <a:buNone/>
            </a:pPr>
            <a:endParaRPr lang="en-US" sz="2000" dirty="0">
              <a:latin typeface="Arial"/>
              <a:cs typeface="Arial"/>
            </a:endParaRPr>
          </a:p>
          <a:p>
            <a:pPr marL="0" indent="0">
              <a:spcBef>
                <a:spcPts val="0"/>
              </a:spcBef>
              <a:buNone/>
            </a:pPr>
            <a:r>
              <a:rPr lang="en-US" sz="2000" b="1" u="sng" dirty="0">
                <a:solidFill>
                  <a:schemeClr val="tx1"/>
                </a:solidFill>
                <a:latin typeface="Arial"/>
                <a:cs typeface="Arial"/>
              </a:rPr>
              <a:t>NOTE: Supporting document: REPORT on Infrastructure Spring 2019</a:t>
            </a:r>
          </a:p>
        </p:txBody>
      </p:sp>
      <p:sp>
        <p:nvSpPr>
          <p:cNvPr id="5" name="Slide Number Placeholder 4">
            <a:extLst>
              <a:ext uri="{FF2B5EF4-FFF2-40B4-BE49-F238E27FC236}">
                <a16:creationId xmlns:a16="http://schemas.microsoft.com/office/drawing/2014/main" id="{F9EB121B-5441-4286-A2B7-00828835947D}"/>
              </a:ext>
            </a:extLst>
          </p:cNvPr>
          <p:cNvSpPr>
            <a:spLocks noGrp="1"/>
          </p:cNvSpPr>
          <p:nvPr>
            <p:ph type="sldNum" sz="quarter" idx="12"/>
          </p:nvPr>
        </p:nvSpPr>
        <p:spPr/>
        <p:txBody>
          <a:bodyPr/>
          <a:lstStyle/>
          <a:p>
            <a:fld id="{8A7A6979-0714-4377-B894-6BE4C2D6E202}" type="slidenum">
              <a:rPr lang="en-US" smtClean="0"/>
              <a:t>4</a:t>
            </a:fld>
            <a:endParaRPr lang="en-US" dirty="0"/>
          </a:p>
        </p:txBody>
      </p:sp>
    </p:spTree>
    <p:extLst>
      <p:ext uri="{BB962C8B-B14F-4D97-AF65-F5344CB8AC3E}">
        <p14:creationId xmlns:p14="http://schemas.microsoft.com/office/powerpoint/2010/main" val="102063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5C4D-5A71-4E75-BE32-1EADD940ACBF}"/>
              </a:ext>
            </a:extLst>
          </p:cNvPr>
          <p:cNvSpPr>
            <a:spLocks noGrp="1"/>
          </p:cNvSpPr>
          <p:nvPr>
            <p:ph type="title"/>
          </p:nvPr>
        </p:nvSpPr>
        <p:spPr>
          <a:xfrm>
            <a:off x="2231136" y="777394"/>
            <a:ext cx="7729728" cy="1188720"/>
          </a:xfrm>
        </p:spPr>
        <p:txBody>
          <a:bodyPr>
            <a:normAutofit/>
          </a:bodyPr>
          <a:lstStyle/>
          <a:p>
            <a:pPr algn="ctr"/>
            <a:r>
              <a:rPr lang="en-US" sz="3200" b="1" u="sng" dirty="0">
                <a:solidFill>
                  <a:srgbClr val="002060"/>
                </a:solidFill>
              </a:rPr>
              <a:t>Water and Sewer Infrastructure</a:t>
            </a:r>
            <a:br>
              <a:rPr lang="en-US" sz="3200" b="1" u="sng" dirty="0">
                <a:solidFill>
                  <a:prstClr val="white"/>
                </a:solidFill>
              </a:rPr>
            </a:br>
            <a:r>
              <a:rPr lang="en-US" sz="3200" b="1" i="1" u="sng" dirty="0">
                <a:solidFill>
                  <a:srgbClr val="0070C0"/>
                </a:solidFill>
              </a:rPr>
              <a:t>Worldwide Significance</a:t>
            </a:r>
            <a:endParaRPr lang="en-US" dirty="0"/>
          </a:p>
        </p:txBody>
      </p:sp>
      <p:sp>
        <p:nvSpPr>
          <p:cNvPr id="3" name="Content Placeholder 2">
            <a:extLst>
              <a:ext uri="{FF2B5EF4-FFF2-40B4-BE49-F238E27FC236}">
                <a16:creationId xmlns:a16="http://schemas.microsoft.com/office/drawing/2014/main" id="{8A70CBA8-40C6-4896-AF3B-9306C7C8E90D}"/>
              </a:ext>
            </a:extLst>
          </p:cNvPr>
          <p:cNvSpPr>
            <a:spLocks noGrp="1"/>
          </p:cNvSpPr>
          <p:nvPr>
            <p:ph sz="half" idx="1"/>
          </p:nvPr>
        </p:nvSpPr>
        <p:spPr>
          <a:xfrm>
            <a:off x="736096" y="2131596"/>
            <a:ext cx="10816571" cy="3729587"/>
          </a:xfrm>
        </p:spPr>
        <p:txBody>
          <a:bodyPr vert="horz" lIns="91440" tIns="45720" rIns="91440" bIns="45720" rtlCol="0" anchor="t">
            <a:normAutofit lnSpcReduction="10000"/>
          </a:bodyPr>
          <a:lstStyle/>
          <a:p>
            <a:pPr marL="0" indent="0" algn="ctr">
              <a:buNone/>
            </a:pPr>
            <a:r>
              <a:rPr lang="en-US" sz="2400" b="1" u="sng" dirty="0">
                <a:solidFill>
                  <a:schemeClr val="tx1"/>
                </a:solidFill>
                <a:latin typeface="Arial"/>
                <a:cs typeface="Arial"/>
              </a:rPr>
              <a:t>REPORT on Infrastructure – Spring 2019</a:t>
            </a:r>
          </a:p>
          <a:p>
            <a:pPr marL="0" indent="0" algn="ctr">
              <a:buNone/>
            </a:pPr>
            <a:r>
              <a:rPr lang="en-US" sz="2000" i="1" dirty="0">
                <a:solidFill>
                  <a:schemeClr val="tx1"/>
                </a:solidFill>
                <a:latin typeface="Arial"/>
                <a:cs typeface="Arial"/>
              </a:rPr>
              <a:t>“</a:t>
            </a:r>
            <a:r>
              <a:rPr lang="en-US" sz="2400" b="1" i="1" dirty="0">
                <a:solidFill>
                  <a:schemeClr val="tx1"/>
                </a:solidFill>
                <a:latin typeface="Arial"/>
                <a:cs typeface="Arial"/>
              </a:rPr>
              <a:t>Lessons from the Tri-State to the Triangle:  Mitigating Environmental and Health Impacts from Transportation in Populous Regions”</a:t>
            </a:r>
          </a:p>
          <a:p>
            <a:pPr marL="0" indent="0" algn="ctr">
              <a:buNone/>
            </a:pPr>
            <a:r>
              <a:rPr lang="en-US" sz="2000" dirty="0">
                <a:solidFill>
                  <a:schemeClr val="tx1"/>
                </a:solidFill>
                <a:latin typeface="Arial"/>
                <a:cs typeface="Arial"/>
              </a:rPr>
              <a:t>by </a:t>
            </a:r>
          </a:p>
          <a:p>
            <a:pPr marL="0" indent="0" algn="ctr">
              <a:buNone/>
            </a:pPr>
            <a:r>
              <a:rPr lang="en-US" sz="2000" dirty="0">
                <a:solidFill>
                  <a:schemeClr val="tx1"/>
                </a:solidFill>
                <a:latin typeface="Arial"/>
                <a:cs typeface="Arial"/>
              </a:rPr>
              <a:t> </a:t>
            </a:r>
            <a:r>
              <a:rPr lang="en-US" sz="2000" b="1" dirty="0">
                <a:solidFill>
                  <a:schemeClr val="tx1"/>
                </a:solidFill>
                <a:latin typeface="Arial"/>
                <a:cs typeface="Arial"/>
              </a:rPr>
              <a:t>Nicole Scott Harris</a:t>
            </a:r>
            <a:r>
              <a:rPr lang="en-US" sz="2000" dirty="0">
                <a:solidFill>
                  <a:schemeClr val="tx1"/>
                </a:solidFill>
                <a:latin typeface="Arial"/>
                <a:cs typeface="Arial"/>
              </a:rPr>
              <a:t>, Education &amp; Outreach Coordinator, New Jersey Environmental Justice Alliance </a:t>
            </a:r>
            <a:endParaRPr lang="en-US" sz="2000" dirty="0">
              <a:solidFill>
                <a:schemeClr val="tx1"/>
              </a:solidFill>
              <a:latin typeface="Arial" panose="020B0604020202020204" pitchFamily="34" charset="0"/>
              <a:cs typeface="Arial" panose="020B0604020202020204" pitchFamily="34" charset="0"/>
            </a:endParaRPr>
          </a:p>
          <a:p>
            <a:pPr marL="0" indent="0" algn="ctr">
              <a:buNone/>
            </a:pPr>
            <a:r>
              <a:rPr lang="en-US" sz="2000" b="1" dirty="0">
                <a:solidFill>
                  <a:schemeClr val="tx1"/>
                </a:solidFill>
                <a:latin typeface="Arial"/>
                <a:cs typeface="Arial"/>
              </a:rPr>
              <a:t>Laureen Boles</a:t>
            </a:r>
            <a:r>
              <a:rPr lang="en-US" sz="2000" dirty="0">
                <a:solidFill>
                  <a:schemeClr val="tx1"/>
                </a:solidFill>
                <a:latin typeface="Arial"/>
                <a:cs typeface="Arial"/>
              </a:rPr>
              <a:t>, Executive Director, New Jersey Environmental Justice Alliance </a:t>
            </a:r>
            <a:endParaRPr lang="en-US" sz="2000" dirty="0">
              <a:solidFill>
                <a:schemeClr val="tx1"/>
              </a:solidFill>
              <a:latin typeface="Arial" panose="020B0604020202020204" pitchFamily="34" charset="0"/>
              <a:cs typeface="Arial" panose="020B0604020202020204" pitchFamily="34" charset="0"/>
            </a:endParaRPr>
          </a:p>
          <a:p>
            <a:pPr marL="0" indent="0" algn="ctr">
              <a:buNone/>
            </a:pPr>
            <a:r>
              <a:rPr lang="en-US" sz="2000" b="1" dirty="0">
                <a:solidFill>
                  <a:schemeClr val="tx1"/>
                </a:solidFill>
                <a:latin typeface="Arial"/>
                <a:cs typeface="Arial"/>
              </a:rPr>
              <a:t>Kofi Boone</a:t>
            </a:r>
            <a:r>
              <a:rPr lang="en-US" sz="2000" dirty="0">
                <a:solidFill>
                  <a:schemeClr val="tx1"/>
                </a:solidFill>
                <a:latin typeface="Arial"/>
                <a:cs typeface="Arial"/>
              </a:rPr>
              <a:t>, Associate Professor of Landscape Architecture, North Carolina State University </a:t>
            </a:r>
            <a:endParaRPr lang="en-US" sz="2000" dirty="0">
              <a:solidFill>
                <a:schemeClr val="tx1"/>
              </a:solidFill>
              <a:latin typeface="Arial" panose="020B0604020202020204" pitchFamily="34" charset="0"/>
              <a:cs typeface="Arial" panose="020B0604020202020204" pitchFamily="34" charset="0"/>
            </a:endParaRPr>
          </a:p>
          <a:p>
            <a:pPr marL="0" indent="0" algn="ctr">
              <a:buNone/>
            </a:pPr>
            <a:r>
              <a:rPr lang="en-US" sz="2000" b="1" dirty="0">
                <a:solidFill>
                  <a:schemeClr val="tx1"/>
                </a:solidFill>
                <a:latin typeface="Arial"/>
                <a:cs typeface="Arial"/>
              </a:rPr>
              <a:t>Omega R. Wilson</a:t>
            </a:r>
            <a:r>
              <a:rPr lang="en-US" sz="2000" dirty="0">
                <a:solidFill>
                  <a:schemeClr val="tx1"/>
                </a:solidFill>
                <a:latin typeface="Arial"/>
                <a:cs typeface="Arial"/>
              </a:rPr>
              <a:t>, President, West End Revitalization Association – Mebane, NC </a:t>
            </a:r>
            <a:endParaRPr lang="en-US" dirty="0">
              <a:solidFill>
                <a:schemeClr val="tx1"/>
              </a:solidFill>
            </a:endParaRPr>
          </a:p>
        </p:txBody>
      </p:sp>
      <p:sp>
        <p:nvSpPr>
          <p:cNvPr id="5" name="Slide Number Placeholder 4">
            <a:extLst>
              <a:ext uri="{FF2B5EF4-FFF2-40B4-BE49-F238E27FC236}">
                <a16:creationId xmlns:a16="http://schemas.microsoft.com/office/drawing/2014/main" id="{E16ACF8D-8E37-4D0D-BE07-6ACF7210D4BE}"/>
              </a:ext>
            </a:extLst>
          </p:cNvPr>
          <p:cNvSpPr>
            <a:spLocks noGrp="1"/>
          </p:cNvSpPr>
          <p:nvPr>
            <p:ph type="sldNum" sz="quarter" idx="12"/>
          </p:nvPr>
        </p:nvSpPr>
        <p:spPr/>
        <p:txBody>
          <a:bodyPr/>
          <a:lstStyle/>
          <a:p>
            <a:fld id="{8A7A6979-0714-4377-B894-6BE4C2D6E202}" type="slidenum">
              <a:rPr lang="en-US" smtClean="0"/>
              <a:t>5</a:t>
            </a:fld>
            <a:endParaRPr lang="en-US" dirty="0"/>
          </a:p>
        </p:txBody>
      </p:sp>
    </p:spTree>
    <p:extLst>
      <p:ext uri="{BB962C8B-B14F-4D97-AF65-F5344CB8AC3E}">
        <p14:creationId xmlns:p14="http://schemas.microsoft.com/office/powerpoint/2010/main" val="187644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1B33-AB95-48B8-A5D0-F5E2738DF65A}"/>
              </a:ext>
            </a:extLst>
          </p:cNvPr>
          <p:cNvSpPr>
            <a:spLocks noGrp="1"/>
          </p:cNvSpPr>
          <p:nvPr>
            <p:ph type="title"/>
          </p:nvPr>
        </p:nvSpPr>
        <p:spPr>
          <a:xfrm>
            <a:off x="1055162" y="653343"/>
            <a:ext cx="5732246" cy="1188720"/>
          </a:xfrm>
        </p:spPr>
        <p:txBody>
          <a:bodyPr>
            <a:normAutofit/>
          </a:bodyPr>
          <a:lstStyle/>
          <a:p>
            <a:pPr algn="ctr"/>
            <a:r>
              <a:rPr lang="en-US" sz="2400" b="1" u="sng" dirty="0">
                <a:solidFill>
                  <a:srgbClr val="002060"/>
                </a:solidFill>
              </a:rPr>
              <a:t>Water and Sewer Infrastructure</a:t>
            </a:r>
            <a:br>
              <a:rPr lang="en-US" sz="2400" b="1" u="sng" dirty="0">
                <a:solidFill>
                  <a:prstClr val="white"/>
                </a:solidFill>
              </a:rPr>
            </a:br>
            <a:r>
              <a:rPr lang="en-US" sz="2400" b="1" i="1" u="sng" dirty="0">
                <a:solidFill>
                  <a:srgbClr val="0070C0"/>
                </a:solidFill>
              </a:rPr>
              <a:t>Worldwide Significance</a:t>
            </a:r>
            <a:endParaRPr lang="en-US" sz="2400" dirty="0"/>
          </a:p>
        </p:txBody>
      </p:sp>
      <p:sp>
        <p:nvSpPr>
          <p:cNvPr id="5" name="Slide Number Placeholder 4">
            <a:extLst>
              <a:ext uri="{FF2B5EF4-FFF2-40B4-BE49-F238E27FC236}">
                <a16:creationId xmlns:a16="http://schemas.microsoft.com/office/drawing/2014/main" id="{D26C4E9D-5165-417C-ADF4-095AC6F67A5D}"/>
              </a:ext>
            </a:extLst>
          </p:cNvPr>
          <p:cNvSpPr>
            <a:spLocks noGrp="1"/>
          </p:cNvSpPr>
          <p:nvPr>
            <p:ph type="sldNum" sz="quarter" idx="12"/>
          </p:nvPr>
        </p:nvSpPr>
        <p:spPr/>
        <p:txBody>
          <a:bodyPr/>
          <a:lstStyle/>
          <a:p>
            <a:fld id="{8A7A6979-0714-4377-B894-6BE4C2D6E202}" type="slidenum">
              <a:rPr lang="en-US" smtClean="0"/>
              <a:t>6</a:t>
            </a:fld>
            <a:endParaRPr lang="en-US" dirty="0"/>
          </a:p>
        </p:txBody>
      </p:sp>
      <p:sp>
        <p:nvSpPr>
          <p:cNvPr id="8" name="TextBox 7">
            <a:extLst>
              <a:ext uri="{FF2B5EF4-FFF2-40B4-BE49-F238E27FC236}">
                <a16:creationId xmlns:a16="http://schemas.microsoft.com/office/drawing/2014/main" id="{4772DFF6-4152-46F9-BB3A-342E8A6135EB}"/>
              </a:ext>
            </a:extLst>
          </p:cNvPr>
          <p:cNvSpPr txBox="1"/>
          <p:nvPr/>
        </p:nvSpPr>
        <p:spPr>
          <a:xfrm>
            <a:off x="706117" y="1713587"/>
            <a:ext cx="6707638" cy="4216539"/>
          </a:xfrm>
          <a:prstGeom prst="rect">
            <a:avLst/>
          </a:prstGeom>
          <a:noFill/>
        </p:spPr>
        <p:txBody>
          <a:bodyPr wrap="square" rtlCol="0" anchor="t">
            <a:spAutoFit/>
          </a:bodyPr>
          <a:lstStyle/>
          <a:p>
            <a:r>
              <a:rPr lang="en-US" sz="2000" b="1" u="sng" dirty="0">
                <a:latin typeface="Arial"/>
                <a:cs typeface="Arial"/>
              </a:rPr>
              <a:t>WERA's legal tools against billion dollar 119-bypass/overpass: COMR - "Science for Compliance"</a:t>
            </a:r>
          </a:p>
          <a:p>
            <a:endParaRPr lang="en-US" sz="800" b="1" u="sng" dirty="0">
              <a:latin typeface="Arial" panose="020B0604020202020204" pitchFamily="34" charset="0"/>
              <a:cs typeface="Arial" panose="020B0604020202020204" pitchFamily="34" charset="0"/>
            </a:endParaRPr>
          </a:p>
          <a:p>
            <a:r>
              <a:rPr lang="en-US" sz="2000" b="1" dirty="0">
                <a:latin typeface="Arial"/>
                <a:cs typeface="Arial"/>
              </a:rPr>
              <a:t>Filed US Department of Justice, EPA, NCDOT </a:t>
            </a:r>
            <a:r>
              <a:rPr lang="en-US" sz="2000" b="1" u="sng" dirty="0">
                <a:latin typeface="Arial"/>
                <a:cs typeface="Arial"/>
              </a:rPr>
              <a:t>interagency “</a:t>
            </a:r>
            <a:r>
              <a:rPr lang="en-US" sz="2000" b="1" i="1" u="sng" dirty="0">
                <a:latin typeface="Arial"/>
                <a:cs typeface="Arial"/>
              </a:rPr>
              <a:t>administrative complaints</a:t>
            </a:r>
            <a:r>
              <a:rPr lang="en-US" sz="2000" b="1" u="sng" dirty="0">
                <a:latin typeface="Arial"/>
                <a:cs typeface="Arial"/>
              </a:rPr>
              <a:t>”</a:t>
            </a:r>
            <a:r>
              <a:rPr lang="en-US" sz="2000" b="1" dirty="0">
                <a:latin typeface="Arial"/>
                <a:cs typeface="Arial"/>
              </a:rPr>
              <a:t> starting in Feb 1999 under Title VI of the Civil Rights Act of 1964 and referenced Environmental Justice Executive Order 12898 of 1994. N.C. Department of Transportation planned construction path for interstate 119-bypass / overpass was modified in 2009 to go around the West End Community to mitigate displacements over 70 homes, two churches built over 100 years ago, and community cemetery dating back into slavery over 200 years ago. THE ELBOW!</a:t>
            </a:r>
          </a:p>
        </p:txBody>
      </p:sp>
      <p:pic>
        <p:nvPicPr>
          <p:cNvPr id="11" name="Content Placeholder 10">
            <a:extLst>
              <a:ext uri="{FF2B5EF4-FFF2-40B4-BE49-F238E27FC236}">
                <a16:creationId xmlns:a16="http://schemas.microsoft.com/office/drawing/2014/main" id="{6E4DB3C1-7F05-4FC5-8A6D-073578B28451}"/>
              </a:ext>
            </a:extLst>
          </p:cNvPr>
          <p:cNvPicPr>
            <a:picLocks noGrp="1" noChangeAspect="1"/>
          </p:cNvPicPr>
          <p:nvPr>
            <p:ph sz="half" idx="2"/>
          </p:nvPr>
        </p:nvPicPr>
        <p:blipFill>
          <a:blip r:embed="rId2"/>
          <a:stretch>
            <a:fillRect/>
          </a:stretch>
        </p:blipFill>
        <p:spPr>
          <a:xfrm>
            <a:off x="7417955" y="648448"/>
            <a:ext cx="3728015" cy="5436062"/>
          </a:xfrm>
          <a:prstGeom prst="rect">
            <a:avLst/>
          </a:prstGeom>
        </p:spPr>
      </p:pic>
    </p:spTree>
    <p:extLst>
      <p:ext uri="{BB962C8B-B14F-4D97-AF65-F5344CB8AC3E}">
        <p14:creationId xmlns:p14="http://schemas.microsoft.com/office/powerpoint/2010/main" val="196410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1A3F-B5C1-408D-8AF3-27FEA6C8B5CD}"/>
              </a:ext>
            </a:extLst>
          </p:cNvPr>
          <p:cNvSpPr>
            <a:spLocks noGrp="1"/>
          </p:cNvSpPr>
          <p:nvPr>
            <p:ph type="title"/>
          </p:nvPr>
        </p:nvSpPr>
        <p:spPr>
          <a:xfrm>
            <a:off x="1284790" y="812982"/>
            <a:ext cx="9474132" cy="1188720"/>
          </a:xfrm>
        </p:spPr>
        <p:txBody>
          <a:bodyPr>
            <a:normAutofit/>
          </a:bodyPr>
          <a:lstStyle/>
          <a:p>
            <a:pPr algn="ctr"/>
            <a:r>
              <a:rPr lang="en-US" sz="3200" b="1" u="sng" dirty="0">
                <a:solidFill>
                  <a:srgbClr val="002060"/>
                </a:solidFill>
              </a:rPr>
              <a:t>Water and Sewer Infrastructure</a:t>
            </a:r>
            <a:br>
              <a:rPr lang="en-US" sz="3200" b="1" u="sng" dirty="0">
                <a:solidFill>
                  <a:prstClr val="white"/>
                </a:solidFill>
              </a:rPr>
            </a:br>
            <a:r>
              <a:rPr lang="en-US" sz="3200" b="1" i="1" u="sng" dirty="0">
                <a:solidFill>
                  <a:srgbClr val="0070C0"/>
                </a:solidFill>
              </a:rPr>
              <a:t>Worldwide Significance</a:t>
            </a:r>
            <a:endParaRPr lang="en-US" sz="2400" dirty="0"/>
          </a:p>
        </p:txBody>
      </p:sp>
      <p:sp>
        <p:nvSpPr>
          <p:cNvPr id="3" name="Content Placeholder 2">
            <a:extLst>
              <a:ext uri="{FF2B5EF4-FFF2-40B4-BE49-F238E27FC236}">
                <a16:creationId xmlns:a16="http://schemas.microsoft.com/office/drawing/2014/main" id="{D59374C9-31B5-4C81-A167-BB581AA52086}"/>
              </a:ext>
            </a:extLst>
          </p:cNvPr>
          <p:cNvSpPr>
            <a:spLocks noGrp="1"/>
          </p:cNvSpPr>
          <p:nvPr>
            <p:ph sz="half" idx="1"/>
          </p:nvPr>
        </p:nvSpPr>
        <p:spPr>
          <a:xfrm>
            <a:off x="1346589" y="2380309"/>
            <a:ext cx="4507094" cy="3662275"/>
          </a:xfrm>
        </p:spPr>
        <p:txBody>
          <a:bodyPr vert="horz" lIns="91440" tIns="45720" rIns="91440" bIns="45720" rtlCol="0" anchor="t">
            <a:normAutofit fontScale="92500" lnSpcReduction="20000"/>
          </a:bodyPr>
          <a:lstStyle/>
          <a:p>
            <a:pPr marL="0" indent="0">
              <a:buNone/>
            </a:pPr>
            <a:r>
              <a:rPr lang="en-US" sz="2400" dirty="0">
                <a:solidFill>
                  <a:schemeClr val="tx1"/>
                </a:solidFill>
                <a:latin typeface="Arial Black"/>
              </a:rPr>
              <a:t>2000 to 2007: WERA legal </a:t>
            </a:r>
            <a:r>
              <a:rPr lang="en-US" sz="2400" u="sng" dirty="0">
                <a:solidFill>
                  <a:schemeClr val="tx1"/>
                </a:solidFill>
                <a:latin typeface="Arial Black"/>
              </a:rPr>
              <a:t>interagency</a:t>
            </a:r>
            <a:r>
              <a:rPr lang="en-US" sz="2400" dirty="0">
                <a:solidFill>
                  <a:schemeClr val="tx1"/>
                </a:solidFill>
                <a:latin typeface="Arial Black"/>
              </a:rPr>
              <a:t> complaints got safe drinking water and sewer connections for over 100 African American residents in the West End Community in Alamance County, NC that had been denies access since 1921. Funded by over $8-million in block grants and City of Mebane matching.</a:t>
            </a:r>
          </a:p>
        </p:txBody>
      </p:sp>
      <p:sp>
        <p:nvSpPr>
          <p:cNvPr id="5" name="Slide Number Placeholder 4">
            <a:extLst>
              <a:ext uri="{FF2B5EF4-FFF2-40B4-BE49-F238E27FC236}">
                <a16:creationId xmlns:a16="http://schemas.microsoft.com/office/drawing/2014/main" id="{6B396413-A3D4-416C-A7F3-DA78910CE782}"/>
              </a:ext>
            </a:extLst>
          </p:cNvPr>
          <p:cNvSpPr>
            <a:spLocks noGrp="1"/>
          </p:cNvSpPr>
          <p:nvPr>
            <p:ph type="sldNum" sz="quarter" idx="12"/>
          </p:nvPr>
        </p:nvSpPr>
        <p:spPr/>
        <p:txBody>
          <a:bodyPr/>
          <a:lstStyle/>
          <a:p>
            <a:fld id="{8A7A6979-0714-4377-B894-6BE4C2D6E202}" type="slidenum">
              <a:rPr lang="en-US" smtClean="0"/>
              <a:t>7</a:t>
            </a:fld>
            <a:endParaRPr lang="en-US" dirty="0"/>
          </a:p>
        </p:txBody>
      </p:sp>
      <p:pic>
        <p:nvPicPr>
          <p:cNvPr id="8" name="Content Placeholder 7">
            <a:extLst>
              <a:ext uri="{FF2B5EF4-FFF2-40B4-BE49-F238E27FC236}">
                <a16:creationId xmlns:a16="http://schemas.microsoft.com/office/drawing/2014/main" id="{5914B8BE-299B-4645-BB7E-8F206FA192EF}"/>
              </a:ext>
            </a:extLst>
          </p:cNvPr>
          <p:cNvPicPr>
            <a:picLocks noGrp="1" noChangeAspect="1"/>
          </p:cNvPicPr>
          <p:nvPr>
            <p:ph sz="half" idx="2"/>
          </p:nvPr>
        </p:nvPicPr>
        <p:blipFill>
          <a:blip r:embed="rId2"/>
          <a:stretch>
            <a:fillRect/>
          </a:stretch>
        </p:blipFill>
        <p:spPr>
          <a:xfrm>
            <a:off x="5892899" y="2425133"/>
            <a:ext cx="4910707" cy="3530238"/>
          </a:xfrm>
          <a:prstGeom prst="rect">
            <a:avLst/>
          </a:prstGeom>
        </p:spPr>
      </p:pic>
    </p:spTree>
    <p:extLst>
      <p:ext uri="{BB962C8B-B14F-4D97-AF65-F5344CB8AC3E}">
        <p14:creationId xmlns:p14="http://schemas.microsoft.com/office/powerpoint/2010/main" val="262232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AF67-7433-4E3C-96C2-9D6B80AD26A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862076-362E-4C92-8A97-8D2D4DFB9B1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53A1E6C-0212-4E8F-9881-42AE51D29AC9}"/>
              </a:ext>
            </a:extLst>
          </p:cNvPr>
          <p:cNvSpPr>
            <a:spLocks noGrp="1"/>
          </p:cNvSpPr>
          <p:nvPr>
            <p:ph type="sldNum" sz="quarter" idx="12"/>
          </p:nvPr>
        </p:nvSpPr>
        <p:spPr/>
        <p:txBody>
          <a:bodyPr/>
          <a:lstStyle/>
          <a:p>
            <a:fld id="{8A7A6979-0714-4377-B894-6BE4C2D6E202}" type="slidenum">
              <a:rPr lang="en-US" dirty="0"/>
              <a:pPr/>
              <a:t>8</a:t>
            </a:fld>
            <a:endParaRPr lang="en-US" dirty="0"/>
          </a:p>
        </p:txBody>
      </p:sp>
      <p:pic>
        <p:nvPicPr>
          <p:cNvPr id="6" name="Picture 5" descr="a satellite view of the Earth">
            <a:extLst>
              <a:ext uri="{FF2B5EF4-FFF2-40B4-BE49-F238E27FC236}">
                <a16:creationId xmlns:a16="http://schemas.microsoft.com/office/drawing/2014/main" id="{D412212C-40E6-4333-ACF1-3669EE1C2A7F}"/>
              </a:ext>
            </a:extLst>
          </p:cNvPr>
          <p:cNvPicPr>
            <a:picLocks noChangeAspect="1"/>
          </p:cNvPicPr>
          <p:nvPr/>
        </p:nvPicPr>
        <p:blipFill rotWithShape="1">
          <a:blip r:embed="rId2"/>
          <a:srcRect t="3125" b="3125"/>
          <a:stretch/>
        </p:blipFill>
        <p:spPr>
          <a:xfrm>
            <a:off x="-56009" y="-44814"/>
            <a:ext cx="12191980" cy="6857990"/>
          </a:xfrm>
          <a:prstGeom prst="rect">
            <a:avLst/>
          </a:prstGeom>
        </p:spPr>
      </p:pic>
      <p:sp>
        <p:nvSpPr>
          <p:cNvPr id="7" name="TextBox 6">
            <a:extLst>
              <a:ext uri="{FF2B5EF4-FFF2-40B4-BE49-F238E27FC236}">
                <a16:creationId xmlns:a16="http://schemas.microsoft.com/office/drawing/2014/main" id="{57FBC21D-7FB2-4CC6-81F5-0CC0DE3F02D9}"/>
              </a:ext>
            </a:extLst>
          </p:cNvPr>
          <p:cNvSpPr txBox="1"/>
          <p:nvPr/>
        </p:nvSpPr>
        <p:spPr>
          <a:xfrm>
            <a:off x="1497107" y="1082488"/>
            <a:ext cx="92762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cap="all" dirty="0">
                <a:solidFill>
                  <a:srgbClr val="FFFFFF"/>
                </a:solidFill>
                <a:latin typeface="Arial Black"/>
              </a:rPr>
              <a:t>Water and Sewer Infrastructure</a:t>
            </a:r>
            <a:r>
              <a:rPr lang="en-US" sz="3200" dirty="0">
                <a:latin typeface="Arial Black"/>
              </a:rPr>
              <a:t>​</a:t>
            </a:r>
            <a:br>
              <a:rPr lang="en-US" sz="3200" dirty="0">
                <a:latin typeface="Arial Black"/>
              </a:rPr>
            </a:br>
            <a:r>
              <a:rPr lang="en-US" sz="3200" cap="all" dirty="0">
                <a:solidFill>
                  <a:srgbClr val="FFFFFF"/>
                </a:solidFill>
                <a:latin typeface="Arial Black"/>
              </a:rPr>
              <a:t>Worldwide Significance</a:t>
            </a:r>
            <a:r>
              <a:rPr lang="en-US" sz="2800" dirty="0"/>
              <a:t>​</a:t>
            </a:r>
          </a:p>
        </p:txBody>
      </p:sp>
      <p:sp>
        <p:nvSpPr>
          <p:cNvPr id="8" name="TextBox 7">
            <a:extLst>
              <a:ext uri="{FF2B5EF4-FFF2-40B4-BE49-F238E27FC236}">
                <a16:creationId xmlns:a16="http://schemas.microsoft.com/office/drawing/2014/main" id="{E2038A32-4144-4223-B078-B8D3A973CE5C}"/>
              </a:ext>
            </a:extLst>
          </p:cNvPr>
          <p:cNvSpPr txBox="1"/>
          <p:nvPr/>
        </p:nvSpPr>
        <p:spPr>
          <a:xfrm>
            <a:off x="1136918" y="2171238"/>
            <a:ext cx="97461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C00000"/>
                </a:solidFill>
                <a:latin typeface="Arial Black"/>
              </a:rPr>
              <a:t>CLOSING QUESTIONS of MORAL PRINCIPLES?</a:t>
            </a:r>
          </a:p>
        </p:txBody>
      </p:sp>
      <p:sp>
        <p:nvSpPr>
          <p:cNvPr id="9" name="TextBox 8">
            <a:extLst>
              <a:ext uri="{FF2B5EF4-FFF2-40B4-BE49-F238E27FC236}">
                <a16:creationId xmlns:a16="http://schemas.microsoft.com/office/drawing/2014/main" id="{A23F82DA-3D03-412D-A147-A2212F965E4F}"/>
              </a:ext>
            </a:extLst>
          </p:cNvPr>
          <p:cNvSpPr txBox="1"/>
          <p:nvPr/>
        </p:nvSpPr>
        <p:spPr>
          <a:xfrm>
            <a:off x="1012455" y="2749364"/>
            <a:ext cx="1032957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C000"/>
                </a:solidFill>
                <a:latin typeface="Arial Black"/>
              </a:rPr>
              <a:t>1. Will Duke University faculty and students write a formal endorsement environmental justice equity in water/sewer infrastructure in EJ Bill S.2236?</a:t>
            </a:r>
          </a:p>
          <a:p>
            <a:endParaRPr lang="en-US" sz="2000" dirty="0">
              <a:solidFill>
                <a:srgbClr val="FFC000"/>
              </a:solidFill>
              <a:latin typeface="Arial Black"/>
            </a:endParaRPr>
          </a:p>
          <a:p>
            <a:r>
              <a:rPr lang="en-US" sz="2000" dirty="0">
                <a:solidFill>
                  <a:srgbClr val="FFC000"/>
                </a:solidFill>
                <a:latin typeface="Arial Black"/>
              </a:rPr>
              <a:t>2. Will Duke University faculty and student researchers challenge your departments to use the "Science for Compliance" legal tool for equity?</a:t>
            </a:r>
          </a:p>
          <a:p>
            <a:endParaRPr lang="en-US" sz="2000" dirty="0">
              <a:solidFill>
                <a:srgbClr val="FFC000"/>
              </a:solidFill>
              <a:latin typeface="Arial Black"/>
            </a:endParaRPr>
          </a:p>
          <a:p>
            <a:r>
              <a:rPr lang="en-US" sz="2000" dirty="0">
                <a:solidFill>
                  <a:srgbClr val="FFC000"/>
                </a:solidFill>
                <a:latin typeface="Arial Black"/>
              </a:rPr>
              <a:t>3. When will Duke University faculty and students have the mindset and motivation to challenge elected officials </a:t>
            </a:r>
            <a:r>
              <a:rPr lang="en-US" sz="2000" u="sng" dirty="0">
                <a:solidFill>
                  <a:srgbClr val="FFC000"/>
                </a:solidFill>
                <a:latin typeface="Arial Black"/>
              </a:rPr>
              <a:t>in writing</a:t>
            </a:r>
            <a:r>
              <a:rPr lang="en-US" sz="2000" dirty="0">
                <a:solidFill>
                  <a:srgbClr val="FFC000"/>
                </a:solidFill>
                <a:latin typeface="Arial Black"/>
              </a:rPr>
              <a:t> to adopt the text of EJ. Bill S.2236? </a:t>
            </a:r>
            <a:endParaRPr lang="en-US" dirty="0"/>
          </a:p>
          <a:p>
            <a:endParaRPr lang="en-US" sz="2000" dirty="0">
              <a:solidFill>
                <a:srgbClr val="FFC000"/>
              </a:solidFill>
            </a:endParaRPr>
          </a:p>
        </p:txBody>
      </p:sp>
    </p:spTree>
    <p:extLst>
      <p:ext uri="{BB962C8B-B14F-4D97-AF65-F5344CB8AC3E}">
        <p14:creationId xmlns:p14="http://schemas.microsoft.com/office/powerpoint/2010/main" val="13821299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228</TotalTime>
  <Words>512</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Century Gothic</vt:lpstr>
      <vt:lpstr>Wingdings 3</vt:lpstr>
      <vt:lpstr>Slice</vt:lpstr>
      <vt:lpstr>PowerPoint Presentation</vt:lpstr>
      <vt:lpstr>Water and Sewer Infrastructure Worldwide Significance</vt:lpstr>
      <vt:lpstr>Water and Sewer Infrastructure Worldwide Significance</vt:lpstr>
      <vt:lpstr>Water and Sewer Infrastructure Worldwide Significance</vt:lpstr>
      <vt:lpstr>Water and Sewer Infrastructure Worldwide Significance</vt:lpstr>
      <vt:lpstr>Water and Sewer Infrastructure Worldwide Significance</vt:lpstr>
      <vt:lpstr>Water and Sewer Infrastructure Worldwide Significance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wera1usa</dc:creator>
  <cp:lastModifiedBy>Omega Wilson</cp:lastModifiedBy>
  <cp:revision>218</cp:revision>
  <cp:lastPrinted>2019-11-07T22:30:45Z</cp:lastPrinted>
  <dcterms:created xsi:type="dcterms:W3CDTF">2014-09-12T02:12:56Z</dcterms:created>
  <dcterms:modified xsi:type="dcterms:W3CDTF">2019-11-07T22:36:13Z</dcterms:modified>
</cp:coreProperties>
</file>