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33"/>
  </p:notesMasterIdLst>
  <p:sldIdLst>
    <p:sldId id="256" r:id="rId2"/>
    <p:sldId id="257" r:id="rId3"/>
    <p:sldId id="343" r:id="rId4"/>
    <p:sldId id="309" r:id="rId5"/>
    <p:sldId id="258" r:id="rId6"/>
    <p:sldId id="311" r:id="rId7"/>
    <p:sldId id="263" r:id="rId8"/>
    <p:sldId id="312" r:id="rId9"/>
    <p:sldId id="313" r:id="rId10"/>
    <p:sldId id="279" r:id="rId11"/>
    <p:sldId id="314" r:id="rId12"/>
    <p:sldId id="315" r:id="rId13"/>
    <p:sldId id="340" r:id="rId14"/>
    <p:sldId id="341" r:id="rId15"/>
    <p:sldId id="342" r:id="rId16"/>
    <p:sldId id="321" r:id="rId17"/>
    <p:sldId id="325" r:id="rId18"/>
    <p:sldId id="336" r:id="rId19"/>
    <p:sldId id="338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44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790" autoAdjust="0"/>
  </p:normalViewPr>
  <p:slideViewPr>
    <p:cSldViewPr snapToGrid="0" snapToObjects="1">
      <p:cViewPr varScale="1">
        <p:scale>
          <a:sx n="74" d="100"/>
          <a:sy n="74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4CD7-92F9-4F4D-B53A-827FA52638DB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FFDC-FAE5-7849-AC35-2D7DB0E2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Symantec Smartphone Honey Stick Project is an experiment involving 50 “lost” smartphones. Before the smartphones were intentionally lost, a collection of simulated corporate and personal data was placed on them, along with the capability to remotely monitor what happened to them once they were found.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very high likelihood attempts to access both sensitive personal- and business-related information will be made if a lost and unprotected smartphone is found by a stranger . Secondarily, the owner of a lost smartphone should not assume the finder of their device will attempt to make contact with them . Even when contact is made, the owner of the device should not assume their personal- or business-related information has not been violated.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96% of lost smartphones were accessed by the finders of the devices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89% were accessed for personal related apps and information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83% were accessed for corporate related apps and information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70% were accessed for both business and personal related apps and information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50% finders contacted the owner and provided 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FFDC-FAE5-7849-AC35-2D7DB0E274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FFDC-FAE5-7849-AC35-2D7DB0E274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6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30279-D84A-5648-8033-1CA388A3999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80E16-33E5-8C4D-B095-01BFBF51D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125" y="274638"/>
            <a:ext cx="8791320" cy="81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125" y="1384149"/>
            <a:ext cx="8791320" cy="432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curity.duke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curity.duke.edu/internet-safety/browser-securit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curity.duke.edu/password-security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Stopping Cyber Thieves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Protections for Work and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3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sage - attac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33"/>
            <a:ext cx="6388651" cy="6548767"/>
          </a:xfrm>
          <a:prstGeom prst="rect">
            <a:avLst/>
          </a:prstGeom>
        </p:spPr>
      </p:pic>
      <p:pic>
        <p:nvPicPr>
          <p:cNvPr id="5" name="Picture 4" descr="screenshot-attack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61" y="452207"/>
            <a:ext cx="8405353" cy="65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Phishing Example</a:t>
            </a:r>
            <a:endParaRPr lang="en-US" dirty="0"/>
          </a:p>
        </p:txBody>
      </p:sp>
      <p:pic>
        <p:nvPicPr>
          <p:cNvPr id="5" name="Picture 4" descr="screenshot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" y="1"/>
            <a:ext cx="9143999" cy="6833098"/>
          </a:xfrm>
          <a:prstGeom prst="rect">
            <a:avLst/>
          </a:prstGeom>
        </p:spPr>
      </p:pic>
      <p:pic>
        <p:nvPicPr>
          <p:cNvPr id="4" name="Picture 3" descr="screenshot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0" y="289271"/>
            <a:ext cx="9182680" cy="63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5" y="868996"/>
            <a:ext cx="6615197" cy="4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1" y="0"/>
            <a:ext cx="840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16" y="458291"/>
            <a:ext cx="60325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" t="-1546" r="-4229" b="16534"/>
          <a:stretch/>
        </p:blipFill>
        <p:spPr>
          <a:xfrm>
            <a:off x="0" y="-127000"/>
            <a:ext cx="8763000" cy="6985000"/>
          </a:xfrm>
        </p:spPr>
      </p:pic>
    </p:spTree>
    <p:extLst>
      <p:ext uri="{BB962C8B-B14F-4D97-AF65-F5344CB8AC3E}">
        <p14:creationId xmlns:p14="http://schemas.microsoft.com/office/powerpoint/2010/main" val="136325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Duke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Data protection </a:t>
            </a:r>
            <a:endParaRPr lang="en-US" dirty="0"/>
          </a:p>
          <a:p>
            <a:pPr lvl="1"/>
            <a:r>
              <a:rPr lang="en-US" dirty="0" smtClean="0"/>
              <a:t>Duke Data Classification standard</a:t>
            </a:r>
          </a:p>
          <a:p>
            <a:pPr lvl="1"/>
            <a:r>
              <a:rPr lang="en-US" dirty="0" smtClean="0"/>
              <a:t>ITSO technical standards</a:t>
            </a:r>
          </a:p>
          <a:p>
            <a:r>
              <a:rPr lang="en-US" dirty="0"/>
              <a:t>Account security (account locking, multi-factor)</a:t>
            </a:r>
          </a:p>
          <a:p>
            <a:r>
              <a:rPr lang="en-US" dirty="0"/>
              <a:t>Data risk assessments</a:t>
            </a:r>
          </a:p>
          <a:p>
            <a:r>
              <a:rPr lang="en-US" dirty="0"/>
              <a:t>Security awareness education  </a:t>
            </a:r>
            <a:r>
              <a:rPr lang="en-US" sz="2600" dirty="0"/>
              <a:t>(</a:t>
            </a:r>
            <a:r>
              <a:rPr lang="en-US" sz="2600" dirty="0">
                <a:hlinkClick r:id="rId2"/>
              </a:rPr>
              <a:t>http://security.duke.edu</a:t>
            </a:r>
            <a:r>
              <a:rPr lang="en-US" sz="2600" dirty="0" smtClean="0"/>
              <a:t>)</a:t>
            </a:r>
          </a:p>
          <a:p>
            <a:r>
              <a:rPr lang="en-US" dirty="0" smtClean="0"/>
              <a:t>Vulnerability scanning</a:t>
            </a:r>
          </a:p>
          <a:p>
            <a:r>
              <a:rPr lang="en-US" dirty="0" smtClean="0"/>
              <a:t>Web application scanning</a:t>
            </a:r>
          </a:p>
          <a:p>
            <a:r>
              <a:rPr lang="en-US" dirty="0" smtClean="0"/>
              <a:t>Endpoint Management &amp; Security</a:t>
            </a:r>
          </a:p>
          <a:p>
            <a:r>
              <a:rPr lang="en-US" dirty="0" smtClean="0"/>
              <a:t>Vendor risk assessments</a:t>
            </a:r>
          </a:p>
          <a:p>
            <a:r>
              <a:rPr lang="en-US" dirty="0" smtClean="0"/>
              <a:t>Data Loss Prevention</a:t>
            </a:r>
          </a:p>
          <a:p>
            <a:r>
              <a:rPr lang="en-US" dirty="0" smtClean="0"/>
              <a:t>Intrusion Detection/Prevention Systems</a:t>
            </a:r>
          </a:p>
        </p:txBody>
      </p:sp>
    </p:spTree>
    <p:extLst>
      <p:ext uri="{BB962C8B-B14F-4D97-AF65-F5344CB8AC3E}">
        <p14:creationId xmlns:p14="http://schemas.microsoft.com/office/powerpoint/2010/main" val="175670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48450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How Can You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they want to hack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“…nearly every aspect of a hacked computer and a user’s online life can be and has been commoditized. If it has value and can be resold, you can be sure there is a service or product offered in the cybercriminal underground to monetize it</a:t>
            </a:r>
            <a:r>
              <a:rPr lang="en-US" dirty="0" smtClean="0"/>
              <a:t>.” (Brian Krebs)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an individual with Duke credentials and simply as an individual who uses computers, you are a target at work, at home, and while traveling. Assume your information and the information to which you have access has value to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7" y="165653"/>
            <a:ext cx="8628906" cy="6624846"/>
          </a:xfrm>
        </p:spPr>
      </p:pic>
    </p:spTree>
    <p:extLst>
      <p:ext uri="{BB962C8B-B14F-4D97-AF65-F5344CB8AC3E}">
        <p14:creationId xmlns:p14="http://schemas.microsoft.com/office/powerpoint/2010/main" val="58137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5" y="1789043"/>
            <a:ext cx="8791320" cy="3922472"/>
          </a:xfrm>
        </p:spPr>
        <p:txBody>
          <a:bodyPr/>
          <a:lstStyle/>
          <a:p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are the threats?</a:t>
            </a:r>
          </a:p>
          <a:p>
            <a:r>
              <a:rPr lang="en-US" dirty="0" smtClean="0"/>
              <a:t>What are we doing?</a:t>
            </a:r>
          </a:p>
          <a:p>
            <a:r>
              <a:rPr lang="en-US" dirty="0" smtClean="0"/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420666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risks we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reuse passwords.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share a computer with our family.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Our accounts have administrative rights on our computers.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use social media sites like Facebook &amp; LinkedIn.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don’t </a:t>
            </a:r>
            <a:r>
              <a:rPr lang="en-US" dirty="0" smtClean="0">
                <a:solidFill>
                  <a:srgbClr val="000000"/>
                </a:solidFill>
              </a:rPr>
              <a:t>patch or delete </a:t>
            </a:r>
            <a:r>
              <a:rPr lang="en-US" dirty="0">
                <a:solidFill>
                  <a:srgbClr val="000000"/>
                </a:solidFill>
              </a:rPr>
              <a:t>software we’ve stopped using.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don’t secure our wireless networks at home.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click on links in email and send private data via email.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click on links in web pages without </a:t>
            </a:r>
            <a:r>
              <a:rPr lang="en-US" dirty="0" smtClean="0">
                <a:solidFill>
                  <a:srgbClr val="000000"/>
                </a:solidFill>
              </a:rPr>
              <a:t>recognizing risks.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1-2 years of your time to clean up personal identity theft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Impersonation is embarrassing, personally &amp; professionally (your email or wireless network can be used against you)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eports </a:t>
            </a:r>
            <a:r>
              <a:rPr lang="en-US" dirty="0">
                <a:solidFill>
                  <a:srgbClr val="000000"/>
                </a:solidFill>
              </a:rPr>
              <a:t>of employees fired for Facebook posts, and students not hired because of Facebook posts or other public data.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Loss of </a:t>
            </a:r>
            <a:r>
              <a:rPr lang="en-US" dirty="0" smtClean="0">
                <a:solidFill>
                  <a:srgbClr val="000000"/>
                </a:solidFill>
              </a:rPr>
              <a:t>intellectual </a:t>
            </a:r>
            <a:r>
              <a:rPr lang="en-US" dirty="0">
                <a:solidFill>
                  <a:srgbClr val="000000"/>
                </a:solidFill>
              </a:rPr>
              <a:t>property or research data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Penalties for Duke and for you if Duke data or systems are lost or compromised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Patching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Browser add-ons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Inactivity timeouts – locked screensavers, PINs on phones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Strong passwords  &amp; password escrow tools.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Firewalls, anti-virus, &amp; anti-malware tools.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Backups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7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Windows Update (Start -&gt; Control Panel -&gt; Windows Update)</a:t>
            </a:r>
          </a:p>
          <a:p>
            <a:r>
              <a:rPr lang="en-US" dirty="0">
                <a:solidFill>
                  <a:srgbClr val="000000"/>
                </a:solidFill>
              </a:rPr>
              <a:t>Apple’s Software Update (Apple -&gt; Software Update)</a:t>
            </a:r>
          </a:p>
          <a:p>
            <a:r>
              <a:rPr lang="en-US" dirty="0" err="1">
                <a:solidFill>
                  <a:srgbClr val="000000"/>
                </a:solidFill>
              </a:rPr>
              <a:t>Secunia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PSI (personal PCs only)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AppFresh</a:t>
            </a:r>
            <a:r>
              <a:rPr lang="en-US" dirty="0" smtClean="0">
                <a:solidFill>
                  <a:srgbClr val="000000"/>
                </a:solidFill>
              </a:rPr>
              <a:t> (Mac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pp store)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Software / Mac Informer (free for either)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0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Consider using: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Adblock</a:t>
            </a:r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Web of Trust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Noscript</a:t>
            </a:r>
            <a:r>
              <a:rPr lang="en-US" sz="2600" dirty="0">
                <a:solidFill>
                  <a:srgbClr val="000000"/>
                </a:solidFill>
              </a:rPr>
              <a:t> (advanced)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Browser info including </a:t>
            </a:r>
            <a:r>
              <a:rPr lang="en-US" sz="2800" dirty="0" err="1">
                <a:solidFill>
                  <a:srgbClr val="000000"/>
                </a:solidFill>
              </a:rPr>
              <a:t>addons</a:t>
            </a:r>
            <a:r>
              <a:rPr lang="en-US" sz="2800" dirty="0">
                <a:solidFill>
                  <a:srgbClr val="000000"/>
                </a:solidFill>
              </a:rPr>
              <a:t>, available at: </a:t>
            </a:r>
            <a:r>
              <a:rPr lang="en-US" sz="2800" dirty="0">
                <a:solidFill>
                  <a:srgbClr val="000000"/>
                </a:solidFill>
                <a:hlinkClick r:id="rId2"/>
              </a:rPr>
              <a:t>http://security.duke.edu/internet-safety/browser-security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For tracking/privacy, check out </a:t>
            </a:r>
            <a:r>
              <a:rPr lang="en-US" sz="2800" dirty="0" smtClean="0">
                <a:solidFill>
                  <a:srgbClr val="000000"/>
                </a:solidFill>
              </a:rPr>
              <a:t>Collusion (Firefox or Chrome)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28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Inactivity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Inactivity Timeouts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Windows (Start -&gt; Control Panel -&gt; Personalization –&gt; Screensaver -&gt; Make sure the “On resume, display logon screen” box is checked.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Apple (System Preferences -&gt; Security &amp; Privacy -&gt; General Tab -&gt; Enable the “Require a password immediately after sleep or screen saver begins” option. 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Resource on Strong Passwords here:  </a:t>
            </a:r>
            <a:r>
              <a:rPr lang="en-US" sz="2800" dirty="0">
                <a:solidFill>
                  <a:srgbClr val="000000"/>
                </a:solidFill>
                <a:hlinkClick r:id="rId2"/>
              </a:rPr>
              <a:t>http://security.duke.edu/password-security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Password Escrow Tools: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1password</a:t>
            </a:r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err="1" smtClean="0">
                <a:solidFill>
                  <a:srgbClr val="000000"/>
                </a:solidFill>
              </a:rPr>
              <a:t>LastPass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err="1" smtClean="0">
                <a:solidFill>
                  <a:srgbClr val="000000"/>
                </a:solidFill>
              </a:rPr>
              <a:t>KeePass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7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Duke offers McAfee free of </a:t>
            </a:r>
            <a:r>
              <a:rPr lang="en-US" sz="2800" dirty="0" smtClean="0">
                <a:solidFill>
                  <a:srgbClr val="000000"/>
                </a:solidFill>
              </a:rPr>
              <a:t>charge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Other free options include: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Security </a:t>
            </a:r>
            <a:r>
              <a:rPr lang="en-US" sz="2600" dirty="0" smtClean="0">
                <a:solidFill>
                  <a:srgbClr val="000000"/>
                </a:solidFill>
              </a:rPr>
              <a:t>Essentials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Sophos</a:t>
            </a:r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AVG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For cleaning, try </a:t>
            </a:r>
            <a:r>
              <a:rPr lang="en-US" sz="3000" dirty="0" err="1">
                <a:solidFill>
                  <a:srgbClr val="000000"/>
                </a:solidFill>
              </a:rPr>
              <a:t>MalwareBytes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57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Windows (Start -&gt; Control Panel -&gt; Windows Firewall)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Apple (System Preferences -&gt; Security &amp; Privacy -&gt; Firewall</a:t>
            </a:r>
          </a:p>
          <a:p>
            <a:pPr marL="800100" lvl="1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43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-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Windows (Start -&gt; All Programs -&gt; Maintenance -&gt; Backup and Restore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Apple</a:t>
            </a:r>
            <a:r>
              <a:rPr lang="en-US" sz="2800" dirty="0">
                <a:solidFill>
                  <a:srgbClr val="000000"/>
                </a:solidFill>
              </a:rPr>
              <a:t>: (System Preferences -&gt; Time Machine)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Cloud Options include: 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CrashPlan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err="1" smtClean="0">
                <a:solidFill>
                  <a:srgbClr val="000000"/>
                </a:solidFill>
              </a:rPr>
              <a:t>Mozy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6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and Flash 0-day Exploits</a:t>
            </a:r>
          </a:p>
          <a:p>
            <a:r>
              <a:rPr lang="en-US" dirty="0" err="1" smtClean="0"/>
              <a:t>Mandiant’s</a:t>
            </a:r>
            <a:r>
              <a:rPr lang="en-US" dirty="0" smtClean="0"/>
              <a:t> APT1 Report</a:t>
            </a:r>
          </a:p>
          <a:p>
            <a:r>
              <a:rPr lang="en-US" dirty="0" err="1" smtClean="0"/>
              <a:t>Spamhaus</a:t>
            </a:r>
            <a:r>
              <a:rPr lang="en-US" dirty="0" smtClean="0"/>
              <a:t> </a:t>
            </a:r>
            <a:r>
              <a:rPr lang="en-US" dirty="0" err="1" smtClean="0"/>
              <a:t>DDoS</a:t>
            </a:r>
            <a:r>
              <a:rPr lang="en-US" dirty="0" smtClean="0"/>
              <a:t> Attack</a:t>
            </a:r>
          </a:p>
          <a:p>
            <a:r>
              <a:rPr lang="en-US" dirty="0" smtClean="0"/>
              <a:t>Internet Census 2012 / </a:t>
            </a:r>
            <a:r>
              <a:rPr lang="en-US" dirty="0" err="1" smtClean="0"/>
              <a:t>Carna</a:t>
            </a:r>
            <a:r>
              <a:rPr lang="en-US" dirty="0" smtClean="0"/>
              <a:t> Botnet</a:t>
            </a:r>
          </a:p>
          <a:p>
            <a:r>
              <a:rPr lang="en-US" dirty="0"/>
              <a:t>NBC Website Serves Malware</a:t>
            </a:r>
          </a:p>
          <a:p>
            <a:r>
              <a:rPr lang="en-US" dirty="0" smtClean="0"/>
              <a:t>Public Printers</a:t>
            </a:r>
          </a:p>
          <a:p>
            <a:r>
              <a:rPr lang="en-US" dirty="0" smtClean="0"/>
              <a:t>CMS / Web Vulnerabilities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8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Multi-Factor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Gmail 2-Step Verification</a:t>
            </a:r>
          </a:p>
          <a:p>
            <a:pPr lvl="1"/>
            <a:r>
              <a:rPr lang="en-US" dirty="0" smtClean="0"/>
              <a:t>Google Authenticator, SMS, phone</a:t>
            </a:r>
          </a:p>
          <a:p>
            <a:pPr marL="514350" indent="-457200"/>
            <a:r>
              <a:rPr lang="en-US" dirty="0" smtClean="0"/>
              <a:t>Facebook Login Approvals</a:t>
            </a:r>
          </a:p>
          <a:p>
            <a:pPr marL="914400" lvl="1" indent="-457200"/>
            <a:r>
              <a:rPr lang="en-US" dirty="0" smtClean="0"/>
              <a:t>Text to phone (login from unknown PC)</a:t>
            </a:r>
          </a:p>
          <a:p>
            <a:pPr marL="514350" indent="-457200"/>
            <a:r>
              <a:rPr lang="en-US" dirty="0" smtClean="0"/>
              <a:t>PayPal Security Key</a:t>
            </a:r>
          </a:p>
          <a:p>
            <a:pPr marL="914400" lvl="1" indent="-457200"/>
            <a:r>
              <a:rPr lang="en-US" dirty="0" smtClean="0"/>
              <a:t>SMS to phone or key fob ($29.95)</a:t>
            </a:r>
          </a:p>
          <a:p>
            <a:pPr marL="514350" indent="-457200"/>
            <a:r>
              <a:rPr lang="en-US" dirty="0" err="1" smtClean="0"/>
              <a:t>AppleID</a:t>
            </a:r>
            <a:r>
              <a:rPr lang="en-US" dirty="0" smtClean="0"/>
              <a:t> Two-Step Verification</a:t>
            </a:r>
          </a:p>
          <a:p>
            <a:pPr marL="914400" lvl="1" indent="-457200"/>
            <a:r>
              <a:rPr lang="en-US" dirty="0" smtClean="0"/>
              <a:t>SMS to authorized device before making purchase or account changes</a:t>
            </a:r>
          </a:p>
          <a:p>
            <a:pPr marL="514350" indent="-457200"/>
            <a:r>
              <a:rPr lang="en-US" dirty="0" smtClean="0"/>
              <a:t>Duke</a:t>
            </a:r>
          </a:p>
        </p:txBody>
      </p:sp>
    </p:spTree>
    <p:extLst>
      <p:ext uri="{BB962C8B-B14F-4D97-AF65-F5344CB8AC3E}">
        <p14:creationId xmlns:p14="http://schemas.microsoft.com/office/powerpoint/2010/main" val="3642018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Rethink risk – feeling a sense of control is different from having control.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Beware social engineering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Think about how you store and share data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Practice skepticism when opening emails or websites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Think about what you are emailing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Use strong passwords</a:t>
            </a:r>
          </a:p>
        </p:txBody>
      </p:sp>
    </p:spTree>
    <p:extLst>
      <p:ext uri="{BB962C8B-B14F-4D97-AF65-F5344CB8AC3E}">
        <p14:creationId xmlns:p14="http://schemas.microsoft.com/office/powerpoint/2010/main" val="289052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0241" cy="1336956"/>
          </a:xfrm>
        </p:spPr>
        <p:txBody>
          <a:bodyPr/>
          <a:lstStyle/>
          <a:p>
            <a:r>
              <a:rPr lang="en-US" sz="4000" dirty="0"/>
              <a:t>Threat –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5" y="1703980"/>
            <a:ext cx="8791320" cy="2415237"/>
          </a:xfrm>
        </p:spPr>
        <p:txBody>
          <a:bodyPr>
            <a:normAutofit/>
          </a:bodyPr>
          <a:lstStyle/>
          <a:p>
            <a:r>
              <a:rPr lang="en-US" sz="2800" dirty="0"/>
              <a:t>More than </a:t>
            </a:r>
            <a:r>
              <a:rPr lang="en-US" sz="2800" dirty="0" smtClean="0"/>
              <a:t>24</a:t>
            </a:r>
            <a:r>
              <a:rPr lang="en-US" sz="2800" dirty="0"/>
              <a:t> </a:t>
            </a:r>
            <a:r>
              <a:rPr lang="en-US" sz="2800" dirty="0" smtClean="0"/>
              <a:t>million </a:t>
            </a:r>
            <a:r>
              <a:rPr lang="en-US" sz="2800" dirty="0"/>
              <a:t>personal records exposed in </a:t>
            </a:r>
            <a:r>
              <a:rPr lang="en-US" sz="2800" dirty="0" smtClean="0"/>
              <a:t>2012</a:t>
            </a:r>
            <a:endParaRPr lang="en-US" sz="2800" dirty="0"/>
          </a:p>
          <a:p>
            <a:r>
              <a:rPr lang="en-US" sz="2800" dirty="0"/>
              <a:t>Universities continue to be popular targets...</a:t>
            </a:r>
          </a:p>
          <a:p>
            <a:pPr lvl="1"/>
            <a:r>
              <a:rPr lang="en-US" sz="2400" dirty="0"/>
              <a:t>In </a:t>
            </a:r>
            <a:r>
              <a:rPr lang="en-US" sz="2400" dirty="0" smtClean="0"/>
              <a:t>2012, </a:t>
            </a:r>
            <a:r>
              <a:rPr lang="en-US" sz="2400" dirty="0"/>
              <a:t>6</a:t>
            </a:r>
            <a:r>
              <a:rPr lang="en-US" sz="2400" dirty="0" smtClean="0"/>
              <a:t>% </a:t>
            </a:r>
            <a:r>
              <a:rPr lang="en-US" sz="2400" dirty="0"/>
              <a:t>of breaches were associated with </a:t>
            </a:r>
            <a:r>
              <a:rPr lang="en-US" sz="2400" dirty="0" smtClean="0"/>
              <a:t>the </a:t>
            </a:r>
            <a:r>
              <a:rPr lang="en-US" sz="2400" dirty="0"/>
              <a:t>e</a:t>
            </a:r>
            <a:r>
              <a:rPr lang="en-US" sz="2400" dirty="0" smtClean="0"/>
              <a:t>ducation sector. Approximately 81 </a:t>
            </a:r>
            <a:r>
              <a:rPr lang="en-US" sz="2400" dirty="0"/>
              <a:t>breaches </a:t>
            </a:r>
            <a:r>
              <a:rPr lang="en-US" sz="2400" dirty="0" smtClean="0"/>
              <a:t>were reported, with over 1.5 million </a:t>
            </a:r>
            <a:r>
              <a:rPr lang="en-US" sz="2400" dirty="0"/>
              <a:t>records </a:t>
            </a:r>
            <a:r>
              <a:rPr lang="en-US" sz="2400" dirty="0" smtClean="0"/>
              <a:t>exposed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17139" y="4251740"/>
            <a:ext cx="251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privacyrights.org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8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–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5" y="1384149"/>
            <a:ext cx="8791320" cy="436655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Education systems are often in the news – 63 breaches reported in 2011 (500 thousand records), 81 in 2012 (1.5 million records)</a:t>
            </a:r>
          </a:p>
          <a:p>
            <a:pPr lvl="1"/>
            <a:r>
              <a:rPr lang="en-US" sz="2900" dirty="0" smtClean="0"/>
              <a:t>University of Georgia – 8500 records exposed when employee credentials were stolen</a:t>
            </a:r>
          </a:p>
          <a:p>
            <a:pPr lvl="1"/>
            <a:r>
              <a:rPr lang="en-US" sz="2900" dirty="0" smtClean="0"/>
              <a:t>University of Nebraska – 654,000 records exposed by compromise (student awaiting trial)</a:t>
            </a:r>
          </a:p>
          <a:p>
            <a:pPr lvl="1"/>
            <a:r>
              <a:rPr lang="en-US" sz="2900" dirty="0" smtClean="0"/>
              <a:t>UNC-</a:t>
            </a:r>
            <a:r>
              <a:rPr lang="en-US" sz="2900" dirty="0"/>
              <a:t>Charlotte – </a:t>
            </a:r>
            <a:r>
              <a:rPr lang="en-US" sz="2900" dirty="0" smtClean="0"/>
              <a:t>350,000 records exposed through system misconfiguration &amp; incorrect access settings</a:t>
            </a:r>
          </a:p>
          <a:p>
            <a:pPr lvl="1"/>
            <a:r>
              <a:rPr lang="en-US" sz="2900" dirty="0" smtClean="0"/>
              <a:t>University of Tampa – 30,000 records exposed when accidentally published in a public directory</a:t>
            </a:r>
          </a:p>
          <a:p>
            <a:pPr lvl="1"/>
            <a:r>
              <a:rPr lang="en-US" sz="2900" dirty="0"/>
              <a:t>University of Chicago – SSNs on postcards mailed to 9000+ </a:t>
            </a:r>
            <a:r>
              <a:rPr lang="en-US" sz="2900" dirty="0" smtClean="0"/>
              <a:t>employees</a:t>
            </a:r>
          </a:p>
          <a:p>
            <a:pPr marL="0" indent="0">
              <a:buNone/>
            </a:pPr>
            <a:r>
              <a:rPr lang="en-US" dirty="0"/>
              <a:t>Hacking and accidental disclosure account for 98% of records </a:t>
            </a:r>
            <a:r>
              <a:rPr lang="en-US" dirty="0" smtClean="0"/>
              <a:t>breached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Anonymous/</a:t>
            </a:r>
            <a:r>
              <a:rPr lang="en-US" dirty="0" err="1" smtClean="0"/>
              <a:t>LulzSec</a:t>
            </a:r>
            <a:r>
              <a:rPr lang="en-US" dirty="0" smtClean="0"/>
              <a:t> Hacks – loose hacking collectives who are easily offended</a:t>
            </a:r>
          </a:p>
          <a:p>
            <a:pPr marL="457200" lvl="1" indent="0">
              <a:buNone/>
            </a:pPr>
            <a:r>
              <a:rPr lang="en-US" sz="3300" dirty="0" smtClean="0"/>
              <a:t>Government, military, corporate, education targets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Nation states</a:t>
            </a:r>
          </a:p>
          <a:p>
            <a:pPr marL="457200" lvl="1" indent="0">
              <a:buNone/>
            </a:pPr>
            <a:r>
              <a:rPr lang="en-US" sz="3300" dirty="0" smtClean="0"/>
              <a:t>Nationally sponsored hacking groups with political motives, lots of time, and lots of funds (</a:t>
            </a:r>
            <a:r>
              <a:rPr lang="en-US" sz="3300" dirty="0" err="1" smtClean="0"/>
              <a:t>StuxNet</a:t>
            </a:r>
            <a:r>
              <a:rPr lang="en-US" sz="3300" dirty="0" smtClean="0"/>
              <a:t>, RSA, </a:t>
            </a:r>
            <a:r>
              <a:rPr lang="en-US" sz="3300" dirty="0" err="1" smtClean="0"/>
              <a:t>DigiNotar</a:t>
            </a:r>
            <a:r>
              <a:rPr lang="en-US" sz="3300" dirty="0" smtClean="0"/>
              <a:t>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8623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Hacktivism Hits Higher 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4" y="1708014"/>
            <a:ext cx="8953875" cy="4704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Hacktivism </a:t>
            </a:r>
            <a:r>
              <a:rPr lang="en-US" sz="2800" dirty="0"/>
              <a:t>is the use of computers and </a:t>
            </a:r>
            <a:r>
              <a:rPr lang="en-US" sz="2800" dirty="0" smtClean="0"/>
              <a:t>networks </a:t>
            </a:r>
            <a:r>
              <a:rPr lang="en-US" sz="2800" dirty="0"/>
              <a:t>as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means of protest to promote social or political ends, such as </a:t>
            </a:r>
            <a:r>
              <a:rPr lang="en-US" sz="2800" dirty="0" smtClean="0"/>
              <a:t>defacing </a:t>
            </a:r>
            <a:r>
              <a:rPr lang="en-US" sz="2800" dirty="0"/>
              <a:t>government </a:t>
            </a:r>
            <a:r>
              <a:rPr lang="en-US" sz="2800" dirty="0" smtClean="0"/>
              <a:t>websites </a:t>
            </a:r>
            <a:r>
              <a:rPr lang="en-US" sz="2800" dirty="0"/>
              <a:t>or intentionally breaching sites to expose poor security </a:t>
            </a:r>
            <a:r>
              <a:rPr lang="en-US" sz="2800" dirty="0" smtClean="0"/>
              <a:t>practices.</a:t>
            </a:r>
          </a:p>
          <a:p>
            <a:pPr lvl="1"/>
            <a:r>
              <a:rPr lang="en-US" sz="2600" dirty="0" smtClean="0"/>
              <a:t>In 2012, targets included the US Dept. of Justice, Boston police, Government, CIA, Vatican, and Chinese, </a:t>
            </a:r>
            <a:br>
              <a:rPr lang="en-US" sz="2600" dirty="0" smtClean="0"/>
            </a:br>
            <a:r>
              <a:rPr lang="en-US" sz="2600" dirty="0" smtClean="0"/>
              <a:t>Syrian, Ugandan, Hong Kong, and Israeli governments.</a:t>
            </a:r>
          </a:p>
          <a:p>
            <a:pPr lvl="1"/>
            <a:r>
              <a:rPr lang="en-US" sz="2600" dirty="0" smtClean="0"/>
              <a:t>In October, “Team Ghost Shell” targeted the “100 top </a:t>
            </a:r>
            <a:br>
              <a:rPr lang="en-US" sz="2600" dirty="0" smtClean="0"/>
            </a:br>
            <a:r>
              <a:rPr lang="en-US" sz="2600" dirty="0" smtClean="0"/>
              <a:t>universities”, leaking 120,000 accounts and records.</a:t>
            </a:r>
          </a:p>
          <a:p>
            <a:pPr lvl="1"/>
            <a:r>
              <a:rPr lang="en-US" sz="2600" dirty="0" smtClean="0"/>
              <a:t>MIT/Aaron Swartz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4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– Decentralized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</a:t>
            </a:r>
            <a:r>
              <a:rPr lang="en-US" dirty="0" smtClean="0"/>
              <a:t>Exposure </a:t>
            </a:r>
          </a:p>
          <a:p>
            <a:pPr lvl="1"/>
            <a:r>
              <a:rPr lang="en-US" dirty="0" smtClean="0"/>
              <a:t>stolen unencrypted laptops</a:t>
            </a:r>
          </a:p>
          <a:p>
            <a:pPr lvl="1"/>
            <a:r>
              <a:rPr lang="en-US" dirty="0" smtClean="0"/>
              <a:t>lost smartphones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isconfigurations and mistakes</a:t>
            </a:r>
          </a:p>
          <a:p>
            <a:r>
              <a:rPr lang="en-US" dirty="0" smtClean="0"/>
              <a:t>Unpatched Machines/Malware</a:t>
            </a:r>
          </a:p>
          <a:p>
            <a:r>
              <a:rPr lang="en-US" dirty="0" smtClean="0"/>
              <a:t>Compromised Accounts</a:t>
            </a:r>
          </a:p>
          <a:p>
            <a:r>
              <a:rPr lang="en-US" dirty="0" smtClean="0"/>
              <a:t>Password Security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p</a:t>
            </a:r>
            <a:r>
              <a:rPr lang="en-US" dirty="0" smtClean="0"/>
              <a:t>asswords</a:t>
            </a:r>
          </a:p>
          <a:p>
            <a:pPr lvl="1"/>
            <a:r>
              <a:rPr lang="en-US" dirty="0" smtClean="0"/>
              <a:t>Reused passwords</a:t>
            </a:r>
          </a:p>
          <a:p>
            <a:pPr lvl="1"/>
            <a:r>
              <a:rPr lang="en-US" dirty="0" smtClean="0"/>
              <a:t>Password cracking</a:t>
            </a:r>
          </a:p>
        </p:txBody>
      </p:sp>
    </p:spTree>
    <p:extLst>
      <p:ext uri="{BB962C8B-B14F-4D97-AF65-F5344CB8AC3E}">
        <p14:creationId xmlns:p14="http://schemas.microsoft.com/office/powerpoint/2010/main" val="243405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6530"/>
            <a:ext cx="9144000" cy="1517053"/>
          </a:xfrm>
        </p:spPr>
        <p:txBody>
          <a:bodyPr>
            <a:noAutofit/>
          </a:bodyPr>
          <a:lstStyle/>
          <a:p>
            <a:r>
              <a:rPr lang="en-US" sz="4000" dirty="0" smtClean="0"/>
              <a:t>University’s Intrusion Prevention System Staves off &gt;10M Attacks Each Month</a:t>
            </a:r>
            <a:endParaRPr lang="en-US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73687"/>
              </p:ext>
            </p:extLst>
          </p:nvPr>
        </p:nvGraphicFramePr>
        <p:xfrm>
          <a:off x="1625600" y="3006090"/>
          <a:ext cx="6070600" cy="1249443"/>
        </p:xfrm>
        <a:graphic>
          <a:graphicData uri="http://schemas.openxmlformats.org/drawingml/2006/table">
            <a:tbl>
              <a:tblPr/>
              <a:tblGrid>
                <a:gridCol w="2079743"/>
                <a:gridCol w="1756539"/>
                <a:gridCol w="1067976"/>
                <a:gridCol w="1166342"/>
              </a:tblGrid>
              <a:tr h="4164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IPS Reports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Blocked Events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16,721,816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11,842,839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Blocked Inbound Attacks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6,281,561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7,622,099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37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Threat -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4" y="1158014"/>
            <a:ext cx="8953875" cy="43273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Systems delete &gt; 2.6M malicious </a:t>
            </a:r>
            <a:r>
              <a:rPr lang="en-US" dirty="0"/>
              <a:t>m</a:t>
            </a:r>
            <a:r>
              <a:rPr lang="en-US" dirty="0" smtClean="0"/>
              <a:t>essages </a:t>
            </a:r>
            <a:r>
              <a:rPr lang="en-US" u="sng" dirty="0" smtClean="0">
                <a:solidFill>
                  <a:srgbClr val="FF0000"/>
                </a:solidFill>
              </a:rPr>
              <a:t>per day</a:t>
            </a:r>
            <a:endParaRPr lang="en-US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581927"/>
              </p:ext>
            </p:extLst>
          </p:nvPr>
        </p:nvGraphicFramePr>
        <p:xfrm>
          <a:off x="190124" y="2382179"/>
          <a:ext cx="8432980" cy="2103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42113"/>
                <a:gridCol w="2806483"/>
                <a:gridCol w="10843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Q1</a:t>
                      </a:r>
                      <a:r>
                        <a:rPr lang="en-US" sz="2000" baseline="0" dirty="0" smtClean="0"/>
                        <a:t> 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Viruses, phishing, and other malware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243.5M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78%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Spam (high</a:t>
                      </a:r>
                      <a:r>
                        <a:rPr lang="en-US" sz="2200" baseline="0" dirty="0" smtClean="0"/>
                        <a:t> or moderate rating)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15.3M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5%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Legitimate</a:t>
                      </a:r>
                      <a:r>
                        <a:rPr lang="en-US" sz="2200" baseline="0" dirty="0" smtClean="0"/>
                        <a:t> email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54.0M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17%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Total email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312.8M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100%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6848" y="4647504"/>
            <a:ext cx="7373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Malicious Email Accounts for </a:t>
            </a:r>
            <a:r>
              <a:rPr lang="en-US" sz="2000" b="1" dirty="0" smtClean="0"/>
              <a:t>over 80</a:t>
            </a:r>
            <a:r>
              <a:rPr lang="en-US" sz="2000" b="1" dirty="0"/>
              <a:t>% of All Incoming </a:t>
            </a:r>
            <a:r>
              <a:rPr lang="en-US" sz="2000" b="1" dirty="0" smtClean="0"/>
              <a:t>Messages to </a:t>
            </a:r>
            <a:r>
              <a:rPr lang="en-US" sz="2000" b="1" dirty="0"/>
              <a:t>Duke </a:t>
            </a:r>
            <a:r>
              <a:rPr lang="en-US" sz="2000" b="1" dirty="0" smtClean="0"/>
              <a:t>University </a:t>
            </a:r>
            <a:r>
              <a:rPr lang="en-US" sz="2000" b="1" dirty="0"/>
              <a:t>and Health </a:t>
            </a:r>
            <a:r>
              <a:rPr lang="en-US" sz="2000" b="1" dirty="0" smtClean="0"/>
              <a:t>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75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uke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Duke-3.potx</Template>
  <TotalTime>2131</TotalTime>
  <Words>1335</Words>
  <Application>Microsoft Macintosh PowerPoint</Application>
  <PresentationFormat>On-screen Show (4:3)</PresentationFormat>
  <Paragraphs>199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Duke-3</vt:lpstr>
      <vt:lpstr>Stopping Cyber Thieves</vt:lpstr>
      <vt:lpstr>Agenda</vt:lpstr>
      <vt:lpstr>Recent News</vt:lpstr>
      <vt:lpstr>Threat – Education</vt:lpstr>
      <vt:lpstr>Threat – Education</vt:lpstr>
      <vt:lpstr>Hacktivism Hits Higher Ed</vt:lpstr>
      <vt:lpstr>Threat – Decentralized Environment</vt:lpstr>
      <vt:lpstr>University’s Intrusion Prevention System Staves off &gt;10M Attacks Each Month</vt:lpstr>
      <vt:lpstr>The Threat - Email</vt:lpstr>
      <vt:lpstr>PowerPoint Presentation</vt:lpstr>
      <vt:lpstr>Phishing Example</vt:lpstr>
      <vt:lpstr>PowerPoint Presentation</vt:lpstr>
      <vt:lpstr>PowerPoint Presentation</vt:lpstr>
      <vt:lpstr>PowerPoint Presentation</vt:lpstr>
      <vt:lpstr>PowerPoint Presentation</vt:lpstr>
      <vt:lpstr>What is Duke doing?</vt:lpstr>
      <vt:lpstr>How Can You Help?</vt:lpstr>
      <vt:lpstr>Why would they want to hack me?</vt:lpstr>
      <vt:lpstr>PowerPoint Presentation</vt:lpstr>
      <vt:lpstr>The risks we take</vt:lpstr>
      <vt:lpstr>Consequences</vt:lpstr>
      <vt:lpstr>What to do - Technology</vt:lpstr>
      <vt:lpstr>What to do - Patching</vt:lpstr>
      <vt:lpstr>What to do - Browser</vt:lpstr>
      <vt:lpstr>What to do - Inactivity</vt:lpstr>
      <vt:lpstr>What to do - Passwords</vt:lpstr>
      <vt:lpstr>What to do - Malware</vt:lpstr>
      <vt:lpstr>What to do - Firewalls</vt:lpstr>
      <vt:lpstr>What to do - Backups</vt:lpstr>
      <vt:lpstr>What to do Multi-Factor Authentication</vt:lpstr>
      <vt:lpstr>How Can You Help?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</dc:title>
  <dc:creator>Richard Biever</dc:creator>
  <cp:lastModifiedBy>Phillip Batton</cp:lastModifiedBy>
  <cp:revision>54</cp:revision>
  <dcterms:created xsi:type="dcterms:W3CDTF">2012-09-02T11:42:59Z</dcterms:created>
  <dcterms:modified xsi:type="dcterms:W3CDTF">2013-04-10T15:54:53Z</dcterms:modified>
</cp:coreProperties>
</file>