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9"/>
  </p:notesMasterIdLst>
  <p:sldIdLst>
    <p:sldId id="282" r:id="rId3"/>
    <p:sldId id="431" r:id="rId4"/>
    <p:sldId id="309" r:id="rId5"/>
    <p:sldId id="418" r:id="rId6"/>
    <p:sldId id="388" r:id="rId7"/>
    <p:sldId id="361" r:id="rId8"/>
    <p:sldId id="409" r:id="rId9"/>
    <p:sldId id="420" r:id="rId10"/>
    <p:sldId id="421" r:id="rId11"/>
    <p:sldId id="422" r:id="rId12"/>
    <p:sldId id="419" r:id="rId13"/>
    <p:sldId id="410" r:id="rId14"/>
    <p:sldId id="425" r:id="rId15"/>
    <p:sldId id="424" r:id="rId16"/>
    <p:sldId id="426" r:id="rId17"/>
    <p:sldId id="411" r:id="rId18"/>
    <p:sldId id="412" r:id="rId19"/>
    <p:sldId id="427" r:id="rId20"/>
    <p:sldId id="414" r:id="rId21"/>
    <p:sldId id="429" r:id="rId22"/>
    <p:sldId id="430" r:id="rId23"/>
    <p:sldId id="415" r:id="rId24"/>
    <p:sldId id="417" r:id="rId25"/>
    <p:sldId id="366" r:id="rId26"/>
    <p:sldId id="413" r:id="rId27"/>
    <p:sldId id="39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Hamill" initials="JH" lastIdx="1" clrIdx="0">
    <p:extLst>
      <p:ext uri="{19B8F6BF-5375-455C-9EA6-DF929625EA0E}">
        <p15:presenceInfo xmlns:p15="http://schemas.microsoft.com/office/powerpoint/2012/main" userId="S::jh207@duke.edu::0a022419-3a4e-44a3-9490-22c73e280e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3" autoAdjust="0"/>
    <p:restoredTop sz="94660"/>
  </p:normalViewPr>
  <p:slideViewPr>
    <p:cSldViewPr snapToGrid="0">
      <p:cViewPr varScale="1">
        <p:scale>
          <a:sx n="89" d="100"/>
          <a:sy n="89" d="100"/>
        </p:scale>
        <p:origin x="90" y="12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1E7381-7161-AE4B-8B7E-2507AD4B714F}"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n-US"/>
        </a:p>
      </dgm:t>
    </dgm:pt>
    <dgm:pt modelId="{8141272F-2A80-0D44-83BF-0BE4820AEF76}">
      <dgm:prSet/>
      <dgm:spPr/>
      <dgm:t>
        <a:bodyPr/>
        <a:lstStyle/>
        <a:p>
          <a:r>
            <a:rPr lang="en-US" b="0" i="0" dirty="0"/>
            <a:t>ITS is at least 15 days prior to due date</a:t>
          </a:r>
          <a:endParaRPr lang="en-US" dirty="0"/>
        </a:p>
      </dgm:t>
    </dgm:pt>
    <dgm:pt modelId="{3A213B19-2036-F142-83B1-545B69478F36}" type="parTrans" cxnId="{10EBE3F4-A8A3-A146-8CCF-6DBC02F6CAE3}">
      <dgm:prSet/>
      <dgm:spPr/>
      <dgm:t>
        <a:bodyPr/>
        <a:lstStyle/>
        <a:p>
          <a:endParaRPr lang="en-US"/>
        </a:p>
      </dgm:t>
    </dgm:pt>
    <dgm:pt modelId="{5894A3CB-8B72-2A4D-A420-1F60674EDEE2}" type="sibTrans" cxnId="{10EBE3F4-A8A3-A146-8CCF-6DBC02F6CAE3}">
      <dgm:prSet/>
      <dgm:spPr/>
      <dgm:t>
        <a:bodyPr/>
        <a:lstStyle/>
        <a:p>
          <a:endParaRPr lang="en-US" dirty="0"/>
        </a:p>
      </dgm:t>
    </dgm:pt>
    <dgm:pt modelId="{E8D3C11B-3A27-7F49-99F2-B4D3F1E234A6}">
      <dgm:prSet/>
      <dgm:spPr/>
      <dgm:t>
        <a:bodyPr/>
        <a:lstStyle/>
        <a:p>
          <a:r>
            <a:rPr lang="en-US" dirty="0"/>
            <a:t>DOMRA review is 10 </a:t>
          </a:r>
          <a:r>
            <a:rPr lang="en-US" dirty="0" smtClean="0"/>
            <a:t>business days </a:t>
          </a:r>
          <a:r>
            <a:rPr lang="en-US" dirty="0" smtClean="0"/>
            <a:t>prior to due date</a:t>
          </a:r>
          <a:endParaRPr lang="en-US" dirty="0"/>
        </a:p>
      </dgm:t>
    </dgm:pt>
    <dgm:pt modelId="{51E7EF41-9944-4048-A3F8-B612DAF83395}" type="parTrans" cxnId="{3B7CEE61-F25F-D946-ADEA-0FAC3CB8E48F}">
      <dgm:prSet/>
      <dgm:spPr/>
      <dgm:t>
        <a:bodyPr/>
        <a:lstStyle/>
        <a:p>
          <a:endParaRPr lang="en-US"/>
        </a:p>
      </dgm:t>
    </dgm:pt>
    <dgm:pt modelId="{BC8941F5-6E6E-AD42-BCCB-7DFEADAD7491}" type="sibTrans" cxnId="{3B7CEE61-F25F-D946-ADEA-0FAC3CB8E48F}">
      <dgm:prSet/>
      <dgm:spPr/>
      <dgm:t>
        <a:bodyPr/>
        <a:lstStyle/>
        <a:p>
          <a:endParaRPr lang="en-US" dirty="0"/>
        </a:p>
      </dgm:t>
    </dgm:pt>
    <dgm:pt modelId="{33AAC981-6CDC-1145-97E2-DE9338EF8B30}">
      <dgm:prSet/>
      <dgm:spPr/>
      <dgm:t>
        <a:bodyPr/>
        <a:lstStyle/>
        <a:p>
          <a:r>
            <a:rPr lang="en-US" dirty="0"/>
            <a:t>ORA review is final form 5 </a:t>
          </a:r>
          <a:r>
            <a:rPr lang="en-US" dirty="0" smtClean="0"/>
            <a:t>business days </a:t>
          </a:r>
          <a:r>
            <a:rPr lang="en-US" dirty="0" smtClean="0"/>
            <a:t>prior to due date</a:t>
          </a:r>
          <a:endParaRPr lang="en-US" dirty="0"/>
        </a:p>
      </dgm:t>
    </dgm:pt>
    <dgm:pt modelId="{264B99F0-A8BF-524C-A11F-D065E6109211}" type="parTrans" cxnId="{BB93A8ED-B524-7F49-81ED-A088353AE86D}">
      <dgm:prSet/>
      <dgm:spPr/>
      <dgm:t>
        <a:bodyPr/>
        <a:lstStyle/>
        <a:p>
          <a:endParaRPr lang="en-US"/>
        </a:p>
      </dgm:t>
    </dgm:pt>
    <dgm:pt modelId="{3E024BA8-A17F-7443-A543-562A944B0C2F}" type="sibTrans" cxnId="{BB93A8ED-B524-7F49-81ED-A088353AE86D}">
      <dgm:prSet/>
      <dgm:spPr/>
      <dgm:t>
        <a:bodyPr/>
        <a:lstStyle/>
        <a:p>
          <a:endParaRPr lang="en-US"/>
        </a:p>
      </dgm:t>
    </dgm:pt>
    <dgm:pt modelId="{FFA591B7-7831-B241-B5CD-F6F9B1C96924}" type="pres">
      <dgm:prSet presAssocID="{C71E7381-7161-AE4B-8B7E-2507AD4B714F}" presName="Name0" presStyleCnt="0">
        <dgm:presLayoutVars>
          <dgm:dir/>
          <dgm:resizeHandles val="exact"/>
        </dgm:presLayoutVars>
      </dgm:prSet>
      <dgm:spPr/>
      <dgm:t>
        <a:bodyPr/>
        <a:lstStyle/>
        <a:p>
          <a:endParaRPr lang="en-US"/>
        </a:p>
      </dgm:t>
    </dgm:pt>
    <dgm:pt modelId="{A5405D68-D05D-6D43-8FE2-87956B472E38}" type="pres">
      <dgm:prSet presAssocID="{8141272F-2A80-0D44-83BF-0BE4820AEF76}" presName="node" presStyleLbl="node1" presStyleIdx="0" presStyleCnt="3">
        <dgm:presLayoutVars>
          <dgm:bulletEnabled val="1"/>
        </dgm:presLayoutVars>
      </dgm:prSet>
      <dgm:spPr/>
      <dgm:t>
        <a:bodyPr/>
        <a:lstStyle/>
        <a:p>
          <a:endParaRPr lang="en-US"/>
        </a:p>
      </dgm:t>
    </dgm:pt>
    <dgm:pt modelId="{49FE1071-265D-134E-8B5D-3A5480C0DAD4}" type="pres">
      <dgm:prSet presAssocID="{5894A3CB-8B72-2A4D-A420-1F60674EDEE2}" presName="sibTrans" presStyleLbl="sibTrans2D1" presStyleIdx="0" presStyleCnt="2"/>
      <dgm:spPr/>
      <dgm:t>
        <a:bodyPr/>
        <a:lstStyle/>
        <a:p>
          <a:endParaRPr lang="en-US"/>
        </a:p>
      </dgm:t>
    </dgm:pt>
    <dgm:pt modelId="{3CC7E57D-DE01-CE44-9624-1A05797E7813}" type="pres">
      <dgm:prSet presAssocID="{5894A3CB-8B72-2A4D-A420-1F60674EDEE2}" presName="connectorText" presStyleLbl="sibTrans2D1" presStyleIdx="0" presStyleCnt="2"/>
      <dgm:spPr/>
      <dgm:t>
        <a:bodyPr/>
        <a:lstStyle/>
        <a:p>
          <a:endParaRPr lang="en-US"/>
        </a:p>
      </dgm:t>
    </dgm:pt>
    <dgm:pt modelId="{C59B997B-56AD-DB4E-A441-5DE306169940}" type="pres">
      <dgm:prSet presAssocID="{E8D3C11B-3A27-7F49-99F2-B4D3F1E234A6}" presName="node" presStyleLbl="node1" presStyleIdx="1" presStyleCnt="3">
        <dgm:presLayoutVars>
          <dgm:bulletEnabled val="1"/>
        </dgm:presLayoutVars>
      </dgm:prSet>
      <dgm:spPr/>
      <dgm:t>
        <a:bodyPr/>
        <a:lstStyle/>
        <a:p>
          <a:endParaRPr lang="en-US"/>
        </a:p>
      </dgm:t>
    </dgm:pt>
    <dgm:pt modelId="{821B3C94-C92D-3C4B-A96A-31FBB91B08D0}" type="pres">
      <dgm:prSet presAssocID="{BC8941F5-6E6E-AD42-BCCB-7DFEADAD7491}" presName="sibTrans" presStyleLbl="sibTrans2D1" presStyleIdx="1" presStyleCnt="2"/>
      <dgm:spPr/>
      <dgm:t>
        <a:bodyPr/>
        <a:lstStyle/>
        <a:p>
          <a:endParaRPr lang="en-US"/>
        </a:p>
      </dgm:t>
    </dgm:pt>
    <dgm:pt modelId="{80A33AB8-3479-254E-AC30-75F778D8A493}" type="pres">
      <dgm:prSet presAssocID="{BC8941F5-6E6E-AD42-BCCB-7DFEADAD7491}" presName="connectorText" presStyleLbl="sibTrans2D1" presStyleIdx="1" presStyleCnt="2"/>
      <dgm:spPr/>
      <dgm:t>
        <a:bodyPr/>
        <a:lstStyle/>
        <a:p>
          <a:endParaRPr lang="en-US"/>
        </a:p>
      </dgm:t>
    </dgm:pt>
    <dgm:pt modelId="{20347189-9144-5F4F-9F91-0CD92F3C22DD}" type="pres">
      <dgm:prSet presAssocID="{33AAC981-6CDC-1145-97E2-DE9338EF8B30}" presName="node" presStyleLbl="node1" presStyleIdx="2" presStyleCnt="3">
        <dgm:presLayoutVars>
          <dgm:bulletEnabled val="1"/>
        </dgm:presLayoutVars>
      </dgm:prSet>
      <dgm:spPr/>
      <dgm:t>
        <a:bodyPr/>
        <a:lstStyle/>
        <a:p>
          <a:endParaRPr lang="en-US"/>
        </a:p>
      </dgm:t>
    </dgm:pt>
  </dgm:ptLst>
  <dgm:cxnLst>
    <dgm:cxn modelId="{ED3F8B9B-2739-2A42-9503-CEBCAA1B9A45}" type="presOf" srcId="{BC8941F5-6E6E-AD42-BCCB-7DFEADAD7491}" destId="{821B3C94-C92D-3C4B-A96A-31FBB91B08D0}" srcOrd="0" destOrd="0" presId="urn:microsoft.com/office/officeart/2005/8/layout/process1"/>
    <dgm:cxn modelId="{A361EF7E-3661-EA44-882A-7F1F103E2B35}" type="presOf" srcId="{BC8941F5-6E6E-AD42-BCCB-7DFEADAD7491}" destId="{80A33AB8-3479-254E-AC30-75F778D8A493}" srcOrd="1" destOrd="0" presId="urn:microsoft.com/office/officeart/2005/8/layout/process1"/>
    <dgm:cxn modelId="{F2744629-9908-1247-ACE9-19968E947485}" type="presOf" srcId="{C71E7381-7161-AE4B-8B7E-2507AD4B714F}" destId="{FFA591B7-7831-B241-B5CD-F6F9B1C96924}" srcOrd="0" destOrd="0" presId="urn:microsoft.com/office/officeart/2005/8/layout/process1"/>
    <dgm:cxn modelId="{A0CAE8E9-5F11-EC46-ABE3-0C0A5CA1FFED}" type="presOf" srcId="{5894A3CB-8B72-2A4D-A420-1F60674EDEE2}" destId="{49FE1071-265D-134E-8B5D-3A5480C0DAD4}" srcOrd="0" destOrd="0" presId="urn:microsoft.com/office/officeart/2005/8/layout/process1"/>
    <dgm:cxn modelId="{5A11D5F8-B367-0847-9BDE-95A6417D68E3}" type="presOf" srcId="{33AAC981-6CDC-1145-97E2-DE9338EF8B30}" destId="{20347189-9144-5F4F-9F91-0CD92F3C22DD}" srcOrd="0" destOrd="0" presId="urn:microsoft.com/office/officeart/2005/8/layout/process1"/>
    <dgm:cxn modelId="{C96B2A02-B74E-CF40-B225-42A2965E452A}" type="presOf" srcId="{5894A3CB-8B72-2A4D-A420-1F60674EDEE2}" destId="{3CC7E57D-DE01-CE44-9624-1A05797E7813}" srcOrd="1" destOrd="0" presId="urn:microsoft.com/office/officeart/2005/8/layout/process1"/>
    <dgm:cxn modelId="{E6554897-F981-3841-A9A6-B278AB473668}" type="presOf" srcId="{8141272F-2A80-0D44-83BF-0BE4820AEF76}" destId="{A5405D68-D05D-6D43-8FE2-87956B472E38}" srcOrd="0" destOrd="0" presId="urn:microsoft.com/office/officeart/2005/8/layout/process1"/>
    <dgm:cxn modelId="{BA36ECE0-7F90-4645-A800-C83F3265646A}" type="presOf" srcId="{E8D3C11B-3A27-7F49-99F2-B4D3F1E234A6}" destId="{C59B997B-56AD-DB4E-A441-5DE306169940}" srcOrd="0" destOrd="0" presId="urn:microsoft.com/office/officeart/2005/8/layout/process1"/>
    <dgm:cxn modelId="{10EBE3F4-A8A3-A146-8CCF-6DBC02F6CAE3}" srcId="{C71E7381-7161-AE4B-8B7E-2507AD4B714F}" destId="{8141272F-2A80-0D44-83BF-0BE4820AEF76}" srcOrd="0" destOrd="0" parTransId="{3A213B19-2036-F142-83B1-545B69478F36}" sibTransId="{5894A3CB-8B72-2A4D-A420-1F60674EDEE2}"/>
    <dgm:cxn modelId="{3B7CEE61-F25F-D946-ADEA-0FAC3CB8E48F}" srcId="{C71E7381-7161-AE4B-8B7E-2507AD4B714F}" destId="{E8D3C11B-3A27-7F49-99F2-B4D3F1E234A6}" srcOrd="1" destOrd="0" parTransId="{51E7EF41-9944-4048-A3F8-B612DAF83395}" sibTransId="{BC8941F5-6E6E-AD42-BCCB-7DFEADAD7491}"/>
    <dgm:cxn modelId="{BB93A8ED-B524-7F49-81ED-A088353AE86D}" srcId="{C71E7381-7161-AE4B-8B7E-2507AD4B714F}" destId="{33AAC981-6CDC-1145-97E2-DE9338EF8B30}" srcOrd="2" destOrd="0" parTransId="{264B99F0-A8BF-524C-A11F-D065E6109211}" sibTransId="{3E024BA8-A17F-7443-A543-562A944B0C2F}"/>
    <dgm:cxn modelId="{3B18C6E6-B3A5-E344-85EC-61C6E4574309}" type="presParOf" srcId="{FFA591B7-7831-B241-B5CD-F6F9B1C96924}" destId="{A5405D68-D05D-6D43-8FE2-87956B472E38}" srcOrd="0" destOrd="0" presId="urn:microsoft.com/office/officeart/2005/8/layout/process1"/>
    <dgm:cxn modelId="{EFDB71AD-E53C-6745-9328-3E90EED21DDC}" type="presParOf" srcId="{FFA591B7-7831-B241-B5CD-F6F9B1C96924}" destId="{49FE1071-265D-134E-8B5D-3A5480C0DAD4}" srcOrd="1" destOrd="0" presId="urn:microsoft.com/office/officeart/2005/8/layout/process1"/>
    <dgm:cxn modelId="{D4B0E55F-A294-2D4D-B946-84AB9D80B882}" type="presParOf" srcId="{49FE1071-265D-134E-8B5D-3A5480C0DAD4}" destId="{3CC7E57D-DE01-CE44-9624-1A05797E7813}" srcOrd="0" destOrd="0" presId="urn:microsoft.com/office/officeart/2005/8/layout/process1"/>
    <dgm:cxn modelId="{93D5FF39-53F5-6240-A0DC-10BFCE4B9E94}" type="presParOf" srcId="{FFA591B7-7831-B241-B5CD-F6F9B1C96924}" destId="{C59B997B-56AD-DB4E-A441-5DE306169940}" srcOrd="2" destOrd="0" presId="urn:microsoft.com/office/officeart/2005/8/layout/process1"/>
    <dgm:cxn modelId="{D3A16E9D-2208-7D41-BF57-4176D2129080}" type="presParOf" srcId="{FFA591B7-7831-B241-B5CD-F6F9B1C96924}" destId="{821B3C94-C92D-3C4B-A96A-31FBB91B08D0}" srcOrd="3" destOrd="0" presId="urn:microsoft.com/office/officeart/2005/8/layout/process1"/>
    <dgm:cxn modelId="{6C509DDD-047D-BD41-B4D2-0CCCFB6C3EA5}" type="presParOf" srcId="{821B3C94-C92D-3C4B-A96A-31FBB91B08D0}" destId="{80A33AB8-3479-254E-AC30-75F778D8A493}" srcOrd="0" destOrd="0" presId="urn:microsoft.com/office/officeart/2005/8/layout/process1"/>
    <dgm:cxn modelId="{F37DA90F-697A-E440-BDF9-4304F99730B3}" type="presParOf" srcId="{FFA591B7-7831-B241-B5CD-F6F9B1C96924}" destId="{20347189-9144-5F4F-9F91-0CD92F3C22D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05D68-D05D-6D43-8FE2-87956B472E38}">
      <dsp:nvSpPr>
        <dsp:cNvPr id="0" name=""/>
        <dsp:cNvSpPr/>
      </dsp:nvSpPr>
      <dsp:spPr>
        <a:xfrm>
          <a:off x="9644" y="1398230"/>
          <a:ext cx="2882503" cy="172950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0" i="0" kern="1200" dirty="0"/>
            <a:t>ITS is at least 15 days prior to due date</a:t>
          </a:r>
          <a:endParaRPr lang="en-US" sz="2500" kern="1200" dirty="0"/>
        </a:p>
      </dsp:txBody>
      <dsp:txXfrm>
        <a:off x="60299" y="1448885"/>
        <a:ext cx="2781193" cy="1628191"/>
      </dsp:txXfrm>
    </dsp:sp>
    <dsp:sp modelId="{49FE1071-265D-134E-8B5D-3A5480C0DAD4}">
      <dsp:nvSpPr>
        <dsp:cNvPr id="0" name=""/>
        <dsp:cNvSpPr/>
      </dsp:nvSpPr>
      <dsp:spPr>
        <a:xfrm>
          <a:off x="3180397" y="1905551"/>
          <a:ext cx="611090" cy="71486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3180397" y="2048523"/>
        <a:ext cx="427763" cy="428916"/>
      </dsp:txXfrm>
    </dsp:sp>
    <dsp:sp modelId="{C59B997B-56AD-DB4E-A441-5DE306169940}">
      <dsp:nvSpPr>
        <dsp:cNvPr id="0" name=""/>
        <dsp:cNvSpPr/>
      </dsp:nvSpPr>
      <dsp:spPr>
        <a:xfrm>
          <a:off x="4045148" y="1398230"/>
          <a:ext cx="2882503" cy="1729501"/>
        </a:xfrm>
        <a:prstGeom prst="roundRect">
          <a:avLst>
            <a:gd name="adj" fmla="val 10000"/>
          </a:avLst>
        </a:prstGeom>
        <a:solidFill>
          <a:schemeClr val="accent4">
            <a:hueOff val="4778252"/>
            <a:satOff val="-18817"/>
            <a:lumOff val="-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DOMRA review is 10 </a:t>
          </a:r>
          <a:r>
            <a:rPr lang="en-US" sz="2500" kern="1200" dirty="0" smtClean="0"/>
            <a:t>business days </a:t>
          </a:r>
          <a:r>
            <a:rPr lang="en-US" sz="2500" kern="1200" dirty="0" smtClean="0"/>
            <a:t>prior to due date</a:t>
          </a:r>
          <a:endParaRPr lang="en-US" sz="2500" kern="1200" dirty="0"/>
        </a:p>
      </dsp:txBody>
      <dsp:txXfrm>
        <a:off x="4095803" y="1448885"/>
        <a:ext cx="2781193" cy="1628191"/>
      </dsp:txXfrm>
    </dsp:sp>
    <dsp:sp modelId="{821B3C94-C92D-3C4B-A96A-31FBB91B08D0}">
      <dsp:nvSpPr>
        <dsp:cNvPr id="0" name=""/>
        <dsp:cNvSpPr/>
      </dsp:nvSpPr>
      <dsp:spPr>
        <a:xfrm>
          <a:off x="7215901" y="1905551"/>
          <a:ext cx="611090" cy="714860"/>
        </a:xfrm>
        <a:prstGeom prst="rightArrow">
          <a:avLst>
            <a:gd name="adj1" fmla="val 60000"/>
            <a:gd name="adj2" fmla="val 50000"/>
          </a:avLst>
        </a:prstGeom>
        <a:solidFill>
          <a:schemeClr val="accent4">
            <a:hueOff val="9556504"/>
            <a:satOff val="-37634"/>
            <a:lumOff val="-16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7215901" y="2048523"/>
        <a:ext cx="427763" cy="428916"/>
      </dsp:txXfrm>
    </dsp:sp>
    <dsp:sp modelId="{20347189-9144-5F4F-9F91-0CD92F3C22DD}">
      <dsp:nvSpPr>
        <dsp:cNvPr id="0" name=""/>
        <dsp:cNvSpPr/>
      </dsp:nvSpPr>
      <dsp:spPr>
        <a:xfrm>
          <a:off x="8080652" y="1398230"/>
          <a:ext cx="2882503" cy="1729501"/>
        </a:xfrm>
        <a:prstGeom prst="roundRect">
          <a:avLst>
            <a:gd name="adj" fmla="val 10000"/>
          </a:avLst>
        </a:prstGeom>
        <a:solidFill>
          <a:schemeClr val="accent4">
            <a:hueOff val="9556504"/>
            <a:satOff val="-37634"/>
            <a:lumOff val="-1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ORA review is final form 5 </a:t>
          </a:r>
          <a:r>
            <a:rPr lang="en-US" sz="2500" kern="1200" dirty="0" smtClean="0"/>
            <a:t>business days </a:t>
          </a:r>
          <a:r>
            <a:rPr lang="en-US" sz="2500" kern="1200" dirty="0" smtClean="0"/>
            <a:t>prior to due date</a:t>
          </a:r>
          <a:endParaRPr lang="en-US" sz="2500" kern="1200" dirty="0"/>
        </a:p>
      </dsp:txBody>
      <dsp:txXfrm>
        <a:off x="8131307" y="1448885"/>
        <a:ext cx="2781193" cy="16281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FA59-3196-5C44-AEF3-4507E926F14B}" type="datetimeFigureOut">
              <a:rPr lang="en-US" smtClean="0"/>
              <a:t>9/3/2021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75993-1C8A-EE4F-94FB-A29170EC886D}" type="slidenum">
              <a:rPr lang="en-US" smtClean="0"/>
              <a:t>‹#›</a:t>
            </a:fld>
            <a:endParaRPr lang="en-US" dirty="0"/>
          </a:p>
        </p:txBody>
      </p:sp>
    </p:spTree>
    <p:extLst>
      <p:ext uri="{BB962C8B-B14F-4D97-AF65-F5344CB8AC3E}">
        <p14:creationId xmlns:p14="http://schemas.microsoft.com/office/powerpoint/2010/main" val="133356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13380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BE2F9F-7A0E-194A-BE01-1D02E367C64F}" type="datetimeFigureOut">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E63B1-7AC8-E144-A6E7-AC58FCFF4464}" type="slidenum">
              <a:rPr lang="en-US" smtClean="0"/>
              <a:t>‹#›</a:t>
            </a:fld>
            <a:endParaRPr lang="en-US" dirty="0"/>
          </a:p>
        </p:txBody>
      </p:sp>
    </p:spTree>
    <p:extLst>
      <p:ext uri="{BB962C8B-B14F-4D97-AF65-F5344CB8AC3E}">
        <p14:creationId xmlns:p14="http://schemas.microsoft.com/office/powerpoint/2010/main" val="14105083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BE2F9F-7A0E-194A-BE01-1D02E367C64F}" type="datetimeFigureOut">
              <a:rPr lang="en-US" smtClean="0"/>
              <a:t>9/3/2021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DE63B1-7AC8-E144-A6E7-AC58FCFF4464}" type="slidenum">
              <a:rPr lang="en-US" smtClean="0"/>
              <a:t>‹#›</a:t>
            </a:fld>
            <a:endParaRPr lang="en-US" dirty="0"/>
          </a:p>
        </p:txBody>
      </p:sp>
    </p:spTree>
    <p:extLst>
      <p:ext uri="{BB962C8B-B14F-4D97-AF65-F5344CB8AC3E}">
        <p14:creationId xmlns:p14="http://schemas.microsoft.com/office/powerpoint/2010/main" val="183668308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BE2F9F-7A0E-194A-BE01-1D02E367C64F}" type="datetimeFigureOut">
              <a:rPr lang="en-US" smtClean="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DE63B1-7AC8-E144-A6E7-AC58FCFF4464}" type="slidenum">
              <a:rPr lang="en-US" smtClean="0"/>
              <a:t>‹#›</a:t>
            </a:fld>
            <a:endParaRPr lang="en-US" dirty="0"/>
          </a:p>
        </p:txBody>
      </p:sp>
    </p:spTree>
    <p:extLst>
      <p:ext uri="{BB962C8B-B14F-4D97-AF65-F5344CB8AC3E}">
        <p14:creationId xmlns:p14="http://schemas.microsoft.com/office/powerpoint/2010/main" val="15889980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E2F9F-7A0E-194A-BE01-1D02E367C64F}" type="datetimeFigureOut">
              <a:rPr lang="en-US" smtClean="0"/>
              <a:t>9/3/2021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DE63B1-7AC8-E144-A6E7-AC58FCFF4464}" type="slidenum">
              <a:rPr lang="en-US" smtClean="0"/>
              <a:t>‹#›</a:t>
            </a:fld>
            <a:endParaRPr lang="en-US" dirty="0"/>
          </a:p>
        </p:txBody>
      </p:sp>
    </p:spTree>
    <p:extLst>
      <p:ext uri="{BB962C8B-B14F-4D97-AF65-F5344CB8AC3E}">
        <p14:creationId xmlns:p14="http://schemas.microsoft.com/office/powerpoint/2010/main" val="11349491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BE2F9F-7A0E-194A-BE01-1D02E367C64F}" type="datetimeFigureOut">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E63B1-7AC8-E144-A6E7-AC58FCFF4464}" type="slidenum">
              <a:rPr lang="en-US" smtClean="0"/>
              <a:t>‹#›</a:t>
            </a:fld>
            <a:endParaRPr lang="en-US" dirty="0"/>
          </a:p>
        </p:txBody>
      </p:sp>
    </p:spTree>
    <p:extLst>
      <p:ext uri="{BB962C8B-B14F-4D97-AF65-F5344CB8AC3E}">
        <p14:creationId xmlns:p14="http://schemas.microsoft.com/office/powerpoint/2010/main" val="21321665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BE2F9F-7A0E-194A-BE01-1D02E367C64F}" type="datetimeFigureOut">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E63B1-7AC8-E144-A6E7-AC58FCFF4464}" type="slidenum">
              <a:rPr lang="en-US" smtClean="0"/>
              <a:t>‹#›</a:t>
            </a:fld>
            <a:endParaRPr lang="en-US" dirty="0"/>
          </a:p>
        </p:txBody>
      </p:sp>
    </p:spTree>
    <p:extLst>
      <p:ext uri="{BB962C8B-B14F-4D97-AF65-F5344CB8AC3E}">
        <p14:creationId xmlns:p14="http://schemas.microsoft.com/office/powerpoint/2010/main" val="76680499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E2F9F-7A0E-194A-BE01-1D02E367C64F}"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E63B1-7AC8-E144-A6E7-AC58FCFF4464}" type="slidenum">
              <a:rPr lang="en-US" smtClean="0"/>
              <a:t>‹#›</a:t>
            </a:fld>
            <a:endParaRPr lang="en-US" dirty="0"/>
          </a:p>
        </p:txBody>
      </p:sp>
    </p:spTree>
    <p:extLst>
      <p:ext uri="{BB962C8B-B14F-4D97-AF65-F5344CB8AC3E}">
        <p14:creationId xmlns:p14="http://schemas.microsoft.com/office/powerpoint/2010/main" val="25858900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E2F9F-7A0E-194A-BE01-1D02E367C64F}"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E63B1-7AC8-E144-A6E7-AC58FCFF4464}" type="slidenum">
              <a:rPr lang="en-US" smtClean="0"/>
              <a:t>‹#›</a:t>
            </a:fld>
            <a:endParaRPr lang="en-US" dirty="0"/>
          </a:p>
        </p:txBody>
      </p:sp>
    </p:spTree>
    <p:extLst>
      <p:ext uri="{BB962C8B-B14F-4D97-AF65-F5344CB8AC3E}">
        <p14:creationId xmlns:p14="http://schemas.microsoft.com/office/powerpoint/2010/main" val="8949589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pic>
        <p:nvPicPr>
          <p:cNvPr id="5" name="Picture 6" descr="bars.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617" y="6078538"/>
            <a:ext cx="1278890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Forte logo.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95518" y="204788"/>
            <a:ext cx="109643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9733" y="162673"/>
            <a:ext cx="10972800" cy="495137"/>
          </a:xfrm>
        </p:spPr>
        <p:txBody>
          <a:bodyPr>
            <a:noAutofit/>
          </a:bodyPr>
          <a:lstStyle>
            <a:lvl1pPr algn="l">
              <a:lnSpc>
                <a:spcPct val="70000"/>
              </a:lnSpc>
              <a:defRPr sz="3200" b="1">
                <a:solidFill>
                  <a:srgbClr val="1982C6"/>
                </a:solidFill>
                <a:latin typeface="Calibri"/>
                <a:cs typeface="Calibri"/>
              </a:defRPr>
            </a:lvl1pPr>
          </a:lstStyle>
          <a:p>
            <a:r>
              <a:rPr lang="en-US"/>
              <a:t>Click to edit Master title style</a:t>
            </a:r>
            <a:endParaRPr lang="en-US" dirty="0"/>
          </a:p>
        </p:txBody>
      </p:sp>
      <p:sp>
        <p:nvSpPr>
          <p:cNvPr id="17" name="Text Placeholder 16"/>
          <p:cNvSpPr>
            <a:spLocks noGrp="1"/>
          </p:cNvSpPr>
          <p:nvPr>
            <p:ph type="body" sz="quarter" idx="10"/>
          </p:nvPr>
        </p:nvSpPr>
        <p:spPr>
          <a:xfrm>
            <a:off x="336551" y="516378"/>
            <a:ext cx="10972800" cy="732367"/>
          </a:xfrm>
        </p:spPr>
        <p:txBody>
          <a:bodyPr>
            <a:normAutofit/>
          </a:bodyPr>
          <a:lstStyle>
            <a:lvl1pPr marL="0" indent="0" algn="l">
              <a:buNone/>
              <a:defRPr sz="2000" spc="100" baseline="0">
                <a:solidFill>
                  <a:srgbClr val="595959"/>
                </a:solidFill>
                <a:latin typeface="Calibri"/>
                <a:cs typeface="Calibri"/>
              </a:defRPr>
            </a:lvl1pPr>
          </a:lstStyle>
          <a:p>
            <a:pPr lvl="0"/>
            <a:r>
              <a:rPr lang="en-US"/>
              <a:t>Click to edit Master text styles</a:t>
            </a:r>
          </a:p>
        </p:txBody>
      </p:sp>
      <p:sp>
        <p:nvSpPr>
          <p:cNvPr id="8" name="Text Placeholder 7"/>
          <p:cNvSpPr>
            <a:spLocks noGrp="1"/>
          </p:cNvSpPr>
          <p:nvPr>
            <p:ph type="body" sz="quarter" idx="11"/>
          </p:nvPr>
        </p:nvSpPr>
        <p:spPr>
          <a:xfrm>
            <a:off x="330200" y="1193801"/>
            <a:ext cx="10972800" cy="4631267"/>
          </a:xfrm>
        </p:spPr>
        <p:txBody>
          <a:bodyPr/>
          <a:lstStyle>
            <a:lvl1pPr>
              <a:defRPr sz="2400">
                <a:solidFill>
                  <a:srgbClr val="1C2654"/>
                </a:solidFill>
                <a:latin typeface="Calibri"/>
                <a:cs typeface="Calibri"/>
              </a:defRPr>
            </a:lvl1pPr>
            <a:lvl2pPr>
              <a:defRPr sz="2200">
                <a:solidFill>
                  <a:srgbClr val="1C2654"/>
                </a:solidFill>
                <a:latin typeface="Calibri"/>
                <a:cs typeface="Calibri"/>
              </a:defRPr>
            </a:lvl2pPr>
            <a:lvl3pPr>
              <a:defRPr sz="2000">
                <a:solidFill>
                  <a:srgbClr val="1C2654"/>
                </a:solidFill>
                <a:latin typeface="Calibri"/>
                <a:cs typeface="Calibri"/>
              </a:defRPr>
            </a:lvl3pPr>
            <a:lvl4pPr>
              <a:defRPr sz="1800">
                <a:solidFill>
                  <a:srgbClr val="1C2654"/>
                </a:solidFill>
                <a:latin typeface="Calibri"/>
                <a:cs typeface="Calibri"/>
              </a:defRPr>
            </a:lvl4pPr>
            <a:lvl5pPr>
              <a:defRPr sz="1800">
                <a:solidFill>
                  <a:srgbClr val="1C2654"/>
                </a:solidFill>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097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49316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96081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2764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01417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cover_matrix.jpg"/>
          <p:cNvPicPr>
            <a:picLocks noChangeAspect="1"/>
          </p:cNvPicPr>
          <p:nvPr userDrawn="1"/>
        </p:nvPicPr>
        <p:blipFill>
          <a:blip r:embed="rId2" cstate="print">
            <a:extLst>
              <a:ext uri="{28A0092B-C50C-407E-A947-70E740481C1C}">
                <a14:useLocalDpi xmlns:a14="http://schemas.microsoft.com/office/drawing/2010/main" val="0"/>
              </a:ext>
            </a:extLst>
          </a:blip>
          <a:stretch/>
        </p:blipFill>
        <p:spPr>
          <a:xfrm>
            <a:off x="0" y="0"/>
            <a:ext cx="12192000" cy="6858000"/>
          </a:xfrm>
          <a:prstGeom prst="rect">
            <a:avLst/>
          </a:prstGeom>
        </p:spPr>
      </p:pic>
      <p:sp>
        <p:nvSpPr>
          <p:cNvPr id="2" name="Title 1"/>
          <p:cNvSpPr>
            <a:spLocks noGrp="1"/>
          </p:cNvSpPr>
          <p:nvPr>
            <p:ph type="ctrTitle"/>
          </p:nvPr>
        </p:nvSpPr>
        <p:spPr>
          <a:xfrm>
            <a:off x="1316736" y="2852928"/>
            <a:ext cx="8522208" cy="276999"/>
          </a:xfrm>
        </p:spPr>
        <p:txBody>
          <a:bodyPr/>
          <a:lstStyle>
            <a:lvl1pPr>
              <a:defRPr>
                <a:solidFill>
                  <a:srgbClr val="FFFFFF"/>
                </a:solidFill>
              </a:defRPr>
            </a:lvl1pPr>
          </a:lstStyle>
          <a:p>
            <a:r>
              <a:rPr lang="en-US"/>
              <a:t>Click to edit Master title style</a:t>
            </a:r>
          </a:p>
        </p:txBody>
      </p:sp>
      <p:pic>
        <p:nvPicPr>
          <p:cNvPr id="8" name="New picture"/>
          <p:cNvPicPr/>
          <p:nvPr/>
        </p:nvPicPr>
        <p:blipFill dpi="0">
          <a:blip r:embed="rId3"/>
          <a:stretch/>
        </p:blipFill>
        <p:spPr>
          <a:xfrm>
            <a:off x="1422400" y="5524500"/>
            <a:ext cx="7315200" cy="914400"/>
          </a:xfrm>
          <a:prstGeom prst="rect">
            <a:avLst/>
          </a:prstGeom>
        </p:spPr>
      </p:pic>
    </p:spTree>
    <p:extLst>
      <p:ext uri="{BB962C8B-B14F-4D97-AF65-F5344CB8AC3E}">
        <p14:creationId xmlns:p14="http://schemas.microsoft.com/office/powerpoint/2010/main" val="1880636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over_matrix.jpg"/>
          <p:cNvPicPr>
            <a:picLocks noChangeAspect="1"/>
          </p:cNvPicPr>
          <p:nvPr userDrawn="1"/>
        </p:nvPicPr>
        <p:blipFill>
          <a:blip r:embed="rId2" cstate="print">
            <a:extLst>
              <a:ext uri="{28A0092B-C50C-407E-A947-70E740481C1C}">
                <a14:useLocalDpi xmlns:a14="http://schemas.microsoft.com/office/drawing/2010/main" val="0"/>
              </a:ext>
            </a:extLst>
          </a:blip>
          <a:stretch/>
        </p:blipFill>
        <p:spPr>
          <a:xfrm>
            <a:off x="0" y="0"/>
            <a:ext cx="12192000" cy="6858000"/>
          </a:xfrm>
          <a:prstGeom prst="rect">
            <a:avLst/>
          </a:prstGeom>
        </p:spPr>
      </p:pic>
      <p:sp>
        <p:nvSpPr>
          <p:cNvPr id="2" name="Title 1"/>
          <p:cNvSpPr>
            <a:spLocks noGrp="1"/>
          </p:cNvSpPr>
          <p:nvPr>
            <p:ph type="ctrTitle"/>
          </p:nvPr>
        </p:nvSpPr>
        <p:spPr>
          <a:xfrm>
            <a:off x="1316736" y="2852928"/>
            <a:ext cx="8522208" cy="1470025"/>
          </a:xfrm>
        </p:spPr>
        <p:txBody>
          <a:bodyPr/>
          <a:lstStyle>
            <a:lvl1pPr>
              <a:defRPr>
                <a:solidFill>
                  <a:srgbClr val="FFFFFF"/>
                </a:solidFill>
              </a:defRPr>
            </a:lvl1pPr>
          </a:lstStyle>
          <a:p>
            <a:r>
              <a:rPr lang="en-US"/>
              <a:t>Click to edit Master title style</a:t>
            </a:r>
          </a:p>
        </p:txBody>
      </p:sp>
      <p:pic>
        <p:nvPicPr>
          <p:cNvPr id="8" name="New picture"/>
          <p:cNvPicPr/>
          <p:nvPr/>
        </p:nvPicPr>
        <p:blipFill dpi="0">
          <a:blip r:embed="rId3"/>
          <a:stretch/>
        </p:blipFill>
        <p:spPr>
          <a:xfrm>
            <a:off x="1422400" y="5524500"/>
            <a:ext cx="7315200" cy="914400"/>
          </a:xfrm>
          <a:prstGeom prst="rect">
            <a:avLst/>
          </a:prstGeom>
        </p:spPr>
      </p:pic>
    </p:spTree>
    <p:extLst>
      <p:ext uri="{BB962C8B-B14F-4D97-AF65-F5344CB8AC3E}">
        <p14:creationId xmlns:p14="http://schemas.microsoft.com/office/powerpoint/2010/main" val="3496970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E2F9F-7A0E-194A-BE01-1D02E367C64F}"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E63B1-7AC8-E144-A6E7-AC58FCFF4464}" type="slidenum">
              <a:rPr lang="en-US" smtClean="0"/>
              <a:t>‹#›</a:t>
            </a:fld>
            <a:endParaRPr lang="en-US" dirty="0"/>
          </a:p>
        </p:txBody>
      </p:sp>
    </p:spTree>
    <p:extLst>
      <p:ext uri="{BB962C8B-B14F-4D97-AF65-F5344CB8AC3E}">
        <p14:creationId xmlns:p14="http://schemas.microsoft.com/office/powerpoint/2010/main" val="3215659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E2F9F-7A0E-194A-BE01-1D02E367C64F}"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E63B1-7AC8-E144-A6E7-AC58FCFF4464}" type="slidenum">
              <a:rPr lang="en-US" smtClean="0"/>
              <a:t>‹#›</a:t>
            </a:fld>
            <a:endParaRPr lang="en-US" dirty="0"/>
          </a:p>
        </p:txBody>
      </p:sp>
    </p:spTree>
    <p:extLst>
      <p:ext uri="{BB962C8B-B14F-4D97-AF65-F5344CB8AC3E}">
        <p14:creationId xmlns:p14="http://schemas.microsoft.com/office/powerpoint/2010/main" val="302917617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9/3/2021</a:t>
            </a:fld>
            <a:endParaRPr lang="en-US" dirty="0"/>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722232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interior_matrix.jpg"/>
          <p:cNvPicPr>
            <a:picLocks noChangeAspect="1"/>
          </p:cNvPicPr>
          <p:nvPr/>
        </p:nvPicPr>
        <p:blipFill>
          <a:blip r:embed="rId14" cstate="print">
            <a:extLst>
              <a:ext uri="{28A0092B-C50C-407E-A947-70E740481C1C}">
                <a14:useLocalDpi xmlns:a14="http://schemas.microsoft.com/office/drawing/2010/main" val="0"/>
              </a:ext>
            </a:extLst>
          </a:blip>
          <a:stretch/>
        </p:blipFill>
        <p:spPr>
          <a:xfrm>
            <a:off x="0" y="0"/>
            <a:ext cx="12192000" cy="6858000"/>
          </a:xfrm>
          <a:prstGeom prst="rect">
            <a:avLst/>
          </a:prstGeom>
        </p:spPr>
      </p:pic>
      <p:sp>
        <p:nvSpPr>
          <p:cNvPr id="2" name="Title Placeholder 1"/>
          <p:cNvSpPr>
            <a:spLocks noGrp="1"/>
          </p:cNvSpPr>
          <p:nvPr>
            <p:ph type="title"/>
          </p:nvPr>
        </p:nvSpPr>
        <p:spPr>
          <a:xfrm>
            <a:off x="609600" y="726559"/>
            <a:ext cx="10972800" cy="69107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E2F9F-7A0E-194A-BE01-1D02E367C64F}" type="datetimeFigureOut">
              <a:rPr lang="en-US" smtClean="0"/>
              <a:t>9/3/2021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E63B1-7AC8-E144-A6E7-AC58FCFF4464}" type="slidenum">
              <a:rPr lang="en-US" smtClean="0"/>
              <a:t>‹#›</a:t>
            </a:fld>
            <a:endParaRPr lang="en-US" dirty="0"/>
          </a:p>
        </p:txBody>
      </p:sp>
    </p:spTree>
    <p:extLst>
      <p:ext uri="{BB962C8B-B14F-4D97-AF65-F5344CB8AC3E}">
        <p14:creationId xmlns:p14="http://schemas.microsoft.com/office/powerpoint/2010/main" val="38159126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xStyles>
    <p:titleStyle>
      <a:lvl1pPr algn="l" defTabSz="457200" rtl="0" eaLnBrk="1" latinLnBrk="0" hangingPunct="1">
        <a:spcBef>
          <a:spcPct val="0"/>
        </a:spcBef>
        <a:buNone/>
        <a:defRPr sz="4000" b="0"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mailto:ResearchAtPickett_Request@dm.duke.edu"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urldefense.com/v3/__https:/duke.us15.list-manage.com/track/click?u=b35b7dcc575fd325c4b80cb45&amp;id=73bbbdb9db&amp;e=d228f20542__;!!OToaGQ!8SU6eSF3t-5mOg4bDdqHXOAE8yqTfBnxd74KVI5mI-FtHubBAqI8v7uiSweSPRckcBeO$"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2979" y="1601884"/>
            <a:ext cx="7515003" cy="3157350"/>
          </a:xfrm>
        </p:spPr>
        <p:txBody>
          <a:bodyPr>
            <a:noAutofit/>
          </a:bodyPr>
          <a:lstStyle/>
          <a:p>
            <a:r>
              <a:rPr lang="en-US" sz="3600" dirty="0"/>
              <a:t>Medicine Clinical Research Unit </a:t>
            </a:r>
            <a:br>
              <a:rPr lang="en-US" sz="3600" dirty="0"/>
            </a:br>
            <a:r>
              <a:rPr lang="en-US" sz="3600" dirty="0"/>
              <a:t>Faculty Advisory Board Meeting</a:t>
            </a:r>
            <a:br>
              <a:rPr lang="en-US" sz="3600" dirty="0"/>
            </a:br>
            <a:r>
              <a:rPr lang="en-US" sz="3600" dirty="0"/>
              <a:t>September 2, 2021</a:t>
            </a:r>
            <a:br>
              <a:rPr lang="en-US" sz="3600" dirty="0"/>
            </a:br>
            <a:r>
              <a:rPr lang="en-US" sz="3600" dirty="0"/>
              <a:t/>
            </a:r>
            <a:br>
              <a:rPr lang="en-US" sz="3600" dirty="0"/>
            </a:br>
            <a:r>
              <a:rPr lang="en-US" sz="3600" dirty="0"/>
              <a:t>Laurie Snyder, Medical Director</a:t>
            </a:r>
            <a:br>
              <a:rPr lang="en-US" sz="3600" dirty="0"/>
            </a:br>
            <a:r>
              <a:rPr lang="en-US" sz="3600" dirty="0"/>
              <a:t>Jennifer Hamill, Associate Director</a:t>
            </a:r>
            <a:br>
              <a:rPr lang="en-US" sz="3600" dirty="0"/>
            </a:br>
            <a:r>
              <a:rPr lang="en-US" sz="3600" dirty="0"/>
              <a:t>Erica Malkasian, MBA, Director of MoRE</a:t>
            </a:r>
            <a:br>
              <a:rPr lang="en-US" sz="3600" dirty="0"/>
            </a:br>
            <a:r>
              <a:rPr lang="en-US" sz="3600" dirty="0"/>
              <a:t/>
            </a:r>
            <a:br>
              <a:rPr lang="en-US" sz="3600" dirty="0"/>
            </a:br>
            <a:endParaRPr lang="en-US" sz="3600" dirty="0"/>
          </a:p>
        </p:txBody>
      </p:sp>
    </p:spTree>
    <p:extLst>
      <p:ext uri="{BB962C8B-B14F-4D97-AF65-F5344CB8AC3E}">
        <p14:creationId xmlns:p14="http://schemas.microsoft.com/office/powerpoint/2010/main" val="40845973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8B9B0-01A1-3545-B6E7-A6AE2948B26A}"/>
              </a:ext>
            </a:extLst>
          </p:cNvPr>
          <p:cNvSpPr>
            <a:spLocks noGrp="1"/>
          </p:cNvSpPr>
          <p:nvPr>
            <p:ph type="title"/>
          </p:nvPr>
        </p:nvSpPr>
        <p:spPr/>
        <p:txBody>
          <a:bodyPr>
            <a:normAutofit fontScale="90000"/>
          </a:bodyPr>
          <a:lstStyle/>
          <a:p>
            <a:r>
              <a:rPr lang="en-US" dirty="0"/>
              <a:t>Submission timelines being discussed…</a:t>
            </a:r>
          </a:p>
        </p:txBody>
      </p:sp>
      <p:graphicFrame>
        <p:nvGraphicFramePr>
          <p:cNvPr id="4" name="Content Placeholder 3">
            <a:extLst>
              <a:ext uri="{FF2B5EF4-FFF2-40B4-BE49-F238E27FC236}">
                <a16:creationId xmlns:a16="http://schemas.microsoft.com/office/drawing/2014/main" id="{2F02CFB7-D9FB-7645-8286-1988ACCB8A2E}"/>
              </a:ext>
            </a:extLst>
          </p:cNvPr>
          <p:cNvGraphicFramePr>
            <a:graphicFrameLocks noGrp="1"/>
          </p:cNvGraphicFramePr>
          <p:nvPr>
            <p:ph idx="1"/>
            <p:extLst>
              <p:ext uri="{D42A27DB-BD31-4B8C-83A1-F6EECF244321}">
                <p14:modId xmlns:p14="http://schemas.microsoft.com/office/powerpoint/2010/main" val="3667381159"/>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22377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0484" y="1155701"/>
            <a:ext cx="10363200" cy="1362075"/>
          </a:xfrm>
        </p:spPr>
        <p:txBody>
          <a:bodyPr/>
          <a:lstStyle/>
          <a:p>
            <a:r>
              <a:rPr lang="en-US" dirty="0"/>
              <a:t>DISCUSSION</a:t>
            </a:r>
          </a:p>
        </p:txBody>
      </p:sp>
      <p:sp>
        <p:nvSpPr>
          <p:cNvPr id="2" name="TextBox 1"/>
          <p:cNvSpPr txBox="1"/>
          <p:nvPr/>
        </p:nvSpPr>
        <p:spPr>
          <a:xfrm>
            <a:off x="736600" y="2286000"/>
            <a:ext cx="10414000" cy="3139321"/>
          </a:xfrm>
          <a:prstGeom prst="rect">
            <a:avLst/>
          </a:prstGeom>
          <a:noFill/>
        </p:spPr>
        <p:txBody>
          <a:bodyPr wrap="square" rtlCol="0">
            <a:spAutoFit/>
          </a:bodyPr>
          <a:lstStyle/>
          <a:p>
            <a:r>
              <a:rPr lang="en-US" dirty="0" smtClean="0"/>
              <a:t>SOM ITS currently is only approved ITS now</a:t>
            </a:r>
          </a:p>
          <a:p>
            <a:r>
              <a:rPr lang="en-US" dirty="0" smtClean="0"/>
              <a:t>MRH has the link for ITS.</a:t>
            </a:r>
          </a:p>
          <a:p>
            <a:r>
              <a:rPr lang="en-US" dirty="0" smtClean="0"/>
              <a:t>You will start hearing about ITS from GCA. Goal is to have it move to industry as well. </a:t>
            </a:r>
          </a:p>
          <a:p>
            <a:r>
              <a:rPr lang="en-US" dirty="0" smtClean="0"/>
              <a:t>This will tie into feasibility ideally. </a:t>
            </a:r>
          </a:p>
          <a:p>
            <a:endParaRPr lang="en-US" dirty="0"/>
          </a:p>
          <a:p>
            <a:r>
              <a:rPr lang="en-US" dirty="0" smtClean="0"/>
              <a:t>ORA 5 business days will be for all grants (rare waivers exceptions will be approved) and in final form. </a:t>
            </a:r>
          </a:p>
          <a:p>
            <a:r>
              <a:rPr lang="en-US" dirty="0" smtClean="0"/>
              <a:t>FAB members discussed that the </a:t>
            </a:r>
            <a:r>
              <a:rPr lang="en-US" dirty="0" err="1" smtClean="0"/>
              <a:t>the</a:t>
            </a:r>
            <a:r>
              <a:rPr lang="en-US" dirty="0" smtClean="0"/>
              <a:t> clinical researchers are getting this message but the basic science is not. </a:t>
            </a:r>
          </a:p>
          <a:p>
            <a:r>
              <a:rPr lang="en-US" dirty="0" smtClean="0"/>
              <a:t>In one situation, ORA moved the date and requested it even before 5 days.  </a:t>
            </a:r>
          </a:p>
          <a:p>
            <a:endParaRPr lang="en-US" dirty="0" smtClean="0"/>
          </a:p>
          <a:p>
            <a:r>
              <a:rPr lang="en-US" dirty="0" smtClean="0"/>
              <a:t>Concern that the rapid response grants may need to be considered differently. Waivers can be requested but not guaranteed. Concern raised that investigators may seek other ways to apply for funds.</a:t>
            </a:r>
            <a:endParaRPr lang="en-US" dirty="0"/>
          </a:p>
        </p:txBody>
      </p:sp>
    </p:spTree>
    <p:extLst>
      <p:ext uri="{BB962C8B-B14F-4D97-AF65-F5344CB8AC3E}">
        <p14:creationId xmlns:p14="http://schemas.microsoft.com/office/powerpoint/2010/main" val="4213491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30E5-9C33-864F-8D78-029E21AF686C}"/>
              </a:ext>
            </a:extLst>
          </p:cNvPr>
          <p:cNvSpPr>
            <a:spLocks noGrp="1"/>
          </p:cNvSpPr>
          <p:nvPr>
            <p:ph type="title"/>
          </p:nvPr>
        </p:nvSpPr>
        <p:spPr/>
        <p:txBody>
          <a:bodyPr>
            <a:normAutofit fontScale="90000"/>
          </a:bodyPr>
          <a:lstStyle/>
          <a:p>
            <a:r>
              <a:rPr lang="en-US" dirty="0"/>
              <a:t>CRU Staffing Updates- Recruitment</a:t>
            </a:r>
          </a:p>
        </p:txBody>
      </p:sp>
      <p:sp>
        <p:nvSpPr>
          <p:cNvPr id="3" name="Content Placeholder 2">
            <a:extLst>
              <a:ext uri="{FF2B5EF4-FFF2-40B4-BE49-F238E27FC236}">
                <a16:creationId xmlns:a16="http://schemas.microsoft.com/office/drawing/2014/main" id="{8EB91469-5AD2-8A4C-93E3-686DF57470F7}"/>
              </a:ext>
            </a:extLst>
          </p:cNvPr>
          <p:cNvSpPr>
            <a:spLocks noGrp="1"/>
          </p:cNvSpPr>
          <p:nvPr>
            <p:ph idx="1"/>
          </p:nvPr>
        </p:nvSpPr>
        <p:spPr>
          <a:xfrm>
            <a:off x="609600" y="1600201"/>
            <a:ext cx="10972800" cy="5147440"/>
          </a:xfrm>
        </p:spPr>
        <p:txBody>
          <a:bodyPr>
            <a:normAutofit fontScale="85000" lnSpcReduction="10000"/>
          </a:bodyPr>
          <a:lstStyle/>
          <a:p>
            <a:r>
              <a:rPr lang="en-US" dirty="0"/>
              <a:t>SOM open CRU positions was up to a high of 100 open positions.</a:t>
            </a:r>
          </a:p>
          <a:p>
            <a:pPr lvl="1"/>
            <a:r>
              <a:rPr lang="en-US" dirty="0"/>
              <a:t>In Medicine CRU we have </a:t>
            </a:r>
            <a:r>
              <a:rPr lang="en-US" dirty="0" smtClean="0">
                <a:highlight>
                  <a:srgbClr val="FFFF00"/>
                </a:highlight>
              </a:rPr>
              <a:t>12</a:t>
            </a:r>
            <a:r>
              <a:rPr lang="en-US" dirty="0" smtClean="0"/>
              <a:t> </a:t>
            </a:r>
            <a:r>
              <a:rPr lang="en-US" dirty="0"/>
              <a:t>open positions</a:t>
            </a:r>
          </a:p>
          <a:p>
            <a:r>
              <a:rPr lang="en-US" dirty="0"/>
              <a:t>Active hires</a:t>
            </a:r>
          </a:p>
          <a:p>
            <a:pPr lvl="1"/>
            <a:r>
              <a:rPr lang="en-US" dirty="0"/>
              <a:t>Pulmonary has 2 offer letters out (CRS, Sr and CRNC), open CRS, Sr, pending request to post a CRNC in Pulmonary HTN group.</a:t>
            </a:r>
          </a:p>
          <a:p>
            <a:pPr lvl="1"/>
            <a:r>
              <a:rPr lang="en-US" dirty="0"/>
              <a:t>Aging  CRC, Sr position (final stages) and a CRC </a:t>
            </a:r>
          </a:p>
          <a:p>
            <a:pPr lvl="1"/>
            <a:r>
              <a:rPr lang="en-US" dirty="0"/>
              <a:t>GI/NAFLD – 1 CRC open</a:t>
            </a:r>
          </a:p>
          <a:p>
            <a:pPr lvl="1"/>
            <a:r>
              <a:rPr lang="en-US" dirty="0"/>
              <a:t>CAGPM – PT CRC and Lead CRC/CRNC, </a:t>
            </a:r>
            <a:r>
              <a:rPr lang="en-US" dirty="0" smtClean="0"/>
              <a:t>Sr</a:t>
            </a:r>
          </a:p>
          <a:p>
            <a:pPr lvl="1"/>
            <a:r>
              <a:rPr lang="en-US" dirty="0"/>
              <a:t>GIM – interviewing for one CRC</a:t>
            </a:r>
          </a:p>
          <a:p>
            <a:pPr lvl="1"/>
            <a:r>
              <a:rPr lang="en-US" dirty="0"/>
              <a:t>Neph – one CRC posted, candidate identified, on hold pending finance</a:t>
            </a:r>
          </a:p>
          <a:p>
            <a:pPr lvl="1"/>
            <a:r>
              <a:rPr lang="en-US" dirty="0"/>
              <a:t>CRU  - one ARPM </a:t>
            </a:r>
            <a:r>
              <a:rPr lang="en-US" dirty="0" smtClean="0"/>
              <a:t>position</a:t>
            </a:r>
            <a:endParaRPr lang="en-US" dirty="0"/>
          </a:p>
          <a:p>
            <a:r>
              <a:rPr lang="en-US" dirty="0"/>
              <a:t>Other divisions </a:t>
            </a:r>
            <a:r>
              <a:rPr lang="en-US" dirty="0" smtClean="0"/>
              <a:t>considering new </a:t>
            </a:r>
            <a:r>
              <a:rPr lang="en-US" dirty="0"/>
              <a:t>positions but evaluating finances  </a:t>
            </a:r>
          </a:p>
          <a:p>
            <a:pPr lvl="1"/>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4555480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30E5-9C33-864F-8D78-029E21AF686C}"/>
              </a:ext>
            </a:extLst>
          </p:cNvPr>
          <p:cNvSpPr>
            <a:spLocks noGrp="1"/>
          </p:cNvSpPr>
          <p:nvPr>
            <p:ph type="title"/>
          </p:nvPr>
        </p:nvSpPr>
        <p:spPr/>
        <p:txBody>
          <a:bodyPr>
            <a:normAutofit fontScale="90000"/>
          </a:bodyPr>
          <a:lstStyle/>
          <a:p>
            <a:r>
              <a:rPr lang="en-US" dirty="0"/>
              <a:t>CRU Staffing Updates- Retention</a:t>
            </a:r>
          </a:p>
        </p:txBody>
      </p:sp>
      <p:sp>
        <p:nvSpPr>
          <p:cNvPr id="3" name="Content Placeholder 2">
            <a:extLst>
              <a:ext uri="{FF2B5EF4-FFF2-40B4-BE49-F238E27FC236}">
                <a16:creationId xmlns:a16="http://schemas.microsoft.com/office/drawing/2014/main" id="{8EB91469-5AD2-8A4C-93E3-686DF57470F7}"/>
              </a:ext>
            </a:extLst>
          </p:cNvPr>
          <p:cNvSpPr>
            <a:spLocks noGrp="1"/>
          </p:cNvSpPr>
          <p:nvPr>
            <p:ph idx="1"/>
          </p:nvPr>
        </p:nvSpPr>
        <p:spPr/>
        <p:txBody>
          <a:bodyPr>
            <a:normAutofit/>
          </a:bodyPr>
          <a:lstStyle/>
          <a:p>
            <a:r>
              <a:rPr lang="en-US" dirty="0"/>
              <a:t>Attrition (across CRUs)</a:t>
            </a:r>
          </a:p>
          <a:p>
            <a:pPr lvl="1"/>
            <a:r>
              <a:rPr lang="en-US" dirty="0"/>
              <a:t>About half of the staff have been at Duke 1-5 years</a:t>
            </a:r>
          </a:p>
          <a:p>
            <a:pPr lvl="1"/>
            <a:r>
              <a:rPr lang="en-US" dirty="0"/>
              <a:t>About 1/3 are going to another position at Duke, 1/3 are taking a job outside of Duke and 1/3 for other reasons (continuing education is main one)</a:t>
            </a:r>
          </a:p>
          <a:p>
            <a:pPr marL="0" indent="0">
              <a:buNone/>
            </a:pPr>
            <a:endParaRPr lang="en-US" dirty="0"/>
          </a:p>
          <a:p>
            <a:r>
              <a:rPr lang="en-US" dirty="0"/>
              <a:t>Medicine CRU with lower attrition overall</a:t>
            </a:r>
          </a:p>
        </p:txBody>
      </p:sp>
    </p:spTree>
    <p:extLst>
      <p:ext uri="{BB962C8B-B14F-4D97-AF65-F5344CB8AC3E}">
        <p14:creationId xmlns:p14="http://schemas.microsoft.com/office/powerpoint/2010/main" val="8109643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7354-4AE0-8146-924C-DBEC641265A8}"/>
              </a:ext>
            </a:extLst>
          </p:cNvPr>
          <p:cNvSpPr>
            <a:spLocks noGrp="1"/>
          </p:cNvSpPr>
          <p:nvPr>
            <p:ph type="title"/>
          </p:nvPr>
        </p:nvSpPr>
        <p:spPr/>
        <p:txBody>
          <a:bodyPr>
            <a:normAutofit fontScale="90000"/>
          </a:bodyPr>
          <a:lstStyle/>
          <a:p>
            <a:r>
              <a:rPr lang="en-US" dirty="0"/>
              <a:t>Attrition in Medicine CRU vs all CRU</a:t>
            </a:r>
          </a:p>
        </p:txBody>
      </p:sp>
      <p:pic>
        <p:nvPicPr>
          <p:cNvPr id="5" name="Content Placeholder 4" descr="Graphical user interface, application, table, Excel&#10;&#10;Description automatically generated">
            <a:extLst>
              <a:ext uri="{FF2B5EF4-FFF2-40B4-BE49-F238E27FC236}">
                <a16:creationId xmlns:a16="http://schemas.microsoft.com/office/drawing/2014/main" id="{37525AE3-FEB2-3543-AA7C-9572F2BA9E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772" r="28123" b="39215"/>
          <a:stretch/>
        </p:blipFill>
        <p:spPr>
          <a:xfrm>
            <a:off x="126152" y="1970689"/>
            <a:ext cx="11939696" cy="4050393"/>
          </a:xfrm>
        </p:spPr>
      </p:pic>
      <p:sp>
        <p:nvSpPr>
          <p:cNvPr id="6" name="TextBox 5">
            <a:extLst>
              <a:ext uri="{FF2B5EF4-FFF2-40B4-BE49-F238E27FC236}">
                <a16:creationId xmlns:a16="http://schemas.microsoft.com/office/drawing/2014/main" id="{E143378E-C6BC-2C4D-8F3F-CC6504C96FC9}"/>
              </a:ext>
            </a:extLst>
          </p:cNvPr>
          <p:cNvSpPr txBox="1"/>
          <p:nvPr/>
        </p:nvSpPr>
        <p:spPr>
          <a:xfrm>
            <a:off x="6096000" y="6144191"/>
            <a:ext cx="5969848" cy="646331"/>
          </a:xfrm>
          <a:prstGeom prst="rect">
            <a:avLst/>
          </a:prstGeom>
          <a:noFill/>
        </p:spPr>
        <p:txBody>
          <a:bodyPr wrap="square" rtlCol="0">
            <a:spAutoFit/>
          </a:bodyPr>
          <a:lstStyle/>
          <a:p>
            <a:pPr algn="r"/>
            <a:r>
              <a:rPr lang="en-US" dirty="0"/>
              <a:t>Voluntary Terminations include includes resignation, retirement and death </a:t>
            </a:r>
          </a:p>
        </p:txBody>
      </p:sp>
      <p:sp>
        <p:nvSpPr>
          <p:cNvPr id="9" name="TextBox 8">
            <a:extLst>
              <a:ext uri="{FF2B5EF4-FFF2-40B4-BE49-F238E27FC236}">
                <a16:creationId xmlns:a16="http://schemas.microsoft.com/office/drawing/2014/main" id="{0A63419E-1BFC-C34E-AD96-5B2471D3D8A2}"/>
              </a:ext>
            </a:extLst>
          </p:cNvPr>
          <p:cNvSpPr txBox="1"/>
          <p:nvPr/>
        </p:nvSpPr>
        <p:spPr>
          <a:xfrm>
            <a:off x="5060731" y="3995885"/>
            <a:ext cx="781311" cy="307777"/>
          </a:xfrm>
          <a:prstGeom prst="rect">
            <a:avLst/>
          </a:prstGeom>
          <a:noFill/>
        </p:spPr>
        <p:txBody>
          <a:bodyPr wrap="square" rtlCol="0">
            <a:spAutoFit/>
          </a:bodyPr>
          <a:lstStyle/>
          <a:p>
            <a:r>
              <a:rPr lang="en-US" sz="1400" dirty="0"/>
              <a:t>16 staff</a:t>
            </a:r>
          </a:p>
        </p:txBody>
      </p:sp>
      <p:sp>
        <p:nvSpPr>
          <p:cNvPr id="10" name="TextBox 9">
            <a:extLst>
              <a:ext uri="{FF2B5EF4-FFF2-40B4-BE49-F238E27FC236}">
                <a16:creationId xmlns:a16="http://schemas.microsoft.com/office/drawing/2014/main" id="{000ABAE6-9435-EB42-8AF5-04D58A4FADA1}"/>
              </a:ext>
            </a:extLst>
          </p:cNvPr>
          <p:cNvSpPr txBox="1"/>
          <p:nvPr/>
        </p:nvSpPr>
        <p:spPr>
          <a:xfrm>
            <a:off x="10967545" y="3995885"/>
            <a:ext cx="781311" cy="307777"/>
          </a:xfrm>
          <a:prstGeom prst="rect">
            <a:avLst/>
          </a:prstGeom>
          <a:noFill/>
        </p:spPr>
        <p:txBody>
          <a:bodyPr wrap="square" rtlCol="0">
            <a:spAutoFit/>
          </a:bodyPr>
          <a:lstStyle/>
          <a:p>
            <a:r>
              <a:rPr lang="en-US" sz="1400" dirty="0"/>
              <a:t>16 staff</a:t>
            </a:r>
          </a:p>
        </p:txBody>
      </p:sp>
    </p:spTree>
    <p:extLst>
      <p:ext uri="{BB962C8B-B14F-4D97-AF65-F5344CB8AC3E}">
        <p14:creationId xmlns:p14="http://schemas.microsoft.com/office/powerpoint/2010/main" val="29648924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30E5-9C33-864F-8D78-029E21AF686C}"/>
              </a:ext>
            </a:extLst>
          </p:cNvPr>
          <p:cNvSpPr>
            <a:spLocks noGrp="1"/>
          </p:cNvSpPr>
          <p:nvPr>
            <p:ph type="title"/>
          </p:nvPr>
        </p:nvSpPr>
        <p:spPr/>
        <p:txBody>
          <a:bodyPr>
            <a:normAutofit fontScale="90000"/>
          </a:bodyPr>
          <a:lstStyle/>
          <a:p>
            <a:r>
              <a:rPr lang="en-US" dirty="0"/>
              <a:t>CRU Staffing Updates - Retention</a:t>
            </a:r>
          </a:p>
        </p:txBody>
      </p:sp>
      <p:sp>
        <p:nvSpPr>
          <p:cNvPr id="3" name="Content Placeholder 2">
            <a:extLst>
              <a:ext uri="{FF2B5EF4-FFF2-40B4-BE49-F238E27FC236}">
                <a16:creationId xmlns:a16="http://schemas.microsoft.com/office/drawing/2014/main" id="{8EB91469-5AD2-8A4C-93E3-686DF57470F7}"/>
              </a:ext>
            </a:extLst>
          </p:cNvPr>
          <p:cNvSpPr>
            <a:spLocks noGrp="1"/>
          </p:cNvSpPr>
          <p:nvPr>
            <p:ph idx="1"/>
          </p:nvPr>
        </p:nvSpPr>
        <p:spPr/>
        <p:txBody>
          <a:bodyPr>
            <a:normAutofit/>
          </a:bodyPr>
          <a:lstStyle/>
          <a:p>
            <a:r>
              <a:rPr lang="en-US" dirty="0"/>
              <a:t>Exit interviews (not specific to Med CRU) indicated: </a:t>
            </a:r>
          </a:p>
          <a:p>
            <a:pPr lvl="1"/>
            <a:r>
              <a:rPr lang="en-US" dirty="0"/>
              <a:t>higher salary and promotion in new job </a:t>
            </a:r>
          </a:p>
          <a:p>
            <a:pPr lvl="1"/>
            <a:r>
              <a:rPr lang="en-US" dirty="0"/>
              <a:t>25-30% noted work environment, supervisor, lack of advancement, lack of recognition for their </a:t>
            </a:r>
            <a:r>
              <a:rPr lang="en-US" dirty="0" smtClean="0"/>
              <a:t>work</a:t>
            </a:r>
          </a:p>
          <a:p>
            <a:pPr marL="914400" lvl="2" indent="0">
              <a:buNone/>
            </a:pPr>
            <a:endParaRPr lang="en-US" dirty="0"/>
          </a:p>
          <a:p>
            <a:endParaRPr lang="en-US" dirty="0"/>
          </a:p>
          <a:p>
            <a:endParaRPr lang="en-US" dirty="0"/>
          </a:p>
        </p:txBody>
      </p:sp>
    </p:spTree>
    <p:extLst>
      <p:ext uri="{BB962C8B-B14F-4D97-AF65-F5344CB8AC3E}">
        <p14:creationId xmlns:p14="http://schemas.microsoft.com/office/powerpoint/2010/main" val="18506422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484" y="1511301"/>
            <a:ext cx="10363200" cy="1362075"/>
          </a:xfrm>
        </p:spPr>
        <p:txBody>
          <a:bodyPr/>
          <a:lstStyle/>
          <a:p>
            <a:r>
              <a:rPr lang="en-US" dirty="0"/>
              <a:t>DISCUSSION</a:t>
            </a:r>
          </a:p>
        </p:txBody>
      </p:sp>
      <p:sp>
        <p:nvSpPr>
          <p:cNvPr id="2" name="TextBox 1"/>
          <p:cNvSpPr txBox="1"/>
          <p:nvPr/>
        </p:nvSpPr>
        <p:spPr>
          <a:xfrm>
            <a:off x="977900" y="2873376"/>
            <a:ext cx="10121900" cy="3416320"/>
          </a:xfrm>
          <a:prstGeom prst="rect">
            <a:avLst/>
          </a:prstGeom>
          <a:noFill/>
        </p:spPr>
        <p:txBody>
          <a:bodyPr wrap="square" rtlCol="0">
            <a:spAutoFit/>
          </a:bodyPr>
          <a:lstStyle/>
          <a:p>
            <a:r>
              <a:rPr lang="en-US" dirty="0" smtClean="0"/>
              <a:t>Losing a lot at the 1-5 year mark.</a:t>
            </a:r>
          </a:p>
          <a:p>
            <a:r>
              <a:rPr lang="en-US" dirty="0" smtClean="0"/>
              <a:t>Work environment is listed as concern for retention. This will be active area for CRU over the next year and to be pro-active. Please reach out to the Medicine CRU if you see these concerns. </a:t>
            </a:r>
          </a:p>
          <a:p>
            <a:endParaRPr lang="en-US" dirty="0" smtClean="0"/>
          </a:p>
          <a:p>
            <a:r>
              <a:rPr lang="en-US" dirty="0" smtClean="0"/>
              <a:t>Re-institution of tier advancement will help.</a:t>
            </a:r>
          </a:p>
          <a:p>
            <a:endParaRPr lang="en-US" dirty="0"/>
          </a:p>
          <a:p>
            <a:r>
              <a:rPr lang="en-US" dirty="0" smtClean="0"/>
              <a:t>What are industry standards for clinical staff attrition and changing. Will f/u with DOCR/Denise.</a:t>
            </a:r>
          </a:p>
          <a:p>
            <a:endParaRPr lang="en-US" dirty="0"/>
          </a:p>
          <a:p>
            <a:r>
              <a:rPr lang="en-US" dirty="0" smtClean="0"/>
              <a:t>Discussion that COVID may be playing a role- risk of infection, leaving for other jobs, disability/restricted work and getting benefits for not working. </a:t>
            </a:r>
          </a:p>
          <a:p>
            <a:endParaRPr lang="en-US" dirty="0"/>
          </a:p>
          <a:p>
            <a:r>
              <a:rPr lang="en-US" dirty="0" smtClean="0"/>
              <a:t>  </a:t>
            </a:r>
            <a:endParaRPr lang="en-US" dirty="0"/>
          </a:p>
        </p:txBody>
      </p:sp>
    </p:spTree>
    <p:extLst>
      <p:ext uri="{BB962C8B-B14F-4D97-AF65-F5344CB8AC3E}">
        <p14:creationId xmlns:p14="http://schemas.microsoft.com/office/powerpoint/2010/main" val="21066036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5E173E-FD85-5146-9EFC-55342AEB85D1}"/>
              </a:ext>
            </a:extLst>
          </p:cNvPr>
          <p:cNvSpPr>
            <a:spLocks noGrp="1"/>
          </p:cNvSpPr>
          <p:nvPr>
            <p:ph type="title"/>
          </p:nvPr>
        </p:nvSpPr>
        <p:spPr/>
        <p:txBody>
          <a:bodyPr>
            <a:normAutofit fontScale="90000"/>
          </a:bodyPr>
          <a:lstStyle/>
          <a:p>
            <a:r>
              <a:rPr lang="en-US" dirty="0"/>
              <a:t>Current Medicine CRU communication to faculty</a:t>
            </a:r>
            <a:br>
              <a:rPr lang="en-US" dirty="0"/>
            </a:br>
            <a:endParaRPr lang="en-US" dirty="0"/>
          </a:p>
        </p:txBody>
      </p:sp>
      <p:sp>
        <p:nvSpPr>
          <p:cNvPr id="5" name="Content Placeholder 4">
            <a:extLst>
              <a:ext uri="{FF2B5EF4-FFF2-40B4-BE49-F238E27FC236}">
                <a16:creationId xmlns:a16="http://schemas.microsoft.com/office/drawing/2014/main" id="{972A4BD0-C8A5-E947-B497-2A0704497468}"/>
              </a:ext>
            </a:extLst>
          </p:cNvPr>
          <p:cNvSpPr>
            <a:spLocks noGrp="1"/>
          </p:cNvSpPr>
          <p:nvPr>
            <p:ph idx="1"/>
          </p:nvPr>
        </p:nvSpPr>
        <p:spPr/>
        <p:txBody>
          <a:bodyPr>
            <a:normAutofit/>
          </a:bodyPr>
          <a:lstStyle/>
          <a:p>
            <a:r>
              <a:rPr lang="en-US" dirty="0"/>
              <a:t>Med/DCI/Heart Center CRUs host a CRU orientation every 3-4 months for new faculty and new to </a:t>
            </a:r>
            <a:r>
              <a:rPr lang="en-US" dirty="0" smtClean="0"/>
              <a:t>research </a:t>
            </a:r>
            <a:r>
              <a:rPr lang="en-US" dirty="0"/>
              <a:t>faculty </a:t>
            </a:r>
          </a:p>
          <a:p>
            <a:r>
              <a:rPr lang="en-US" dirty="0"/>
              <a:t>Occasional all DOM research updates in the TWIM</a:t>
            </a:r>
          </a:p>
          <a:p>
            <a:r>
              <a:rPr lang="en-US" dirty="0"/>
              <a:t>Website (will be updated with DOM website upgrade plans)</a:t>
            </a:r>
          </a:p>
          <a:p>
            <a:r>
              <a:rPr lang="en-US" dirty="0"/>
              <a:t>FAB members to communicate back to Division/Institutes</a:t>
            </a:r>
          </a:p>
        </p:txBody>
      </p:sp>
    </p:spTree>
    <p:extLst>
      <p:ext uri="{BB962C8B-B14F-4D97-AF65-F5344CB8AC3E}">
        <p14:creationId xmlns:p14="http://schemas.microsoft.com/office/powerpoint/2010/main" val="44613446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5E173E-FD85-5146-9EFC-55342AEB85D1}"/>
              </a:ext>
            </a:extLst>
          </p:cNvPr>
          <p:cNvSpPr>
            <a:spLocks noGrp="1"/>
          </p:cNvSpPr>
          <p:nvPr>
            <p:ph type="title"/>
          </p:nvPr>
        </p:nvSpPr>
        <p:spPr/>
        <p:txBody>
          <a:bodyPr>
            <a:normAutofit fontScale="90000"/>
          </a:bodyPr>
          <a:lstStyle/>
          <a:p>
            <a:r>
              <a:rPr lang="en-US" dirty="0"/>
              <a:t>How can we improve Medicine CRU communication to faculty?</a:t>
            </a:r>
            <a:br>
              <a:rPr lang="en-US" dirty="0"/>
            </a:br>
            <a:endParaRPr lang="en-US" dirty="0"/>
          </a:p>
        </p:txBody>
      </p:sp>
      <p:sp>
        <p:nvSpPr>
          <p:cNvPr id="5" name="Content Placeholder 4">
            <a:extLst>
              <a:ext uri="{FF2B5EF4-FFF2-40B4-BE49-F238E27FC236}">
                <a16:creationId xmlns:a16="http://schemas.microsoft.com/office/drawing/2014/main" id="{972A4BD0-C8A5-E947-B497-2A0704497468}"/>
              </a:ext>
            </a:extLst>
          </p:cNvPr>
          <p:cNvSpPr>
            <a:spLocks noGrp="1"/>
          </p:cNvSpPr>
          <p:nvPr>
            <p:ph idx="1"/>
          </p:nvPr>
        </p:nvSpPr>
        <p:spPr>
          <a:xfrm>
            <a:off x="404648" y="2332037"/>
            <a:ext cx="10972800" cy="4525963"/>
          </a:xfrm>
        </p:spPr>
        <p:txBody>
          <a:bodyPr/>
          <a:lstStyle/>
          <a:p>
            <a:r>
              <a:rPr lang="en-US" dirty="0"/>
              <a:t>TWIM</a:t>
            </a:r>
          </a:p>
          <a:p>
            <a:r>
              <a:rPr lang="en-US" dirty="0"/>
              <a:t>FAB slides can be shared </a:t>
            </a:r>
          </a:p>
          <a:p>
            <a:r>
              <a:rPr lang="en-US" dirty="0"/>
              <a:t>Rotating divisional faculty meetings? Quarterly slide deck for you?</a:t>
            </a:r>
          </a:p>
          <a:p>
            <a:r>
              <a:rPr lang="en-US" dirty="0"/>
              <a:t>How we can better support the faculty?</a:t>
            </a:r>
          </a:p>
          <a:p>
            <a:pPr lvl="1"/>
            <a:endParaRPr lang="en-US" dirty="0"/>
          </a:p>
        </p:txBody>
      </p:sp>
    </p:spTree>
    <p:extLst>
      <p:ext uri="{BB962C8B-B14F-4D97-AF65-F5344CB8AC3E}">
        <p14:creationId xmlns:p14="http://schemas.microsoft.com/office/powerpoint/2010/main" val="23965875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784" y="1231901"/>
            <a:ext cx="10363200" cy="1362075"/>
          </a:xfrm>
        </p:spPr>
        <p:txBody>
          <a:bodyPr/>
          <a:lstStyle/>
          <a:p>
            <a:r>
              <a:rPr lang="en-US" dirty="0"/>
              <a:t>DISCUSSION</a:t>
            </a:r>
          </a:p>
        </p:txBody>
      </p:sp>
      <p:sp>
        <p:nvSpPr>
          <p:cNvPr id="2" name="TextBox 1"/>
          <p:cNvSpPr txBox="1"/>
          <p:nvPr/>
        </p:nvSpPr>
        <p:spPr>
          <a:xfrm>
            <a:off x="800100" y="2286000"/>
            <a:ext cx="10452100" cy="3416320"/>
          </a:xfrm>
          <a:prstGeom prst="rect">
            <a:avLst/>
          </a:prstGeom>
          <a:noFill/>
        </p:spPr>
        <p:txBody>
          <a:bodyPr wrap="square" rtlCol="0">
            <a:spAutoFit/>
          </a:bodyPr>
          <a:lstStyle/>
          <a:p>
            <a:r>
              <a:rPr lang="en-US" dirty="0" smtClean="0"/>
              <a:t>CRU orientation is not required. Research Navigators is required. Laurie will reach out to FAB and divisional leadership to get names before next meeting</a:t>
            </a:r>
          </a:p>
          <a:p>
            <a:endParaRPr lang="en-US" dirty="0"/>
          </a:p>
          <a:p>
            <a:r>
              <a:rPr lang="en-US" dirty="0" smtClean="0"/>
              <a:t>Suggestion to have few CRU people come to divisional meetings. </a:t>
            </a:r>
          </a:p>
          <a:p>
            <a:r>
              <a:rPr lang="en-US" dirty="0" smtClean="0"/>
              <a:t>Pull key topics summarized</a:t>
            </a:r>
          </a:p>
          <a:p>
            <a:endParaRPr lang="en-US" dirty="0"/>
          </a:p>
          <a:p>
            <a:r>
              <a:rPr lang="en-US" dirty="0" smtClean="0"/>
              <a:t>Share slide deck and notes. Send in </a:t>
            </a:r>
            <a:r>
              <a:rPr lang="en-US" dirty="0" err="1" smtClean="0"/>
              <a:t>ppt</a:t>
            </a:r>
            <a:r>
              <a:rPr lang="en-US" dirty="0" smtClean="0"/>
              <a:t>, not in PDF.</a:t>
            </a:r>
          </a:p>
          <a:p>
            <a:r>
              <a:rPr lang="en-US" dirty="0" smtClean="0"/>
              <a:t>Share a couple of key points in an email- use agenda and bullet points.</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5500696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 y="726559"/>
            <a:ext cx="11379200" cy="1280041"/>
          </a:xfrm>
        </p:spPr>
        <p:txBody>
          <a:bodyPr>
            <a:noAutofit/>
          </a:bodyPr>
          <a:lstStyle/>
          <a:p>
            <a:r>
              <a:rPr lang="en-US" sz="1800" dirty="0"/>
              <a:t>Recording available:</a:t>
            </a:r>
            <a:r>
              <a:rPr lang="en-US" sz="1400" dirty="0"/>
              <a:t/>
            </a:r>
            <a:br>
              <a:rPr lang="en-US" sz="1400" dirty="0"/>
            </a:br>
            <a:r>
              <a:rPr lang="en-US" sz="1400" dirty="0"/>
              <a:t>https://duke.zoom.us/rec/play/WdgsZGiyHdmyCKhieVcmJanIh6OFCz_QYlB6kEsyGmKy53MsIIaDBOj6vtCEFmYBASoecsYEO3OoosJe.Kxx_tIVTOXv08H_y?continueMode=true&amp;_x_zm_rtaid=KESS1lq4TX6XJDvY7Dityg.1630696106221.140f884ae845bd872a98ad25a47b2638&amp;_x_zm_rhtaid=759</a:t>
            </a:r>
            <a:br>
              <a:rPr lang="en-US" sz="1400" dirty="0"/>
            </a:br>
            <a:endParaRPr lang="en-US" sz="1400" dirty="0"/>
          </a:p>
        </p:txBody>
      </p:sp>
      <p:sp>
        <p:nvSpPr>
          <p:cNvPr id="6" name="Content Placeholder 5"/>
          <p:cNvSpPr>
            <a:spLocks noGrp="1"/>
          </p:cNvSpPr>
          <p:nvPr>
            <p:ph idx="1"/>
          </p:nvPr>
        </p:nvSpPr>
        <p:spPr>
          <a:xfrm>
            <a:off x="203200" y="1871831"/>
            <a:ext cx="11379200" cy="4254333"/>
          </a:xfrm>
        </p:spPr>
        <p:txBody>
          <a:bodyPr>
            <a:normAutofit fontScale="47500" lnSpcReduction="20000"/>
          </a:bodyPr>
          <a:lstStyle/>
          <a:p>
            <a:pPr marL="0" indent="0">
              <a:buNone/>
            </a:pPr>
            <a:r>
              <a:rPr lang="en-US" sz="2000" dirty="0" smtClean="0"/>
              <a:t>Attendees:</a:t>
            </a:r>
          </a:p>
          <a:p>
            <a:r>
              <a:rPr lang="en-US" dirty="0"/>
              <a:t>Kamran Mahmood</a:t>
            </a:r>
          </a:p>
          <a:p>
            <a:r>
              <a:rPr lang="en-US" dirty="0"/>
              <a:t>Ranee Chatterjee</a:t>
            </a:r>
          </a:p>
          <a:p>
            <a:r>
              <a:rPr lang="en-US" dirty="0"/>
              <a:t>Bill </a:t>
            </a:r>
            <a:r>
              <a:rPr lang="en-US" dirty="0" smtClean="0"/>
              <a:t>Kraus</a:t>
            </a:r>
            <a:endParaRPr lang="en-US" dirty="0"/>
          </a:p>
          <a:p>
            <a:r>
              <a:rPr lang="en-US" dirty="0"/>
              <a:t>Elaine Dowdy</a:t>
            </a:r>
          </a:p>
          <a:p>
            <a:r>
              <a:rPr lang="en-US" dirty="0"/>
              <a:t>David Leiman</a:t>
            </a:r>
          </a:p>
          <a:p>
            <a:r>
              <a:rPr lang="en-US" dirty="0"/>
              <a:t>Andrew Muir</a:t>
            </a:r>
          </a:p>
          <a:p>
            <a:r>
              <a:rPr lang="en-US" dirty="0"/>
              <a:t>Richard Drew</a:t>
            </a:r>
          </a:p>
          <a:p>
            <a:r>
              <a:rPr lang="en-US" dirty="0"/>
              <a:t>Nicki Hastings</a:t>
            </a:r>
          </a:p>
          <a:p>
            <a:r>
              <a:rPr lang="en-US" dirty="0"/>
              <a:t>Cathleen Colon-Emeric</a:t>
            </a:r>
          </a:p>
          <a:p>
            <a:r>
              <a:rPr lang="en-US" dirty="0"/>
              <a:t>Nicki Hastings</a:t>
            </a:r>
          </a:p>
          <a:p>
            <a:r>
              <a:rPr lang="en-US" dirty="0"/>
              <a:t>John Middleton</a:t>
            </a:r>
          </a:p>
          <a:p>
            <a:r>
              <a:rPr lang="en-US" dirty="0"/>
              <a:t>Laurie Snyder</a:t>
            </a:r>
          </a:p>
          <a:p>
            <a:r>
              <a:rPr lang="en-US" dirty="0"/>
              <a:t>Jen Hamill</a:t>
            </a:r>
          </a:p>
          <a:p>
            <a:r>
              <a:rPr lang="en-US" dirty="0"/>
              <a:t>Chris </a:t>
            </a:r>
            <a:r>
              <a:rPr lang="en-US" dirty="0" smtClean="0"/>
              <a:t>Woods</a:t>
            </a:r>
          </a:p>
          <a:p>
            <a:r>
              <a:rPr lang="en-US" dirty="0" smtClean="0"/>
              <a:t>Terri Tarrant</a:t>
            </a:r>
          </a:p>
          <a:p>
            <a:r>
              <a:rPr lang="en-US" dirty="0" smtClean="0"/>
              <a:t>Tom Weber</a:t>
            </a:r>
            <a:endParaRPr lang="en-US" dirty="0"/>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23399554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66FBA5-2819-DD41-8514-2519FB572E41}"/>
              </a:ext>
            </a:extLst>
          </p:cNvPr>
          <p:cNvPicPr>
            <a:picLocks noChangeAspect="1"/>
          </p:cNvPicPr>
          <p:nvPr/>
        </p:nvPicPr>
        <p:blipFill>
          <a:blip r:embed="rId2"/>
          <a:stretch>
            <a:fillRect/>
          </a:stretch>
        </p:blipFill>
        <p:spPr>
          <a:xfrm>
            <a:off x="621454" y="790200"/>
            <a:ext cx="9696437" cy="5952476"/>
          </a:xfrm>
          <a:prstGeom prst="rect">
            <a:avLst/>
          </a:prstGeom>
        </p:spPr>
      </p:pic>
      <p:sp>
        <p:nvSpPr>
          <p:cNvPr id="2" name="Frame 1">
            <a:extLst>
              <a:ext uri="{FF2B5EF4-FFF2-40B4-BE49-F238E27FC236}">
                <a16:creationId xmlns:a16="http://schemas.microsoft.com/office/drawing/2014/main" id="{686E20F5-6EEE-CF45-A1B5-7D1A88A0F14A}"/>
              </a:ext>
            </a:extLst>
          </p:cNvPr>
          <p:cNvSpPr/>
          <p:nvPr/>
        </p:nvSpPr>
        <p:spPr>
          <a:xfrm>
            <a:off x="5738646" y="790200"/>
            <a:ext cx="441434" cy="5952476"/>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498279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66FBA5-2819-DD41-8514-2519FB572E41}"/>
              </a:ext>
            </a:extLst>
          </p:cNvPr>
          <p:cNvPicPr>
            <a:picLocks noChangeAspect="1"/>
          </p:cNvPicPr>
          <p:nvPr/>
        </p:nvPicPr>
        <p:blipFill rotWithShape="1">
          <a:blip r:embed="rId2"/>
          <a:srcRect r="76475" b="27430"/>
          <a:stretch/>
        </p:blipFill>
        <p:spPr>
          <a:xfrm>
            <a:off x="977463" y="111675"/>
            <a:ext cx="4619296" cy="6829858"/>
          </a:xfrm>
          <a:prstGeom prst="rect">
            <a:avLst/>
          </a:prstGeom>
        </p:spPr>
      </p:pic>
      <p:pic>
        <p:nvPicPr>
          <p:cNvPr id="4" name="Picture 3">
            <a:extLst>
              <a:ext uri="{FF2B5EF4-FFF2-40B4-BE49-F238E27FC236}">
                <a16:creationId xmlns:a16="http://schemas.microsoft.com/office/drawing/2014/main" id="{87176CDA-4915-2447-86D2-EC9B628084C0}"/>
              </a:ext>
            </a:extLst>
          </p:cNvPr>
          <p:cNvPicPr>
            <a:picLocks noChangeAspect="1"/>
          </p:cNvPicPr>
          <p:nvPr/>
        </p:nvPicPr>
        <p:blipFill rotWithShape="1">
          <a:blip r:embed="rId2"/>
          <a:srcRect l="52927" r="43580" b="27430"/>
          <a:stretch/>
        </p:blipFill>
        <p:spPr>
          <a:xfrm>
            <a:off x="5722884" y="111675"/>
            <a:ext cx="536026" cy="6835693"/>
          </a:xfrm>
          <a:prstGeom prst="rect">
            <a:avLst/>
          </a:prstGeom>
        </p:spPr>
      </p:pic>
      <p:sp>
        <p:nvSpPr>
          <p:cNvPr id="3" name="TextBox 2">
            <a:extLst>
              <a:ext uri="{FF2B5EF4-FFF2-40B4-BE49-F238E27FC236}">
                <a16:creationId xmlns:a16="http://schemas.microsoft.com/office/drawing/2014/main" id="{0AA42705-A761-404A-B781-DEA8B9E41BA5}"/>
              </a:ext>
            </a:extLst>
          </p:cNvPr>
          <p:cNvSpPr txBox="1"/>
          <p:nvPr/>
        </p:nvSpPr>
        <p:spPr>
          <a:xfrm>
            <a:off x="6984124" y="1229709"/>
            <a:ext cx="4382814" cy="1815882"/>
          </a:xfrm>
          <a:prstGeom prst="rect">
            <a:avLst/>
          </a:prstGeom>
          <a:noFill/>
          <a:ln>
            <a:solidFill>
              <a:schemeClr val="accent1">
                <a:shade val="95000"/>
                <a:satMod val="105000"/>
              </a:schemeClr>
            </a:solidFill>
          </a:ln>
        </p:spPr>
        <p:txBody>
          <a:bodyPr wrap="square" rtlCol="0">
            <a:spAutoFit/>
          </a:bodyPr>
          <a:lstStyle/>
          <a:p>
            <a:r>
              <a:rPr lang="en-US" sz="2800" dirty="0"/>
              <a:t>Enrollment continues to not meet targets and have a higher than expected no accrual %</a:t>
            </a:r>
          </a:p>
        </p:txBody>
      </p:sp>
      <p:sp>
        <p:nvSpPr>
          <p:cNvPr id="6" name="TextBox 5">
            <a:extLst>
              <a:ext uri="{FF2B5EF4-FFF2-40B4-BE49-F238E27FC236}">
                <a16:creationId xmlns:a16="http://schemas.microsoft.com/office/drawing/2014/main" id="{51691B99-1165-F349-8E66-1A996E387B51}"/>
              </a:ext>
            </a:extLst>
          </p:cNvPr>
          <p:cNvSpPr txBox="1"/>
          <p:nvPr/>
        </p:nvSpPr>
        <p:spPr>
          <a:xfrm>
            <a:off x="6984124" y="3841532"/>
            <a:ext cx="4382814" cy="1384995"/>
          </a:xfrm>
          <a:prstGeom prst="rect">
            <a:avLst/>
          </a:prstGeom>
          <a:noFill/>
          <a:ln>
            <a:solidFill>
              <a:schemeClr val="accent1">
                <a:shade val="95000"/>
                <a:satMod val="105000"/>
              </a:schemeClr>
            </a:solidFill>
          </a:ln>
        </p:spPr>
        <p:txBody>
          <a:bodyPr wrap="square" rtlCol="0">
            <a:spAutoFit/>
          </a:bodyPr>
          <a:lstStyle/>
          <a:p>
            <a:r>
              <a:rPr lang="en-US" sz="2800" dirty="0"/>
              <a:t>Med CRU ARPMs working with team leads to clean up in OnCore by October 1</a:t>
            </a:r>
            <a:r>
              <a:rPr lang="en-US" sz="2800" baseline="30000" dirty="0"/>
              <a:t>st</a:t>
            </a:r>
            <a:r>
              <a:rPr lang="en-US" sz="2800" dirty="0"/>
              <a:t>.</a:t>
            </a:r>
          </a:p>
        </p:txBody>
      </p:sp>
    </p:spTree>
    <p:extLst>
      <p:ext uri="{BB962C8B-B14F-4D97-AF65-F5344CB8AC3E}">
        <p14:creationId xmlns:p14="http://schemas.microsoft.com/office/powerpoint/2010/main" val="75366998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3291FABE-32F6-439C-8A07-5FE4050F6221}"/>
              </a:ext>
            </a:extLst>
          </p:cNvPr>
          <p:cNvSpPr>
            <a:spLocks noGrp="1"/>
          </p:cNvSpPr>
          <p:nvPr>
            <p:ph type="title"/>
          </p:nvPr>
        </p:nvSpPr>
        <p:spPr>
          <a:xfrm>
            <a:off x="609600" y="726559"/>
            <a:ext cx="10972800" cy="691079"/>
          </a:xfrm>
        </p:spPr>
        <p:txBody>
          <a:bodyPr>
            <a:normAutofit fontScale="90000"/>
          </a:bodyPr>
          <a:lstStyle/>
          <a:p>
            <a:r>
              <a:rPr lang="en-US" dirty="0"/>
              <a:t>Director and RPM Metrics FY22 </a:t>
            </a:r>
            <a:r>
              <a:rPr lang="en-US" i="1" dirty="0"/>
              <a:t>similar to last year…</a:t>
            </a:r>
            <a:endParaRPr lang="en-US" dirty="0"/>
          </a:p>
        </p:txBody>
      </p:sp>
      <p:pic>
        <p:nvPicPr>
          <p:cNvPr id="7" name="Content Placeholder 6" descr="Graphical user interface, application, table, Excel&#10;&#10;Description automatically generated">
            <a:extLst>
              <a:ext uri="{FF2B5EF4-FFF2-40B4-BE49-F238E27FC236}">
                <a16:creationId xmlns:a16="http://schemas.microsoft.com/office/drawing/2014/main" id="{CC9E7898-7E3C-074C-B85A-081BEBF352F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737" t="23994" r="3346" b="5310"/>
          <a:stretch/>
        </p:blipFill>
        <p:spPr>
          <a:xfrm>
            <a:off x="220717" y="1452061"/>
            <a:ext cx="11930448" cy="4491540"/>
          </a:xfrm>
          <a:noFill/>
        </p:spPr>
      </p:pic>
      <p:sp>
        <p:nvSpPr>
          <p:cNvPr id="8" name="TextBox 7">
            <a:extLst>
              <a:ext uri="{FF2B5EF4-FFF2-40B4-BE49-F238E27FC236}">
                <a16:creationId xmlns:a16="http://schemas.microsoft.com/office/drawing/2014/main" id="{FD89E586-B011-9B43-93A3-AF4AF03FA6EE}"/>
              </a:ext>
            </a:extLst>
          </p:cNvPr>
          <p:cNvSpPr txBox="1"/>
          <p:nvPr/>
        </p:nvSpPr>
        <p:spPr>
          <a:xfrm>
            <a:off x="220717" y="3429001"/>
            <a:ext cx="11750566" cy="756802"/>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63951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684" y="558801"/>
            <a:ext cx="10363200" cy="1362075"/>
          </a:xfrm>
        </p:spPr>
        <p:txBody>
          <a:bodyPr/>
          <a:lstStyle/>
          <a:p>
            <a:r>
              <a:rPr lang="en-US" dirty="0"/>
              <a:t>DISCUSSION</a:t>
            </a:r>
          </a:p>
        </p:txBody>
      </p:sp>
      <p:sp>
        <p:nvSpPr>
          <p:cNvPr id="2" name="TextBox 1"/>
          <p:cNvSpPr txBox="1"/>
          <p:nvPr/>
        </p:nvSpPr>
        <p:spPr>
          <a:xfrm>
            <a:off x="188384" y="1074738"/>
            <a:ext cx="11787716" cy="5909310"/>
          </a:xfrm>
          <a:prstGeom prst="rect">
            <a:avLst/>
          </a:prstGeom>
          <a:noFill/>
        </p:spPr>
        <p:txBody>
          <a:bodyPr wrap="square" rtlCol="0">
            <a:spAutoFit/>
          </a:bodyPr>
          <a:lstStyle/>
          <a:p>
            <a:r>
              <a:rPr lang="en-US" dirty="0" smtClean="0"/>
              <a:t>Medicine CRU, like other CRUs, is struggling with meeting enrollment targets and larger than expected number of studies that close without enrollment. </a:t>
            </a:r>
          </a:p>
          <a:p>
            <a:endParaRPr lang="en-US" dirty="0"/>
          </a:p>
          <a:p>
            <a:r>
              <a:rPr lang="en-US" dirty="0" err="1" smtClean="0"/>
              <a:t>OnCore</a:t>
            </a:r>
            <a:r>
              <a:rPr lang="en-US" dirty="0" smtClean="0"/>
              <a:t> clean up by study team has been ongoing for 5 weeks now and will have a target to clean up by Oct 1</a:t>
            </a:r>
            <a:r>
              <a:rPr lang="en-US" baseline="30000" dirty="0" smtClean="0"/>
              <a:t>st</a:t>
            </a:r>
            <a:r>
              <a:rPr lang="en-US" dirty="0" smtClean="0"/>
              <a:t>. </a:t>
            </a:r>
          </a:p>
          <a:p>
            <a:endParaRPr lang="en-US" dirty="0"/>
          </a:p>
          <a:p>
            <a:r>
              <a:rPr lang="en-US" dirty="0" smtClean="0"/>
              <a:t>Metrics are not tied to study performance financially. </a:t>
            </a:r>
          </a:p>
          <a:p>
            <a:r>
              <a:rPr lang="en-US" dirty="0" smtClean="0"/>
              <a:t>Would be helpful to understand if enrollment vs financial was ok. </a:t>
            </a:r>
          </a:p>
          <a:p>
            <a:endParaRPr lang="en-US" dirty="0"/>
          </a:p>
          <a:p>
            <a:r>
              <a:rPr lang="en-US" dirty="0" smtClean="0"/>
              <a:t>Concern that there is an overestimation of enrollment to the feasibility (to the sponsor) which translates to IRIS and </a:t>
            </a:r>
            <a:r>
              <a:rPr lang="en-US" dirty="0" err="1" smtClean="0"/>
              <a:t>OnCore</a:t>
            </a:r>
            <a:r>
              <a:rPr lang="en-US" dirty="0" smtClean="0"/>
              <a:t>. This may be a concern for junior faculty and/or less experienced coordinators who want the study to open so the sponsor may chose Duke as a site. </a:t>
            </a:r>
          </a:p>
          <a:p>
            <a:r>
              <a:rPr lang="en-US" dirty="0" smtClean="0"/>
              <a:t>Concern that the feasibility is not considering all the elements– population, then eligibility, then likelihood of consent.</a:t>
            </a:r>
          </a:p>
          <a:p>
            <a:r>
              <a:rPr lang="en-US" dirty="0" smtClean="0"/>
              <a:t>Likely that this is both a problem of overestimation for enrollment as well as recruitment issues. </a:t>
            </a:r>
          </a:p>
          <a:p>
            <a:endParaRPr lang="en-US" dirty="0" smtClean="0"/>
          </a:p>
          <a:p>
            <a:r>
              <a:rPr lang="en-US" dirty="0" smtClean="0"/>
              <a:t>Less experienced coordinators working in complicated studies can also limit the enrollment. Jen noted that the RIC came to talk with team leads about screening and recruitment techniques. We need to be smarter about enrollment/recruitment</a:t>
            </a:r>
          </a:p>
          <a:p>
            <a:endParaRPr lang="en-US" dirty="0"/>
          </a:p>
          <a:p>
            <a:r>
              <a:rPr lang="en-US" dirty="0" smtClean="0"/>
              <a:t>Most divisions are not screening or declining studies to faculty. Was not well received in one division. One division is doing this informally. Hopefully the ITS will help to notify division leadership of ITS and stop work earlier. </a:t>
            </a:r>
          </a:p>
          <a:p>
            <a:r>
              <a:rPr lang="en-US" dirty="0" smtClean="0"/>
              <a:t>Also not a way to look across DOM to see if same patient population is being targeted by multiple divisions- CRU will work on this more with feasibility. </a:t>
            </a:r>
          </a:p>
        </p:txBody>
      </p:sp>
    </p:spTree>
    <p:extLst>
      <p:ext uri="{BB962C8B-B14F-4D97-AF65-F5344CB8AC3E}">
        <p14:creationId xmlns:p14="http://schemas.microsoft.com/office/powerpoint/2010/main" val="38972855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4ED3C5-4B07-A14D-8F9D-518EA089D267}"/>
              </a:ext>
            </a:extLst>
          </p:cNvPr>
          <p:cNvSpPr txBox="1"/>
          <p:nvPr/>
        </p:nvSpPr>
        <p:spPr>
          <a:xfrm>
            <a:off x="993422" y="1629298"/>
            <a:ext cx="9774426" cy="4569912"/>
          </a:xfrm>
          <a:prstGeom prst="rect">
            <a:avLst/>
          </a:prstGeom>
          <a:noFill/>
        </p:spPr>
        <p:txBody>
          <a:bodyPr wrap="square" rtlCol="0">
            <a:sp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More robust information sharing at monthly faculty meetings – Includes enrollment, study performance detail. Pre-faculty meetings with ARPM and GCA/cGCA</a:t>
            </a:r>
          </a:p>
          <a:p>
            <a:pPr marL="914400" lvl="1" indent="-457200">
              <a:buFont typeface="Arial" panose="020B0604020202020204" pitchFamily="34" charset="0"/>
              <a:buChar char="•"/>
            </a:pPr>
            <a:r>
              <a:rPr lang="en-US" sz="2800" dirty="0"/>
              <a:t>Should help onboard new GCAs</a:t>
            </a:r>
          </a:p>
          <a:p>
            <a:pPr marL="457200" indent="-457200">
              <a:buFont typeface="Arial" panose="020B0604020202020204" pitchFamily="34" charset="0"/>
              <a:buChar char="•"/>
            </a:pPr>
            <a:r>
              <a:rPr lang="en-US" sz="2800" dirty="0"/>
              <a:t>Task responsibility chart </a:t>
            </a:r>
          </a:p>
          <a:p>
            <a:pPr marL="914400" lvl="1" indent="-457200">
              <a:buFont typeface="Arial" panose="020B0604020202020204" pitchFamily="34" charset="0"/>
              <a:buChar char="•"/>
            </a:pPr>
            <a:r>
              <a:rPr lang="en-US" sz="2800" dirty="0"/>
              <a:t>Good resource to new (and existing) staff </a:t>
            </a:r>
          </a:p>
          <a:p>
            <a:pPr marL="914400" lvl="1" indent="-457200">
              <a:buFont typeface="Arial" panose="020B0604020202020204" pitchFamily="34" charset="0"/>
              <a:buChar char="•"/>
            </a:pPr>
            <a:r>
              <a:rPr lang="en-US" sz="2800" dirty="0"/>
              <a:t>Should expedite start up, includes amendments</a:t>
            </a:r>
          </a:p>
          <a:p>
            <a:pPr marL="914400" lvl="1" indent="-457200">
              <a:buFont typeface="Arial" panose="020B0604020202020204" pitchFamily="34" charset="0"/>
              <a:buChar char="•"/>
            </a:pPr>
            <a:r>
              <a:rPr lang="en-US" sz="2800" dirty="0"/>
              <a:t>Teams can tailor per study or division	</a:t>
            </a:r>
          </a:p>
          <a:p>
            <a:pPr marL="457200" indent="-457200">
              <a:buFont typeface="Arial" panose="020B0604020202020204" pitchFamily="34" charset="0"/>
              <a:buChar char="•"/>
            </a:pPr>
            <a:endParaRPr lang="en-US" sz="2800" dirty="0"/>
          </a:p>
        </p:txBody>
      </p:sp>
      <p:sp>
        <p:nvSpPr>
          <p:cNvPr id="3" name="TextBox 2">
            <a:extLst>
              <a:ext uri="{FF2B5EF4-FFF2-40B4-BE49-F238E27FC236}">
                <a16:creationId xmlns:a16="http://schemas.microsoft.com/office/drawing/2014/main" id="{6E0B35C7-473A-CE40-B7CB-66462C97245A}"/>
              </a:ext>
            </a:extLst>
          </p:cNvPr>
          <p:cNvSpPr txBox="1"/>
          <p:nvPr/>
        </p:nvSpPr>
        <p:spPr>
          <a:xfrm>
            <a:off x="1874374" y="1044522"/>
            <a:ext cx="8138062" cy="584775"/>
          </a:xfrm>
          <a:prstGeom prst="rect">
            <a:avLst/>
          </a:prstGeom>
          <a:noFill/>
        </p:spPr>
        <p:txBody>
          <a:bodyPr wrap="none" rtlCol="0">
            <a:spAutoFit/>
          </a:bodyPr>
          <a:lstStyle/>
          <a:p>
            <a:r>
              <a:rPr lang="en-US" sz="3200" b="1" dirty="0"/>
              <a:t>Medicine CRU Process Improvement Initiatives</a:t>
            </a:r>
          </a:p>
        </p:txBody>
      </p:sp>
    </p:spTree>
    <p:extLst>
      <p:ext uri="{BB962C8B-B14F-4D97-AF65-F5344CB8AC3E}">
        <p14:creationId xmlns:p14="http://schemas.microsoft.com/office/powerpoint/2010/main" val="402564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8FB57B4-B3EF-4F63-B782-4B0A67F2D1D8}"/>
              </a:ext>
            </a:extLst>
          </p:cNvPr>
          <p:cNvSpPr>
            <a:spLocks noGrp="1"/>
          </p:cNvSpPr>
          <p:nvPr>
            <p:ph type="title"/>
          </p:nvPr>
        </p:nvSpPr>
        <p:spPr>
          <a:xfrm>
            <a:off x="609600" y="726559"/>
            <a:ext cx="10972800" cy="691079"/>
          </a:xfrm>
        </p:spPr>
        <p:txBody>
          <a:bodyPr>
            <a:normAutofit fontScale="90000"/>
          </a:bodyPr>
          <a:lstStyle/>
          <a:p>
            <a:r>
              <a:rPr lang="en-US" dirty="0"/>
              <a:t>Task responsibility chart </a:t>
            </a:r>
            <a:br>
              <a:rPr lang="en-US" dirty="0"/>
            </a:br>
            <a:endParaRPr lang="en-US" dirty="0"/>
          </a:p>
        </p:txBody>
      </p:sp>
      <p:pic>
        <p:nvPicPr>
          <p:cNvPr id="5" name="Picture 4" descr="Table, Excel&#10;&#10;Description automatically generated">
            <a:extLst>
              <a:ext uri="{FF2B5EF4-FFF2-40B4-BE49-F238E27FC236}">
                <a16:creationId xmlns:a16="http://schemas.microsoft.com/office/drawing/2014/main" id="{DD1954D4-8DC6-4646-957B-79CE5D5B81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238" b="15766"/>
          <a:stretch/>
        </p:blipFill>
        <p:spPr>
          <a:xfrm>
            <a:off x="609600" y="1600201"/>
            <a:ext cx="10972800" cy="4525963"/>
          </a:xfrm>
          <a:prstGeom prst="rect">
            <a:avLst/>
          </a:prstGeom>
          <a:noFill/>
        </p:spPr>
      </p:pic>
    </p:spTree>
    <p:extLst>
      <p:ext uri="{BB962C8B-B14F-4D97-AF65-F5344CB8AC3E}">
        <p14:creationId xmlns:p14="http://schemas.microsoft.com/office/powerpoint/2010/main" val="20859766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84" y="850901"/>
            <a:ext cx="10363200" cy="1362075"/>
          </a:xfrm>
        </p:spPr>
        <p:txBody>
          <a:bodyPr/>
          <a:lstStyle/>
          <a:p>
            <a:r>
              <a:rPr lang="en-US" dirty="0"/>
              <a:t>DISCUSSION</a:t>
            </a:r>
          </a:p>
        </p:txBody>
      </p:sp>
      <p:sp>
        <p:nvSpPr>
          <p:cNvPr id="2" name="TextBox 1"/>
          <p:cNvSpPr txBox="1"/>
          <p:nvPr/>
        </p:nvSpPr>
        <p:spPr>
          <a:xfrm>
            <a:off x="762000" y="2489200"/>
            <a:ext cx="10617200" cy="2308324"/>
          </a:xfrm>
          <a:prstGeom prst="rect">
            <a:avLst/>
          </a:prstGeom>
          <a:noFill/>
        </p:spPr>
        <p:txBody>
          <a:bodyPr wrap="square" rtlCol="0">
            <a:spAutoFit/>
          </a:bodyPr>
          <a:lstStyle/>
          <a:p>
            <a:r>
              <a:rPr lang="en-US" dirty="0" smtClean="0"/>
              <a:t>Goal to make the monthly faculty member meeting more productive. Will plan to have ARPM and GCA meet before to have a clear plan, identify problems. </a:t>
            </a:r>
          </a:p>
          <a:p>
            <a:endParaRPr lang="en-US" dirty="0"/>
          </a:p>
          <a:p>
            <a:r>
              <a:rPr lang="en-US" dirty="0" smtClean="0"/>
              <a:t>Task responsibility chart = will be helpful to study team and work flow. </a:t>
            </a:r>
          </a:p>
          <a:p>
            <a:r>
              <a:rPr lang="en-US" dirty="0" smtClean="0"/>
              <a:t>FAB members asked to have a copy of the draft Task responsibility chart. Should be finalized in the next few days. </a:t>
            </a:r>
          </a:p>
          <a:p>
            <a:r>
              <a:rPr lang="en-US" dirty="0" smtClean="0"/>
              <a:t>Will be very valuable to all the faculty. Would make it more widely available. </a:t>
            </a:r>
          </a:p>
          <a:p>
            <a:r>
              <a:rPr lang="en-US" dirty="0" smtClean="0"/>
              <a:t>Will post to the duke box folder </a:t>
            </a:r>
            <a:endParaRPr lang="en-US" dirty="0"/>
          </a:p>
        </p:txBody>
      </p:sp>
    </p:spTree>
    <p:extLst>
      <p:ext uri="{BB962C8B-B14F-4D97-AF65-F5344CB8AC3E}">
        <p14:creationId xmlns:p14="http://schemas.microsoft.com/office/powerpoint/2010/main" val="13648873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Agenda</a:t>
            </a:r>
          </a:p>
        </p:txBody>
      </p:sp>
      <p:sp>
        <p:nvSpPr>
          <p:cNvPr id="6" name="Content Placeholder 5"/>
          <p:cNvSpPr>
            <a:spLocks noGrp="1"/>
          </p:cNvSpPr>
          <p:nvPr>
            <p:ph idx="1"/>
          </p:nvPr>
        </p:nvSpPr>
        <p:spPr>
          <a:xfrm>
            <a:off x="116845" y="1600201"/>
            <a:ext cx="11839804" cy="5257799"/>
          </a:xfrm>
        </p:spPr>
        <p:txBody>
          <a:bodyPr>
            <a:normAutofit/>
          </a:bodyPr>
          <a:lstStyle/>
          <a:p>
            <a:r>
              <a:rPr lang="en-US" sz="2800" dirty="0"/>
              <a:t>Pickett </a:t>
            </a:r>
            <a:r>
              <a:rPr lang="en-US" sz="2800" dirty="0" smtClean="0"/>
              <a:t>Road clinic</a:t>
            </a:r>
            <a:endParaRPr lang="en-US" sz="2800" dirty="0"/>
          </a:p>
          <a:p>
            <a:r>
              <a:rPr lang="en-US" sz="2800" dirty="0" smtClean="0"/>
              <a:t>Intent To Submit </a:t>
            </a:r>
            <a:r>
              <a:rPr lang="en-US" sz="2800" dirty="0"/>
              <a:t>and submission timelines</a:t>
            </a:r>
          </a:p>
          <a:p>
            <a:r>
              <a:rPr lang="en-US" sz="2800" dirty="0"/>
              <a:t>Open positions in the CRU</a:t>
            </a:r>
          </a:p>
          <a:p>
            <a:r>
              <a:rPr lang="en-US" sz="2800" dirty="0"/>
              <a:t>CRU communication to faculty</a:t>
            </a:r>
          </a:p>
          <a:p>
            <a:r>
              <a:rPr lang="en-US" sz="2800" dirty="0"/>
              <a:t>FY21 score card and FY22 RPM and Director Metrics</a:t>
            </a:r>
          </a:p>
          <a:p>
            <a:r>
              <a:rPr lang="en-US" sz="2800" dirty="0"/>
              <a:t>CRU Process Improvement initiatives</a:t>
            </a:r>
          </a:p>
          <a:p>
            <a:endParaRPr lang="en-US" dirty="0"/>
          </a:p>
          <a:p>
            <a:endParaRPr lang="en-US" dirty="0"/>
          </a:p>
          <a:p>
            <a:endParaRPr lang="en-US" dirty="0"/>
          </a:p>
        </p:txBody>
      </p:sp>
    </p:spTree>
    <p:extLst>
      <p:ext uri="{BB962C8B-B14F-4D97-AF65-F5344CB8AC3E}">
        <p14:creationId xmlns:p14="http://schemas.microsoft.com/office/powerpoint/2010/main" val="39950731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5CF4EA-A2C8-AA47-A3DD-4C868E54EE24}"/>
              </a:ext>
            </a:extLst>
          </p:cNvPr>
          <p:cNvPicPr>
            <a:picLocks noGrp="1" noChangeAspect="1"/>
          </p:cNvPicPr>
          <p:nvPr>
            <p:ph idx="1"/>
          </p:nvPr>
        </p:nvPicPr>
        <p:blipFill>
          <a:blip r:embed="rId2"/>
          <a:stretch>
            <a:fillRect/>
          </a:stretch>
        </p:blipFill>
        <p:spPr>
          <a:xfrm>
            <a:off x="4003287" y="769434"/>
            <a:ext cx="7719387" cy="5912070"/>
          </a:xfrm>
          <a:prstGeom prst="rect">
            <a:avLst/>
          </a:prstGeom>
        </p:spPr>
      </p:pic>
      <p:sp>
        <p:nvSpPr>
          <p:cNvPr id="5" name="Title 1">
            <a:extLst>
              <a:ext uri="{FF2B5EF4-FFF2-40B4-BE49-F238E27FC236}">
                <a16:creationId xmlns:a16="http://schemas.microsoft.com/office/drawing/2014/main" id="{B4E60A21-FE84-AA48-AB4A-3E05753796D8}"/>
              </a:ext>
            </a:extLst>
          </p:cNvPr>
          <p:cNvSpPr>
            <a:spLocks noGrp="1"/>
          </p:cNvSpPr>
          <p:nvPr>
            <p:ph type="title"/>
          </p:nvPr>
        </p:nvSpPr>
        <p:spPr>
          <a:xfrm>
            <a:off x="469326" y="2174488"/>
            <a:ext cx="2630713" cy="1718721"/>
          </a:xfrm>
        </p:spPr>
        <p:txBody>
          <a:bodyPr>
            <a:normAutofit fontScale="90000"/>
          </a:bodyPr>
          <a:lstStyle/>
          <a:p>
            <a:r>
              <a:rPr lang="en-US" dirty="0"/>
              <a:t>Pickett Road  clinic</a:t>
            </a:r>
            <a:br>
              <a:rPr lang="en-US" dirty="0"/>
            </a:br>
            <a:r>
              <a:rPr lang="en-US" dirty="0"/>
              <a:t/>
            </a:r>
            <a:br>
              <a:rPr lang="en-US" dirty="0"/>
            </a:br>
            <a:endParaRPr lang="en-US" dirty="0"/>
          </a:p>
        </p:txBody>
      </p:sp>
    </p:spTree>
    <p:extLst>
      <p:ext uri="{BB962C8B-B14F-4D97-AF65-F5344CB8AC3E}">
        <p14:creationId xmlns:p14="http://schemas.microsoft.com/office/powerpoint/2010/main" val="4768520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9E41-6A6B-F041-B727-2520ABADDD06}"/>
              </a:ext>
            </a:extLst>
          </p:cNvPr>
          <p:cNvSpPr>
            <a:spLocks noGrp="1"/>
          </p:cNvSpPr>
          <p:nvPr>
            <p:ph type="title"/>
          </p:nvPr>
        </p:nvSpPr>
        <p:spPr/>
        <p:txBody>
          <a:bodyPr>
            <a:normAutofit fontScale="90000"/>
          </a:bodyPr>
          <a:lstStyle/>
          <a:p>
            <a:r>
              <a:rPr lang="en-US" dirty="0"/>
              <a:t>Pickett clinic update </a:t>
            </a:r>
          </a:p>
        </p:txBody>
      </p:sp>
      <p:sp>
        <p:nvSpPr>
          <p:cNvPr id="3" name="Content Placeholder 2">
            <a:extLst>
              <a:ext uri="{FF2B5EF4-FFF2-40B4-BE49-F238E27FC236}">
                <a16:creationId xmlns:a16="http://schemas.microsoft.com/office/drawing/2014/main" id="{1FCE4F53-045B-D343-8643-19C3EEA110D1}"/>
              </a:ext>
            </a:extLst>
          </p:cNvPr>
          <p:cNvSpPr>
            <a:spLocks noGrp="1"/>
          </p:cNvSpPr>
          <p:nvPr>
            <p:ph idx="1"/>
          </p:nvPr>
        </p:nvSpPr>
        <p:spPr/>
        <p:txBody>
          <a:bodyPr>
            <a:normAutofit/>
          </a:bodyPr>
          <a:lstStyle/>
          <a:p>
            <a:r>
              <a:rPr lang="en-US" dirty="0"/>
              <a:t>Divisions are using Pickett Rd Clinic for entire study conduct, specific study visits and using staff effort from Pickett research staff to support work in clinics</a:t>
            </a:r>
          </a:p>
          <a:p>
            <a:pPr marL="0" indent="0">
              <a:buNone/>
            </a:pPr>
            <a:endParaRPr lang="en-US" dirty="0"/>
          </a:p>
          <a:p>
            <a:r>
              <a:rPr lang="en-US" dirty="0"/>
              <a:t>To find out about services, costs, available equipment, or to schedule a tour of the facility, contact us at:</a:t>
            </a:r>
          </a:p>
          <a:p>
            <a:r>
              <a:rPr lang="en-US" dirty="0">
                <a:hlinkClick r:id="rId2"/>
              </a:rPr>
              <a:t>ResearchAtPickett_Request@dm.duke.edu</a:t>
            </a:r>
            <a:r>
              <a:rPr lang="en-US" dirty="0"/>
              <a:t> </a:t>
            </a:r>
          </a:p>
        </p:txBody>
      </p:sp>
    </p:spTree>
    <p:extLst>
      <p:ext uri="{BB962C8B-B14F-4D97-AF65-F5344CB8AC3E}">
        <p14:creationId xmlns:p14="http://schemas.microsoft.com/office/powerpoint/2010/main" val="8426792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484" y="1206501"/>
            <a:ext cx="10363200" cy="1362075"/>
          </a:xfrm>
        </p:spPr>
        <p:txBody>
          <a:bodyPr/>
          <a:lstStyle/>
          <a:p>
            <a:r>
              <a:rPr lang="en-US" dirty="0" smtClean="0"/>
              <a:t>DISCUSSION (Pickett road)</a:t>
            </a:r>
            <a:endParaRPr lang="en-US" dirty="0"/>
          </a:p>
        </p:txBody>
      </p:sp>
      <p:sp>
        <p:nvSpPr>
          <p:cNvPr id="2" name="TextBox 1"/>
          <p:cNvSpPr txBox="1"/>
          <p:nvPr/>
        </p:nvSpPr>
        <p:spPr>
          <a:xfrm>
            <a:off x="876300" y="2451100"/>
            <a:ext cx="8128000" cy="2031325"/>
          </a:xfrm>
          <a:prstGeom prst="rect">
            <a:avLst/>
          </a:prstGeom>
          <a:noFill/>
        </p:spPr>
        <p:txBody>
          <a:bodyPr wrap="square" rtlCol="0">
            <a:spAutoFit/>
          </a:bodyPr>
          <a:lstStyle/>
          <a:p>
            <a:r>
              <a:rPr lang="en-US" dirty="0" smtClean="0"/>
              <a:t>Several FAB members notes that they are using it or are planning to us it. </a:t>
            </a:r>
          </a:p>
          <a:p>
            <a:r>
              <a:rPr lang="en-US" dirty="0" smtClean="0"/>
              <a:t>Staff have been sent there and do like it. </a:t>
            </a:r>
          </a:p>
          <a:p>
            <a:endParaRPr lang="en-US" dirty="0" smtClean="0"/>
          </a:p>
          <a:p>
            <a:r>
              <a:rPr lang="en-US" dirty="0" smtClean="0"/>
              <a:t>DOCR is open to all options here, do reach out. </a:t>
            </a:r>
          </a:p>
          <a:p>
            <a:endParaRPr lang="en-US" dirty="0"/>
          </a:p>
          <a:p>
            <a:r>
              <a:rPr lang="en-US" dirty="0" smtClean="0"/>
              <a:t>Reach out by email (prior slide with email) and contact Jen Hamill to help coordinate.</a:t>
            </a:r>
          </a:p>
          <a:p>
            <a:endParaRPr lang="en-US" dirty="0"/>
          </a:p>
        </p:txBody>
      </p:sp>
    </p:spTree>
    <p:extLst>
      <p:ext uri="{BB962C8B-B14F-4D97-AF65-F5344CB8AC3E}">
        <p14:creationId xmlns:p14="http://schemas.microsoft.com/office/powerpoint/2010/main" val="26140663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695A-BEA4-484B-9160-1E1EE9E64E04}"/>
              </a:ext>
            </a:extLst>
          </p:cNvPr>
          <p:cNvSpPr>
            <a:spLocks noGrp="1"/>
          </p:cNvSpPr>
          <p:nvPr>
            <p:ph type="title"/>
          </p:nvPr>
        </p:nvSpPr>
        <p:spPr>
          <a:xfrm>
            <a:off x="609600" y="726559"/>
            <a:ext cx="10972800" cy="691079"/>
          </a:xfrm>
        </p:spPr>
        <p:txBody>
          <a:bodyPr anchor="t">
            <a:normAutofit/>
          </a:bodyPr>
          <a:lstStyle/>
          <a:p>
            <a:r>
              <a:rPr lang="en-US" sz="3700" dirty="0"/>
              <a:t>Intent to Submit– </a:t>
            </a:r>
            <a:r>
              <a:rPr lang="en-US" sz="3700" i="1" dirty="0"/>
              <a:t>Additional updates and changes</a:t>
            </a:r>
            <a:endParaRPr lang="en-US" sz="3700" dirty="0"/>
          </a:p>
        </p:txBody>
      </p:sp>
      <p:pic>
        <p:nvPicPr>
          <p:cNvPr id="1026" name="Picture 2" descr="How to Change Someone's Opinion of You – CrucialSkills, the official  VitalSmarts blog">
            <a:extLst>
              <a:ext uri="{FF2B5EF4-FFF2-40B4-BE49-F238E27FC236}">
                <a16:creationId xmlns:a16="http://schemas.microsoft.com/office/drawing/2014/main" id="{A31960F0-296A-0A4C-8E2C-CF8B1D6C520A}"/>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5362" r="18011" b="-1"/>
          <a:stretch/>
        </p:blipFill>
        <p:spPr bwMode="auto">
          <a:xfrm>
            <a:off x="609600" y="1600201"/>
            <a:ext cx="5384800" cy="4525963"/>
          </a:xfrm>
          <a:prstGeom prst="rect">
            <a:avLst/>
          </a:prstGeom>
          <a:solidFill>
            <a:srgbClr val="FFFFFF"/>
          </a:solidFill>
        </p:spPr>
      </p:pic>
      <p:pic>
        <p:nvPicPr>
          <p:cNvPr id="1028" name="Picture 4" descr="Clear Path Asset Management">
            <a:extLst>
              <a:ext uri="{FF2B5EF4-FFF2-40B4-BE49-F238E27FC236}">
                <a16:creationId xmlns:a16="http://schemas.microsoft.com/office/drawing/2014/main" id="{B9E8C4F4-A536-AA49-92E8-E9B9E351E75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85560" y="1358741"/>
            <a:ext cx="4792192" cy="4792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79E445-8817-5540-AC80-317C38DB3779}"/>
              </a:ext>
            </a:extLst>
          </p:cNvPr>
          <p:cNvSpPr txBox="1"/>
          <p:nvPr/>
        </p:nvSpPr>
        <p:spPr>
          <a:xfrm>
            <a:off x="1245475" y="6308727"/>
            <a:ext cx="3216165" cy="369332"/>
          </a:xfrm>
          <a:prstGeom prst="rect">
            <a:avLst/>
          </a:prstGeom>
          <a:noFill/>
        </p:spPr>
        <p:txBody>
          <a:bodyPr wrap="square" rtlCol="0">
            <a:spAutoFit/>
          </a:bodyPr>
          <a:lstStyle/>
          <a:p>
            <a:pPr algn="ctr"/>
            <a:r>
              <a:rPr lang="en-US" dirty="0"/>
              <a:t>Spring 2021….</a:t>
            </a:r>
          </a:p>
        </p:txBody>
      </p:sp>
      <p:sp>
        <p:nvSpPr>
          <p:cNvPr id="10" name="TextBox 9">
            <a:extLst>
              <a:ext uri="{FF2B5EF4-FFF2-40B4-BE49-F238E27FC236}">
                <a16:creationId xmlns:a16="http://schemas.microsoft.com/office/drawing/2014/main" id="{F7CE7726-4856-9845-A687-3007990FA1CE}"/>
              </a:ext>
            </a:extLst>
          </p:cNvPr>
          <p:cNvSpPr txBox="1"/>
          <p:nvPr/>
        </p:nvSpPr>
        <p:spPr>
          <a:xfrm>
            <a:off x="7173573" y="6321757"/>
            <a:ext cx="3216165" cy="369332"/>
          </a:xfrm>
          <a:prstGeom prst="rect">
            <a:avLst/>
          </a:prstGeom>
          <a:noFill/>
        </p:spPr>
        <p:txBody>
          <a:bodyPr wrap="square" rtlCol="0">
            <a:spAutoFit/>
          </a:bodyPr>
          <a:lstStyle/>
          <a:p>
            <a:pPr algn="ctr"/>
            <a:r>
              <a:rPr lang="en-US" dirty="0"/>
              <a:t>Into Fall  2021….</a:t>
            </a:r>
          </a:p>
        </p:txBody>
      </p:sp>
      <p:sp>
        <p:nvSpPr>
          <p:cNvPr id="7" name="TextBox 6">
            <a:extLst>
              <a:ext uri="{FF2B5EF4-FFF2-40B4-BE49-F238E27FC236}">
                <a16:creationId xmlns:a16="http://schemas.microsoft.com/office/drawing/2014/main" id="{73CF8E7B-97DA-FB40-A19C-C54F0E46640E}"/>
              </a:ext>
            </a:extLst>
          </p:cNvPr>
          <p:cNvSpPr txBox="1"/>
          <p:nvPr/>
        </p:nvSpPr>
        <p:spPr>
          <a:xfrm>
            <a:off x="8119241" y="5265683"/>
            <a:ext cx="1182414" cy="369332"/>
          </a:xfrm>
          <a:prstGeom prst="rect">
            <a:avLst/>
          </a:prstGeom>
          <a:noFill/>
          <a:ln w="47625">
            <a:solidFill>
              <a:schemeClr val="lt1">
                <a:hueOff val="0"/>
                <a:satOff val="0"/>
                <a:lumOff val="0"/>
              </a:schemeClr>
            </a:solidFill>
          </a:ln>
        </p:spPr>
        <p:txBody>
          <a:bodyPr wrap="square" rtlCol="0">
            <a:spAutoFit/>
          </a:bodyPr>
          <a:lstStyle/>
          <a:p>
            <a:pPr algn="ctr"/>
            <a:r>
              <a:rPr lang="en-US" dirty="0">
                <a:solidFill>
                  <a:schemeClr val="bg1"/>
                </a:solidFill>
              </a:rPr>
              <a:t>SOM ITS</a:t>
            </a:r>
          </a:p>
        </p:txBody>
      </p:sp>
      <p:sp>
        <p:nvSpPr>
          <p:cNvPr id="12" name="TextBox 11">
            <a:extLst>
              <a:ext uri="{FF2B5EF4-FFF2-40B4-BE49-F238E27FC236}">
                <a16:creationId xmlns:a16="http://schemas.microsoft.com/office/drawing/2014/main" id="{9C9C9622-80C7-AC4A-AA5D-CC50D5A605A1}"/>
              </a:ext>
            </a:extLst>
          </p:cNvPr>
          <p:cNvSpPr txBox="1"/>
          <p:nvPr/>
        </p:nvSpPr>
        <p:spPr>
          <a:xfrm>
            <a:off x="861848" y="3552392"/>
            <a:ext cx="1182414" cy="369332"/>
          </a:xfrm>
          <a:prstGeom prst="rect">
            <a:avLst/>
          </a:prstGeom>
          <a:noFill/>
        </p:spPr>
        <p:txBody>
          <a:bodyPr wrap="square" rtlCol="0">
            <a:spAutoFit/>
          </a:bodyPr>
          <a:lstStyle/>
          <a:p>
            <a:pPr algn="ctr"/>
            <a:r>
              <a:rPr lang="en-US" dirty="0"/>
              <a:t>SOM ITS</a:t>
            </a:r>
          </a:p>
        </p:txBody>
      </p:sp>
      <p:sp>
        <p:nvSpPr>
          <p:cNvPr id="13" name="TextBox 12">
            <a:extLst>
              <a:ext uri="{FF2B5EF4-FFF2-40B4-BE49-F238E27FC236}">
                <a16:creationId xmlns:a16="http://schemas.microsoft.com/office/drawing/2014/main" id="{AE1DB792-AA12-C449-8DE6-1EC86DE1EAF1}"/>
              </a:ext>
            </a:extLst>
          </p:cNvPr>
          <p:cNvSpPr txBox="1"/>
          <p:nvPr/>
        </p:nvSpPr>
        <p:spPr>
          <a:xfrm>
            <a:off x="4416359" y="3505096"/>
            <a:ext cx="1182414" cy="369332"/>
          </a:xfrm>
          <a:prstGeom prst="rect">
            <a:avLst/>
          </a:prstGeom>
          <a:noFill/>
        </p:spPr>
        <p:txBody>
          <a:bodyPr wrap="square" rtlCol="0">
            <a:spAutoFit/>
          </a:bodyPr>
          <a:lstStyle/>
          <a:p>
            <a:pPr algn="ctr"/>
            <a:r>
              <a:rPr lang="en-US" dirty="0"/>
              <a:t>DOM ITS</a:t>
            </a:r>
          </a:p>
        </p:txBody>
      </p:sp>
    </p:spTree>
    <p:extLst>
      <p:ext uri="{BB962C8B-B14F-4D97-AF65-F5344CB8AC3E}">
        <p14:creationId xmlns:p14="http://schemas.microsoft.com/office/powerpoint/2010/main" val="7278797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695A-BEA4-484B-9160-1E1EE9E64E04}"/>
              </a:ext>
            </a:extLst>
          </p:cNvPr>
          <p:cNvSpPr>
            <a:spLocks noGrp="1"/>
          </p:cNvSpPr>
          <p:nvPr>
            <p:ph type="title"/>
          </p:nvPr>
        </p:nvSpPr>
        <p:spPr/>
        <p:txBody>
          <a:bodyPr>
            <a:normAutofit fontScale="90000"/>
          </a:bodyPr>
          <a:lstStyle/>
          <a:p>
            <a:r>
              <a:rPr lang="en-US" dirty="0"/>
              <a:t>SOM Intent to Submit – </a:t>
            </a:r>
            <a:r>
              <a:rPr lang="en-US" i="1" dirty="0"/>
              <a:t>NEXT STEPS</a:t>
            </a:r>
          </a:p>
        </p:txBody>
      </p:sp>
      <p:sp>
        <p:nvSpPr>
          <p:cNvPr id="3" name="Content Placeholder 2">
            <a:extLst>
              <a:ext uri="{FF2B5EF4-FFF2-40B4-BE49-F238E27FC236}">
                <a16:creationId xmlns:a16="http://schemas.microsoft.com/office/drawing/2014/main" id="{8BE6176C-3050-5E49-ACFD-9D89375B63C6}"/>
              </a:ext>
            </a:extLst>
          </p:cNvPr>
          <p:cNvSpPr>
            <a:spLocks noGrp="1"/>
          </p:cNvSpPr>
          <p:nvPr>
            <p:ph idx="1"/>
          </p:nvPr>
        </p:nvSpPr>
        <p:spPr/>
        <p:txBody>
          <a:bodyPr>
            <a:normAutofit lnSpcReduction="10000"/>
          </a:bodyPr>
          <a:lstStyle/>
          <a:p>
            <a:r>
              <a:rPr lang="en-US" dirty="0">
                <a:latin typeface="+mn-lt"/>
              </a:rPr>
              <a:t>GCAs will begin asking faculty to use SOMs ITS in MRH but will plan more formal use of the system in October.</a:t>
            </a:r>
          </a:p>
          <a:p>
            <a:r>
              <a:rPr lang="en-US" dirty="0">
                <a:latin typeface="+mn-lt"/>
              </a:rPr>
              <a:t>ITS is expected to be required in January 2022 at least 15 days prior to grant deadline.</a:t>
            </a:r>
          </a:p>
          <a:p>
            <a:r>
              <a:rPr lang="en-US" dirty="0">
                <a:latin typeface="+mn-lt"/>
              </a:rPr>
              <a:t>Currently only for grants, but we are working to expand to industry</a:t>
            </a:r>
          </a:p>
          <a:p>
            <a:pPr lvl="1"/>
            <a:r>
              <a:rPr lang="en-US" dirty="0" smtClean="0">
                <a:latin typeface="+mn-lt"/>
              </a:rPr>
              <a:t>Please direct </a:t>
            </a:r>
            <a:r>
              <a:rPr lang="en-US" dirty="0">
                <a:latin typeface="+mn-lt"/>
              </a:rPr>
              <a:t>faculty to discuss new study with the study team lead so </a:t>
            </a:r>
            <a:r>
              <a:rPr lang="en-US" dirty="0" smtClean="0">
                <a:latin typeface="+mn-lt"/>
              </a:rPr>
              <a:t>they </a:t>
            </a:r>
            <a:r>
              <a:rPr lang="en-US" dirty="0">
                <a:latin typeface="+mn-lt"/>
              </a:rPr>
              <a:t>can assess feasibility </a:t>
            </a:r>
            <a:r>
              <a:rPr lang="en-US" i="1" dirty="0">
                <a:latin typeface="+mn-lt"/>
              </a:rPr>
              <a:t>before</a:t>
            </a:r>
            <a:r>
              <a:rPr lang="en-US" dirty="0">
                <a:latin typeface="+mn-lt"/>
              </a:rPr>
              <a:t> any study activity is initiated in the division</a:t>
            </a:r>
          </a:p>
        </p:txBody>
      </p:sp>
    </p:spTree>
    <p:extLst>
      <p:ext uri="{BB962C8B-B14F-4D97-AF65-F5344CB8AC3E}">
        <p14:creationId xmlns:p14="http://schemas.microsoft.com/office/powerpoint/2010/main" val="23874350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695A-BEA4-484B-9160-1E1EE9E64E04}"/>
              </a:ext>
            </a:extLst>
          </p:cNvPr>
          <p:cNvSpPr>
            <a:spLocks noGrp="1"/>
          </p:cNvSpPr>
          <p:nvPr>
            <p:ph type="title"/>
          </p:nvPr>
        </p:nvSpPr>
        <p:spPr/>
        <p:txBody>
          <a:bodyPr>
            <a:normAutofit fontScale="90000"/>
          </a:bodyPr>
          <a:lstStyle/>
          <a:p>
            <a:r>
              <a:rPr lang="en-US" dirty="0"/>
              <a:t>SOM Intent to Submit and Submission Timelines</a:t>
            </a:r>
            <a:endParaRPr lang="en-US" i="1" dirty="0"/>
          </a:p>
        </p:txBody>
      </p:sp>
      <p:sp>
        <p:nvSpPr>
          <p:cNvPr id="3" name="Content Placeholder 2">
            <a:extLst>
              <a:ext uri="{FF2B5EF4-FFF2-40B4-BE49-F238E27FC236}">
                <a16:creationId xmlns:a16="http://schemas.microsoft.com/office/drawing/2014/main" id="{8BE6176C-3050-5E49-ACFD-9D89375B63C6}"/>
              </a:ext>
            </a:extLst>
          </p:cNvPr>
          <p:cNvSpPr>
            <a:spLocks noGrp="1"/>
          </p:cNvSpPr>
          <p:nvPr>
            <p:ph idx="1"/>
          </p:nvPr>
        </p:nvSpPr>
        <p:spPr>
          <a:xfrm>
            <a:off x="430924" y="1600201"/>
            <a:ext cx="11330152" cy="5005551"/>
          </a:xfrm>
        </p:spPr>
        <p:txBody>
          <a:bodyPr>
            <a:normAutofit fontScale="92500"/>
          </a:bodyPr>
          <a:lstStyle/>
          <a:p>
            <a:pPr marL="0" indent="0">
              <a:buNone/>
            </a:pPr>
            <a:r>
              <a:rPr lang="en-US" sz="2400" dirty="0">
                <a:latin typeface="+mn-lt"/>
              </a:rPr>
              <a:t>Starting October 1</a:t>
            </a:r>
            <a:r>
              <a:rPr lang="en-US" sz="2400" baseline="30000" dirty="0">
                <a:latin typeface="+mn-lt"/>
              </a:rPr>
              <a:t>st</a:t>
            </a:r>
            <a:r>
              <a:rPr lang="en-US" sz="2400" dirty="0">
                <a:latin typeface="+mn-lt"/>
              </a:rPr>
              <a:t>, 2021</a:t>
            </a:r>
          </a:p>
          <a:p>
            <a:r>
              <a:rPr lang="en-US" sz="2400" dirty="0">
                <a:latin typeface="+mn-lt"/>
              </a:rPr>
              <a:t>FINAL submission materials due to ORA </a:t>
            </a:r>
            <a:r>
              <a:rPr lang="en-US" sz="2400" u="sng" dirty="0">
                <a:latin typeface="+mn-lt"/>
              </a:rPr>
              <a:t>five (5) business days in advance of the sponsor due date</a:t>
            </a:r>
            <a:r>
              <a:rPr lang="en-US" sz="2400" dirty="0">
                <a:latin typeface="+mn-lt"/>
              </a:rPr>
              <a:t>. Proposals received after ORA deadline will not be submitted except with waiver </a:t>
            </a:r>
          </a:p>
          <a:p>
            <a:pPr lvl="1"/>
            <a:r>
              <a:rPr lang="en-US" sz="2400" dirty="0">
                <a:latin typeface="+mn-lt"/>
              </a:rPr>
              <a:t>Late waivers considered very limited circumstances and late waiver fee may still apply. </a:t>
            </a:r>
          </a:p>
          <a:p>
            <a:pPr lvl="1"/>
            <a:r>
              <a:rPr lang="en-US" sz="2400" dirty="0">
                <a:latin typeface="+mn-lt"/>
              </a:rPr>
              <a:t>Once the application has been routed to ORA the </a:t>
            </a:r>
            <a:r>
              <a:rPr lang="en-US" sz="2400" u="sng" dirty="0">
                <a:latin typeface="+mn-lt"/>
                <a:hlinkClick r:id="rId2"/>
              </a:rPr>
              <a:t>only allowable changes</a:t>
            </a:r>
            <a:r>
              <a:rPr lang="en-US" sz="2400" dirty="0">
                <a:latin typeface="+mn-lt"/>
              </a:rPr>
              <a:t> are those required by the central office. </a:t>
            </a:r>
          </a:p>
          <a:p>
            <a:pPr lvl="1"/>
            <a:r>
              <a:rPr lang="en-US" sz="2400" dirty="0">
                <a:latin typeface="+mn-lt"/>
              </a:rPr>
              <a:t>Departments must route clean, accurate, compliant applications for institutional review.</a:t>
            </a:r>
          </a:p>
          <a:p>
            <a:pPr lvl="2"/>
            <a:r>
              <a:rPr lang="en-US" dirty="0">
                <a:latin typeface="+mn-lt"/>
              </a:rPr>
              <a:t>Internal secondary review required.</a:t>
            </a:r>
          </a:p>
          <a:p>
            <a:pPr lvl="2"/>
            <a:r>
              <a:rPr lang="en-US" i="1" dirty="0">
                <a:latin typeface="+mn-lt"/>
              </a:rPr>
              <a:t>DOM-RA is requesting final documents of all materials, excluding the research strategy and bibliography, five (5) business days in advance of the institutional deadline. </a:t>
            </a:r>
          </a:p>
          <a:p>
            <a:pPr lvl="2"/>
            <a:r>
              <a:rPr lang="en-US" i="1" dirty="0">
                <a:latin typeface="+mn-lt"/>
              </a:rPr>
              <a:t>To help, </a:t>
            </a:r>
            <a:r>
              <a:rPr lang="en-US" dirty="0">
                <a:latin typeface="+mn-lt"/>
              </a:rPr>
              <a:t>research administrator will provide a project timeline for each application to ensure ability to manage all required materials within the timeframe allotted. </a:t>
            </a:r>
          </a:p>
        </p:txBody>
      </p:sp>
    </p:spTree>
    <p:extLst>
      <p:ext uri="{BB962C8B-B14F-4D97-AF65-F5344CB8AC3E}">
        <p14:creationId xmlns:p14="http://schemas.microsoft.com/office/powerpoint/2010/main" val="2395964847"/>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rix_Template_Arial">
  <a:themeElements>
    <a:clrScheme name="Duke 1">
      <a:dk1>
        <a:sysClr val="windowText" lastClr="000000"/>
      </a:dk1>
      <a:lt1>
        <a:sysClr val="window" lastClr="FFFFFF"/>
      </a:lt1>
      <a:dk2>
        <a:srgbClr val="023873"/>
      </a:dk2>
      <a:lt2>
        <a:srgbClr val="EEECE1"/>
      </a:lt2>
      <a:accent1>
        <a:srgbClr val="3C3C3B"/>
      </a:accent1>
      <a:accent2>
        <a:srgbClr val="BE322E"/>
      </a:accent2>
      <a:accent3>
        <a:srgbClr val="DD6822"/>
      </a:accent3>
      <a:accent4>
        <a:srgbClr val="ECB955"/>
      </a:accent4>
      <a:accent5>
        <a:srgbClr val="458AAA"/>
      </a:accent5>
      <a:accent6>
        <a:srgbClr val="9CA94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4594</TotalTime>
  <Words>1635</Words>
  <Application>Microsoft Office PowerPoint</Application>
  <PresentationFormat>Widescreen</PresentationFormat>
  <Paragraphs>170</Paragraphs>
  <Slides>26</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Calibri</vt:lpstr>
      <vt:lpstr>1_Office Theme</vt:lpstr>
      <vt:lpstr>Matrix_Template_Arial</vt:lpstr>
      <vt:lpstr>Medicine Clinical Research Unit  Faculty Advisory Board Meeting September 2, 2021  Laurie Snyder, Medical Director Jennifer Hamill, Associate Director Erica Malkasian, MBA, Director of MoRE  </vt:lpstr>
      <vt:lpstr>Recording available: https://duke.zoom.us/rec/play/WdgsZGiyHdmyCKhieVcmJanIh6OFCz_QYlB6kEsyGmKy53MsIIaDBOj6vtCEFmYBASoecsYEO3OoosJe.Kxx_tIVTOXv08H_y?continueMode=true&amp;_x_zm_rtaid=KESS1lq4TX6XJDvY7Dityg.1630696106221.140f884ae845bd872a98ad25a47b2638&amp;_x_zm_rhtaid=759 </vt:lpstr>
      <vt:lpstr>Agenda</vt:lpstr>
      <vt:lpstr>Pickett Road  clinic  </vt:lpstr>
      <vt:lpstr>Pickett clinic update </vt:lpstr>
      <vt:lpstr>DISCUSSION (Pickett road)</vt:lpstr>
      <vt:lpstr>Intent to Submit– Additional updates and changes</vt:lpstr>
      <vt:lpstr>SOM Intent to Submit – NEXT STEPS</vt:lpstr>
      <vt:lpstr>SOM Intent to Submit and Submission Timelines</vt:lpstr>
      <vt:lpstr>Submission timelines being discussed…</vt:lpstr>
      <vt:lpstr>DISCUSSION</vt:lpstr>
      <vt:lpstr>CRU Staffing Updates- Recruitment</vt:lpstr>
      <vt:lpstr>CRU Staffing Updates- Retention</vt:lpstr>
      <vt:lpstr>Attrition in Medicine CRU vs all CRU</vt:lpstr>
      <vt:lpstr>CRU Staffing Updates - Retention</vt:lpstr>
      <vt:lpstr>DISCUSSION</vt:lpstr>
      <vt:lpstr>Current Medicine CRU communication to faculty </vt:lpstr>
      <vt:lpstr>How can we improve Medicine CRU communication to faculty? </vt:lpstr>
      <vt:lpstr>DISCUSSION</vt:lpstr>
      <vt:lpstr>PowerPoint Presentation</vt:lpstr>
      <vt:lpstr>PowerPoint Presentation</vt:lpstr>
      <vt:lpstr>Director and RPM Metrics FY22 similar to last year…</vt:lpstr>
      <vt:lpstr>DISCUSSION</vt:lpstr>
      <vt:lpstr>PowerPoint Presentation</vt:lpstr>
      <vt:lpstr>Task responsibility chart  </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Requested detail to justify 2 ARPMs be hired into the Medicine CRU</dc:title>
  <dc:creator>Jennifer Hamill</dc:creator>
  <cp:lastModifiedBy>Laurie Snyder, M.D.</cp:lastModifiedBy>
  <cp:revision>166</cp:revision>
  <dcterms:created xsi:type="dcterms:W3CDTF">2020-06-26T15:38:45Z</dcterms:created>
  <dcterms:modified xsi:type="dcterms:W3CDTF">2021-09-03T20:09:44Z</dcterms:modified>
</cp:coreProperties>
</file>