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370" r:id="rId5"/>
    <p:sldId id="260" r:id="rId6"/>
    <p:sldId id="261" r:id="rId7"/>
    <p:sldId id="262" r:id="rId8"/>
    <p:sldId id="371" r:id="rId9"/>
    <p:sldId id="360" r:id="rId10"/>
    <p:sldId id="276" r:id="rId11"/>
    <p:sldId id="361" r:id="rId12"/>
    <p:sldId id="362" r:id="rId13"/>
    <p:sldId id="363" r:id="rId14"/>
    <p:sldId id="277" r:id="rId15"/>
    <p:sldId id="364" r:id="rId16"/>
    <p:sldId id="279" r:id="rId17"/>
    <p:sldId id="280" r:id="rId18"/>
    <p:sldId id="365" r:id="rId19"/>
    <p:sldId id="366" r:id="rId20"/>
    <p:sldId id="283" r:id="rId21"/>
    <p:sldId id="372" r:id="rId22"/>
    <p:sldId id="284" r:id="rId23"/>
    <p:sldId id="285" r:id="rId24"/>
    <p:sldId id="373" r:id="rId25"/>
    <p:sldId id="287" r:id="rId26"/>
    <p:sldId id="374" r:id="rId27"/>
    <p:sldId id="375" r:id="rId28"/>
    <p:sldId id="376" r:id="rId29"/>
    <p:sldId id="377" r:id="rId30"/>
    <p:sldId id="378" r:id="rId31"/>
    <p:sldId id="379" r:id="rId32"/>
    <p:sldId id="380" r:id="rId33"/>
    <p:sldId id="381" r:id="rId34"/>
    <p:sldId id="391" r:id="rId35"/>
    <p:sldId id="382" r:id="rId36"/>
    <p:sldId id="392" r:id="rId37"/>
    <p:sldId id="384" r:id="rId38"/>
    <p:sldId id="385" r:id="rId39"/>
    <p:sldId id="386" r:id="rId40"/>
    <p:sldId id="393" r:id="rId41"/>
    <p:sldId id="388" r:id="rId42"/>
    <p:sldId id="389" r:id="rId43"/>
    <p:sldId id="288" r:id="rId44"/>
    <p:sldId id="289" r:id="rId45"/>
    <p:sldId id="290" r:id="rId46"/>
    <p:sldId id="356" r:id="rId47"/>
    <p:sldId id="359" r:id="rId48"/>
    <p:sldId id="292" r:id="rId49"/>
    <p:sldId id="293" r:id="rId50"/>
    <p:sldId id="294" r:id="rId51"/>
    <p:sldId id="295" r:id="rId52"/>
    <p:sldId id="296" r:id="rId53"/>
    <p:sldId id="297" r:id="rId54"/>
    <p:sldId id="298" r:id="rId55"/>
    <p:sldId id="394" r:id="rId56"/>
    <p:sldId id="299" r:id="rId57"/>
    <p:sldId id="352" r:id="rId58"/>
    <p:sldId id="357"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328" r:id="rId73"/>
    <p:sldId id="329"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9332260-52AA-3C47-9E96-15945C7ACEC1}"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9332260-52AA-3C47-9E96-15945C7ACEC1}"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9332260-52AA-3C47-9E96-15945C7ACEC1}"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9332260-52AA-3C47-9E96-15945C7ACEC1}"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9332260-52AA-3C47-9E96-15945C7ACEC1}"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9332260-52AA-3C47-9E96-15945C7ACEC1}"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9332260-52AA-3C47-9E96-15945C7ACEC1}"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9332260-52AA-3C47-9E96-15945C7ACEC1}"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32260-52AA-3C47-9E96-15945C7ACEC1}"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9332260-52AA-3C47-9E96-15945C7ACEC1}"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9332260-52AA-3C47-9E96-15945C7ACEC1}"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DD2CD-2013-0D42-8F9D-621D73A110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32260-52AA-3C47-9E96-15945C7ACEC1}" type="datetimeFigureOut">
              <a:rPr lang="en-US" smtClean="0"/>
              <a:t>2/24/2016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DD2CD-2013-0D42-8F9D-621D73A1106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256" y="2130425"/>
            <a:ext cx="8458284" cy="1470025"/>
          </a:xfrm>
        </p:spPr>
        <p:txBody>
          <a:bodyPr/>
          <a:lstStyle/>
          <a:p>
            <a:r>
              <a:rPr lang="en-US" dirty="0" smtClean="0"/>
              <a:t>The moral insignificance of</a:t>
            </a:r>
            <a:br>
              <a:rPr lang="en-US" dirty="0" smtClean="0"/>
            </a:br>
            <a:r>
              <a:rPr lang="en-US" dirty="0" smtClean="0"/>
              <a:t>self-consciousness</a:t>
            </a:r>
            <a:endParaRPr lang="en-US" dirty="0"/>
          </a:p>
        </p:txBody>
      </p:sp>
      <p:sp>
        <p:nvSpPr>
          <p:cNvPr id="3" name="Subtitle 2"/>
          <p:cNvSpPr>
            <a:spLocks noGrp="1"/>
          </p:cNvSpPr>
          <p:nvPr>
            <p:ph type="subTitle" idx="1"/>
          </p:nvPr>
        </p:nvSpPr>
        <p:spPr/>
        <p:txBody>
          <a:bodyPr/>
          <a:lstStyle/>
          <a:p>
            <a:endParaRPr lang="en-US" dirty="0" smtClean="0"/>
          </a:p>
          <a:p>
            <a:r>
              <a:rPr lang="en-US" dirty="0" smtClean="0"/>
              <a:t>Joshua Shepherd</a:t>
            </a:r>
          </a:p>
        </p:txBody>
      </p:sp>
      <p:pic>
        <p:nvPicPr>
          <p:cNvPr id="4" name="Picture 3"/>
          <p:cNvPicPr>
            <a:picLocks noChangeAspect="1"/>
          </p:cNvPicPr>
          <p:nvPr/>
        </p:nvPicPr>
        <p:blipFill>
          <a:blip r:embed="rId2"/>
          <a:stretch>
            <a:fillRect/>
          </a:stretch>
        </p:blipFill>
        <p:spPr>
          <a:xfrm>
            <a:off x="0" y="5271532"/>
            <a:ext cx="1714500" cy="1511300"/>
          </a:xfrm>
          <a:prstGeom prst="rect">
            <a:avLst/>
          </a:prstGeom>
        </p:spPr>
      </p:pic>
      <p:pic>
        <p:nvPicPr>
          <p:cNvPr id="5" name="Picture 4"/>
          <p:cNvPicPr>
            <a:picLocks noChangeAspect="1"/>
          </p:cNvPicPr>
          <p:nvPr/>
        </p:nvPicPr>
        <p:blipFill>
          <a:blip r:embed="rId3"/>
          <a:stretch>
            <a:fillRect/>
          </a:stretch>
        </p:blipFill>
        <p:spPr>
          <a:xfrm>
            <a:off x="4539909" y="5990856"/>
            <a:ext cx="4414927" cy="575698"/>
          </a:xfrm>
          <a:prstGeom prst="rect">
            <a:avLst/>
          </a:prstGeom>
        </p:spPr>
      </p:pic>
    </p:spTree>
    <p:extLst>
      <p:ext uri="{BB962C8B-B14F-4D97-AF65-F5344CB8AC3E}">
        <p14:creationId xmlns:p14="http://schemas.microsoft.com/office/powerpoint/2010/main" val="144482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9255" y="321993"/>
            <a:ext cx="7619254" cy="6186310"/>
          </a:xfrm>
          <a:prstGeom prst="rect">
            <a:avLst/>
          </a:prstGeom>
          <a:noFill/>
        </p:spPr>
        <p:txBody>
          <a:bodyPr wrap="square" rtlCol="0">
            <a:spAutoFit/>
          </a:bodyPr>
          <a:lstStyle/>
          <a:p>
            <a:r>
              <a:rPr lang="en-GB" sz="3600" dirty="0"/>
              <a:t>the capacity for self-consciousness emerges </a:t>
            </a:r>
            <a:r>
              <a:rPr lang="en-GB" sz="3600" i="1" dirty="0"/>
              <a:t>alongside</a:t>
            </a:r>
            <a:r>
              <a:rPr lang="en-GB" sz="3600" dirty="0"/>
              <a:t> a suite of sophisticated cognitive </a:t>
            </a:r>
            <a:r>
              <a:rPr lang="en-GB" sz="3600" dirty="0" smtClean="0"/>
              <a:t>capacities-</a:t>
            </a:r>
          </a:p>
          <a:p>
            <a:r>
              <a:rPr lang="en-GB" sz="3600" dirty="0"/>
              <a:t>	</a:t>
            </a:r>
            <a:r>
              <a:rPr lang="en-GB" sz="3600" dirty="0" smtClean="0"/>
              <a:t>-capacities </a:t>
            </a:r>
            <a:r>
              <a:rPr lang="en-GB" sz="3600" dirty="0"/>
              <a:t>to learn from others via </a:t>
            </a:r>
            <a:r>
              <a:rPr lang="en-GB" sz="3600" dirty="0" smtClean="0"/>
              <a:t>	imitation</a:t>
            </a:r>
          </a:p>
          <a:p>
            <a:r>
              <a:rPr lang="en-GB" sz="3600" dirty="0"/>
              <a:t>	</a:t>
            </a:r>
            <a:r>
              <a:rPr lang="en-GB" sz="3600" dirty="0" smtClean="0"/>
              <a:t>-application </a:t>
            </a:r>
            <a:r>
              <a:rPr lang="en-GB" sz="3600" dirty="0"/>
              <a:t>of a theory of </a:t>
            </a:r>
            <a:r>
              <a:rPr lang="en-GB" sz="3600" dirty="0" smtClean="0"/>
              <a:t>mind</a:t>
            </a:r>
            <a:endParaRPr lang="en-GB" sz="3600" dirty="0"/>
          </a:p>
          <a:p>
            <a:r>
              <a:rPr lang="en-GB" sz="3600" dirty="0" smtClean="0"/>
              <a:t>	-integration of </a:t>
            </a:r>
            <a:r>
              <a:rPr lang="en-GB" sz="3600" dirty="0"/>
              <a:t>autobiographical </a:t>
            </a:r>
            <a:r>
              <a:rPr lang="en-GB" sz="3600" dirty="0" smtClean="0"/>
              <a:t>	memories</a:t>
            </a:r>
          </a:p>
          <a:p>
            <a:r>
              <a:rPr lang="en-GB" sz="3600" dirty="0"/>
              <a:t>	</a:t>
            </a:r>
            <a:r>
              <a:rPr lang="en-GB" sz="3600" dirty="0" smtClean="0"/>
              <a:t>-inhibition of </a:t>
            </a:r>
            <a:r>
              <a:rPr lang="en-GB" sz="3600" dirty="0" err="1"/>
              <a:t>behavioral</a:t>
            </a:r>
            <a:r>
              <a:rPr lang="en-GB" sz="3600" dirty="0"/>
              <a:t> impulses </a:t>
            </a:r>
            <a:r>
              <a:rPr lang="en-GB" sz="3600" dirty="0" smtClean="0"/>
              <a:t>for 	long 	enough </a:t>
            </a:r>
            <a:r>
              <a:rPr lang="en-GB" sz="3600" dirty="0"/>
              <a:t>to </a:t>
            </a:r>
            <a:r>
              <a:rPr lang="en-GB" sz="3600" dirty="0" smtClean="0"/>
              <a:t>support </a:t>
            </a:r>
            <a:r>
              <a:rPr lang="en-GB" sz="3600" dirty="0"/>
              <a:t>practical </a:t>
            </a:r>
            <a:r>
              <a:rPr lang="en-GB" sz="3600" dirty="0" smtClean="0"/>
              <a:t>	deliberation </a:t>
            </a:r>
            <a:endParaRPr lang="en-GB" sz="3600" dirty="0">
              <a:effectLst/>
            </a:endParaRPr>
          </a:p>
        </p:txBody>
      </p:sp>
    </p:spTree>
    <p:extLst>
      <p:ext uri="{BB962C8B-B14F-4D97-AF65-F5344CB8AC3E}">
        <p14:creationId xmlns:p14="http://schemas.microsoft.com/office/powerpoint/2010/main" val="587251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6" y="465102"/>
            <a:ext cx="7984792" cy="5903202"/>
          </a:xfrm>
        </p:spPr>
        <p:txBody>
          <a:bodyPr>
            <a:noAutofit/>
          </a:bodyPr>
          <a:lstStyle/>
          <a:p>
            <a:pPr algn="l"/>
            <a:r>
              <a:rPr lang="en-GB" sz="3600" dirty="0"/>
              <a:t>t</a:t>
            </a:r>
            <a:r>
              <a:rPr lang="en-US" sz="3600" dirty="0"/>
              <a:t>he possession of self-consciousness involves a capacity to token mental states with a certain kind of representational content – content that refers to the subject who tokens the state as the subject who tokens the state. </a:t>
            </a:r>
            <a:endParaRPr lang="en-GB" sz="3600" dirty="0">
              <a:effectLst/>
            </a:endParaRPr>
          </a:p>
        </p:txBody>
      </p:sp>
    </p:spTree>
    <p:extLst>
      <p:ext uri="{BB962C8B-B14F-4D97-AF65-F5344CB8AC3E}">
        <p14:creationId xmlns:p14="http://schemas.microsoft.com/office/powerpoint/2010/main" val="1853775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538" y="965978"/>
            <a:ext cx="7619254" cy="3970318"/>
          </a:xfrm>
          <a:prstGeom prst="rect">
            <a:avLst/>
          </a:prstGeom>
          <a:noFill/>
        </p:spPr>
        <p:txBody>
          <a:bodyPr wrap="square" rtlCol="0">
            <a:spAutoFit/>
          </a:bodyPr>
          <a:lstStyle/>
          <a:p>
            <a:pPr marL="571500" indent="-571500">
              <a:buFont typeface="Wingdings" charset="2"/>
              <a:buChar char="Ø"/>
            </a:pPr>
            <a:r>
              <a:rPr lang="en-US" sz="3600" dirty="0"/>
              <a:t>capacity to token self-referring </a:t>
            </a:r>
            <a:r>
              <a:rPr lang="en-US" sz="3600" dirty="0" smtClean="0"/>
              <a:t>states</a:t>
            </a:r>
            <a:endParaRPr lang="en-US" sz="3600" dirty="0"/>
          </a:p>
          <a:p>
            <a:pPr marL="571500" indent="-571500">
              <a:buFont typeface="Wingdings" charset="2"/>
              <a:buChar char="Ø"/>
            </a:pPr>
            <a:endParaRPr lang="en-US" sz="3600" dirty="0" smtClean="0"/>
          </a:p>
          <a:p>
            <a:pPr marL="571500" indent="-571500">
              <a:buFont typeface="Wingdings" charset="2"/>
              <a:buChar char="Ø"/>
            </a:pPr>
            <a:r>
              <a:rPr lang="en-US" sz="3600" dirty="0" smtClean="0"/>
              <a:t>the </a:t>
            </a:r>
            <a:r>
              <a:rPr lang="en-US" sz="3600" dirty="0"/>
              <a:t>wealth of background knowledge a creature may deploy in representing various things as holding of themselves</a:t>
            </a:r>
            <a:r>
              <a:rPr lang="en-GB" sz="3600" dirty="0"/>
              <a:t> </a:t>
            </a:r>
            <a:endParaRPr lang="en-US" sz="3600" dirty="0"/>
          </a:p>
        </p:txBody>
      </p:sp>
    </p:spTree>
    <p:extLst>
      <p:ext uri="{BB962C8B-B14F-4D97-AF65-F5344CB8AC3E}">
        <p14:creationId xmlns:p14="http://schemas.microsoft.com/office/powerpoint/2010/main" val="3019264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538" y="965978"/>
            <a:ext cx="7619254" cy="3970318"/>
          </a:xfrm>
          <a:prstGeom prst="rect">
            <a:avLst/>
          </a:prstGeom>
          <a:noFill/>
        </p:spPr>
        <p:txBody>
          <a:bodyPr wrap="square" rtlCol="0">
            <a:spAutoFit/>
          </a:bodyPr>
          <a:lstStyle/>
          <a:p>
            <a:pPr marL="571500" indent="-571500">
              <a:buFont typeface="Wingdings" charset="2"/>
              <a:buChar char="Ø"/>
            </a:pPr>
            <a:r>
              <a:rPr lang="en-US" sz="3600" dirty="0"/>
              <a:t>What is critical is not just the relevant capacity, but interactions between this capacity and a wide range of additional cognitive capacities, including abilities to represent various things as holding of oneself</a:t>
            </a:r>
            <a:r>
              <a:rPr lang="en-US" sz="3600" dirty="0" smtClean="0"/>
              <a:t>.</a:t>
            </a:r>
            <a:endParaRPr lang="en-US" sz="3600" dirty="0"/>
          </a:p>
        </p:txBody>
      </p:sp>
    </p:spTree>
    <p:extLst>
      <p:ext uri="{BB962C8B-B14F-4D97-AF65-F5344CB8AC3E}">
        <p14:creationId xmlns:p14="http://schemas.microsoft.com/office/powerpoint/2010/main" val="3753814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9255" y="321993"/>
            <a:ext cx="7619254" cy="4524316"/>
          </a:xfrm>
          <a:prstGeom prst="rect">
            <a:avLst/>
          </a:prstGeom>
          <a:noFill/>
        </p:spPr>
        <p:txBody>
          <a:bodyPr wrap="square" rtlCol="0">
            <a:spAutoFit/>
          </a:bodyPr>
          <a:lstStyle/>
          <a:p>
            <a:endParaRPr lang="en-GB" sz="3600" dirty="0"/>
          </a:p>
          <a:p>
            <a:endParaRPr lang="en-GB" sz="3600" dirty="0"/>
          </a:p>
          <a:p>
            <a:r>
              <a:rPr lang="en-US" sz="3600" dirty="0" smtClean="0"/>
              <a:t>if </a:t>
            </a:r>
            <a:r>
              <a:rPr lang="en-US" sz="3600" dirty="0"/>
              <a:t>self-consciousness is only one piece of a very complex and integrated tapestry, one wants a justification for the singling out of self-consciousness as deserving of special attention in moral philosophy</a:t>
            </a:r>
            <a:r>
              <a:rPr lang="en-GB" sz="3600" dirty="0"/>
              <a:t> </a:t>
            </a:r>
            <a:endParaRPr lang="en-GB" sz="3600" dirty="0">
              <a:effectLst/>
            </a:endParaRPr>
          </a:p>
        </p:txBody>
      </p:sp>
    </p:spTree>
    <p:extLst>
      <p:ext uri="{BB962C8B-B14F-4D97-AF65-F5344CB8AC3E}">
        <p14:creationId xmlns:p14="http://schemas.microsoft.com/office/powerpoint/2010/main" val="1060004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538" y="965978"/>
            <a:ext cx="7619254" cy="2862322"/>
          </a:xfrm>
          <a:prstGeom prst="rect">
            <a:avLst/>
          </a:prstGeom>
          <a:noFill/>
        </p:spPr>
        <p:txBody>
          <a:bodyPr wrap="square" rtlCol="0">
            <a:spAutoFit/>
          </a:bodyPr>
          <a:lstStyle/>
          <a:p>
            <a:pPr marL="571500" indent="-571500">
              <a:buFont typeface="Wingdings" charset="2"/>
              <a:buChar char="Ø"/>
            </a:pPr>
            <a:r>
              <a:rPr lang="en-US" sz="3600" dirty="0" smtClean="0"/>
              <a:t>Arguably, we should be asking about the moral significance of cognitive sophistication, or of possession of a wealth of knowledge, or of aspects of phenomenal consciousness…</a:t>
            </a:r>
            <a:endParaRPr lang="en-US" sz="3600" dirty="0"/>
          </a:p>
        </p:txBody>
      </p:sp>
    </p:spTree>
    <p:extLst>
      <p:ext uri="{BB962C8B-B14F-4D97-AF65-F5344CB8AC3E}">
        <p14:creationId xmlns:p14="http://schemas.microsoft.com/office/powerpoint/2010/main" val="3451158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4524315"/>
          </a:xfrm>
          <a:prstGeom prst="rect">
            <a:avLst/>
          </a:prstGeom>
          <a:noFill/>
        </p:spPr>
        <p:txBody>
          <a:bodyPr wrap="square" rtlCol="0">
            <a:spAutoFit/>
          </a:bodyPr>
          <a:lstStyle/>
          <a:p>
            <a:r>
              <a:rPr lang="en-GB" sz="3200" dirty="0"/>
              <a:t>Rational, self-conscious beings are individuals, leading lives of their own, and cannot in any sense be regarded merely as receptacles for containing a certain quantity of happiness. Beings that are conscious, but not self-conscious, on the other hand, more nearly approximate the image of receptacles for experiences of pleasure and pain, because their preferences will be of a more immediate sort . . . </a:t>
            </a:r>
            <a:endParaRPr lang="en-GB" sz="3200" dirty="0">
              <a:effectLst/>
            </a:endParaRPr>
          </a:p>
        </p:txBody>
      </p:sp>
      <p:pic>
        <p:nvPicPr>
          <p:cNvPr id="2" name="Picture 1"/>
          <p:cNvPicPr>
            <a:picLocks noChangeAspect="1"/>
          </p:cNvPicPr>
          <p:nvPr/>
        </p:nvPicPr>
        <p:blipFill>
          <a:blip r:embed="rId2"/>
          <a:stretch>
            <a:fillRect/>
          </a:stretch>
        </p:blipFill>
        <p:spPr>
          <a:xfrm>
            <a:off x="5461000" y="4667424"/>
            <a:ext cx="3683000" cy="2209800"/>
          </a:xfrm>
          <a:prstGeom prst="rect">
            <a:avLst/>
          </a:prstGeom>
        </p:spPr>
      </p:pic>
    </p:spTree>
    <p:extLst>
      <p:ext uri="{BB962C8B-B14F-4D97-AF65-F5344CB8AC3E}">
        <p14:creationId xmlns:p14="http://schemas.microsoft.com/office/powerpoint/2010/main" val="3952006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5016757"/>
          </a:xfrm>
          <a:prstGeom prst="rect">
            <a:avLst/>
          </a:prstGeom>
          <a:noFill/>
        </p:spPr>
        <p:txBody>
          <a:bodyPr wrap="square" rtlCol="0">
            <a:spAutoFit/>
          </a:bodyPr>
          <a:lstStyle/>
          <a:p>
            <a:r>
              <a:rPr lang="en-GB" sz="3200" dirty="0"/>
              <a:t>They will not have desires that project their images of their own existence into the future. Their conscious states are not internally linked over time. If they become unconscious, for example by falling asleep, then before the loss of consciousness they would have no expectations or desires for anything that might happen subsequently; and if they regain consciousness, they have no awareness of having previously existed. </a:t>
            </a:r>
            <a:endParaRPr lang="en-GB" sz="3200" dirty="0">
              <a:effectLst/>
            </a:endParaRPr>
          </a:p>
        </p:txBody>
      </p:sp>
      <p:pic>
        <p:nvPicPr>
          <p:cNvPr id="2" name="Picture 1"/>
          <p:cNvPicPr>
            <a:picLocks noChangeAspect="1"/>
          </p:cNvPicPr>
          <p:nvPr/>
        </p:nvPicPr>
        <p:blipFill>
          <a:blip r:embed="rId2"/>
          <a:stretch>
            <a:fillRect/>
          </a:stretch>
        </p:blipFill>
        <p:spPr>
          <a:xfrm>
            <a:off x="5461000" y="4648200"/>
            <a:ext cx="3683000" cy="2209800"/>
          </a:xfrm>
          <a:prstGeom prst="rect">
            <a:avLst/>
          </a:prstGeom>
        </p:spPr>
      </p:pic>
    </p:spTree>
    <p:extLst>
      <p:ext uri="{BB962C8B-B14F-4D97-AF65-F5344CB8AC3E}">
        <p14:creationId xmlns:p14="http://schemas.microsoft.com/office/powerpoint/2010/main" val="128308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5016757"/>
          </a:xfrm>
          <a:prstGeom prst="rect">
            <a:avLst/>
          </a:prstGeom>
          <a:noFill/>
        </p:spPr>
        <p:txBody>
          <a:bodyPr wrap="square" rtlCol="0">
            <a:spAutoFit/>
          </a:bodyPr>
          <a:lstStyle/>
          <a:p>
            <a:r>
              <a:rPr lang="en-GB" sz="3200" dirty="0"/>
              <a:t>They will not have desires that project their images of their own existence into the future. </a:t>
            </a:r>
            <a:r>
              <a:rPr lang="en-GB" sz="3200" b="1" dirty="0"/>
              <a:t>Their conscious states are not internally linked over time. </a:t>
            </a:r>
            <a:r>
              <a:rPr lang="en-GB" sz="3200" dirty="0"/>
              <a:t>If they become unconscious, for example by falling asleep, then before the loss of consciousness they would have no expectations or desires for anything that might happen subsequently; and if they regain consciousness, they have no awareness of having previously existed. </a:t>
            </a:r>
            <a:endParaRPr lang="en-GB" sz="3200" dirty="0">
              <a:effectLst/>
            </a:endParaRPr>
          </a:p>
        </p:txBody>
      </p:sp>
      <p:pic>
        <p:nvPicPr>
          <p:cNvPr id="2" name="Picture 1"/>
          <p:cNvPicPr>
            <a:picLocks noChangeAspect="1"/>
          </p:cNvPicPr>
          <p:nvPr/>
        </p:nvPicPr>
        <p:blipFill>
          <a:blip r:embed="rId2"/>
          <a:stretch>
            <a:fillRect/>
          </a:stretch>
        </p:blipFill>
        <p:spPr>
          <a:xfrm>
            <a:off x="5461000" y="4648200"/>
            <a:ext cx="3683000" cy="2209800"/>
          </a:xfrm>
          <a:prstGeom prst="rect">
            <a:avLst/>
          </a:prstGeom>
        </p:spPr>
      </p:pic>
    </p:spTree>
    <p:extLst>
      <p:ext uri="{BB962C8B-B14F-4D97-AF65-F5344CB8AC3E}">
        <p14:creationId xmlns:p14="http://schemas.microsoft.com/office/powerpoint/2010/main" val="4205641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5016757"/>
          </a:xfrm>
          <a:prstGeom prst="rect">
            <a:avLst/>
          </a:prstGeom>
          <a:noFill/>
        </p:spPr>
        <p:txBody>
          <a:bodyPr wrap="square" rtlCol="0">
            <a:spAutoFit/>
          </a:bodyPr>
          <a:lstStyle/>
          <a:p>
            <a:r>
              <a:rPr lang="en-GB" sz="3200" dirty="0"/>
              <a:t>They will not have desires that project their images of their own existence into the future. </a:t>
            </a:r>
            <a:r>
              <a:rPr lang="en-GB" sz="3200" b="1" dirty="0"/>
              <a:t>Their conscious states are not internally linked over time. </a:t>
            </a:r>
            <a:r>
              <a:rPr lang="en-GB" sz="3200" dirty="0"/>
              <a:t>If they become unconscious, for example by falling asleep, then </a:t>
            </a:r>
            <a:r>
              <a:rPr lang="en-GB" sz="3200" b="1" dirty="0"/>
              <a:t>before the loss of consciousness they would have no expectations or desires for anything that might happen subsequently</a:t>
            </a:r>
            <a:r>
              <a:rPr lang="en-GB" sz="3200" dirty="0"/>
              <a:t>; and if they regain consciousness, they have no awareness of having previously existed. </a:t>
            </a:r>
            <a:endParaRPr lang="en-GB" sz="3200" dirty="0">
              <a:effectLst/>
            </a:endParaRPr>
          </a:p>
        </p:txBody>
      </p:sp>
      <p:pic>
        <p:nvPicPr>
          <p:cNvPr id="2" name="Picture 1"/>
          <p:cNvPicPr>
            <a:picLocks noChangeAspect="1"/>
          </p:cNvPicPr>
          <p:nvPr/>
        </p:nvPicPr>
        <p:blipFill>
          <a:blip r:embed="rId2"/>
          <a:stretch>
            <a:fillRect/>
          </a:stretch>
        </p:blipFill>
        <p:spPr>
          <a:xfrm>
            <a:off x="5461000" y="4648200"/>
            <a:ext cx="3683000" cy="2209800"/>
          </a:xfrm>
          <a:prstGeom prst="rect">
            <a:avLst/>
          </a:prstGeom>
        </p:spPr>
      </p:pic>
    </p:spTree>
    <p:extLst>
      <p:ext uri="{BB962C8B-B14F-4D97-AF65-F5344CB8AC3E}">
        <p14:creationId xmlns:p14="http://schemas.microsoft.com/office/powerpoint/2010/main" val="3938723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Self-consciousness</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Highly morally significant</a:t>
            </a:r>
            <a:endParaRPr lang="en-US" dirty="0"/>
          </a:p>
        </p:txBody>
      </p:sp>
    </p:spTree>
    <p:extLst>
      <p:ext uri="{BB962C8B-B14F-4D97-AF65-F5344CB8AC3E}">
        <p14:creationId xmlns:p14="http://schemas.microsoft.com/office/powerpoint/2010/main" val="417473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2554545"/>
          </a:xfrm>
          <a:prstGeom prst="rect">
            <a:avLst/>
          </a:prstGeom>
          <a:noFill/>
        </p:spPr>
        <p:txBody>
          <a:bodyPr wrap="square" rtlCol="0">
            <a:spAutoFit/>
          </a:bodyPr>
          <a:lstStyle/>
          <a:p>
            <a:r>
              <a:rPr lang="en-GB" sz="3200" dirty="0" smtClean="0"/>
              <a:t>Suggestion: Singer </a:t>
            </a:r>
            <a:r>
              <a:rPr lang="en-GB" sz="3200" dirty="0"/>
              <a:t>conflates self-consciousness with a suite of cognitive and </a:t>
            </a:r>
            <a:r>
              <a:rPr lang="en-GB" sz="3200" dirty="0" err="1"/>
              <a:t>behavioral</a:t>
            </a:r>
            <a:r>
              <a:rPr lang="en-GB" sz="3200" dirty="0"/>
              <a:t> capacities, and accordingly </a:t>
            </a:r>
            <a:r>
              <a:rPr lang="en-GB" sz="3200" dirty="0" smtClean="0"/>
              <a:t>Singer </a:t>
            </a:r>
            <a:r>
              <a:rPr lang="en-GB" sz="3200" dirty="0"/>
              <a:t>accords self-consciousness a functional significance that is not its due</a:t>
            </a:r>
            <a:r>
              <a:rPr lang="en-GB" sz="3200" dirty="0" smtClean="0"/>
              <a:t>.</a:t>
            </a:r>
            <a:endParaRPr lang="en-GB" sz="3200" dirty="0"/>
          </a:p>
        </p:txBody>
      </p:sp>
    </p:spTree>
    <p:extLst>
      <p:ext uri="{BB962C8B-B14F-4D97-AF65-F5344CB8AC3E}">
        <p14:creationId xmlns:p14="http://schemas.microsoft.com/office/powerpoint/2010/main" val="2168583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3046988"/>
          </a:xfrm>
          <a:prstGeom prst="rect">
            <a:avLst/>
          </a:prstGeom>
          <a:noFill/>
        </p:spPr>
        <p:txBody>
          <a:bodyPr wrap="square" rtlCol="0">
            <a:spAutoFit/>
          </a:bodyPr>
          <a:lstStyle/>
          <a:p>
            <a:r>
              <a:rPr lang="en-GB" sz="3200" dirty="0"/>
              <a:t>Singer ignores perfectly reasonable senses in which a non-self-conscious entity can possess internal links between aspects of its mental life, future-directed desires that go beyond periods of dreamless sleep, and awareness of previous episodes in its life. </a:t>
            </a:r>
          </a:p>
        </p:txBody>
      </p:sp>
    </p:spTree>
    <p:extLst>
      <p:ext uri="{BB962C8B-B14F-4D97-AF65-F5344CB8AC3E}">
        <p14:creationId xmlns:p14="http://schemas.microsoft.com/office/powerpoint/2010/main" val="414829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3539430"/>
          </a:xfrm>
          <a:prstGeom prst="rect">
            <a:avLst/>
          </a:prstGeom>
          <a:noFill/>
        </p:spPr>
        <p:txBody>
          <a:bodyPr wrap="square" rtlCol="0">
            <a:spAutoFit/>
          </a:bodyPr>
          <a:lstStyle/>
          <a:p>
            <a:r>
              <a:rPr lang="en-GB" sz="3200" dirty="0" smtClean="0"/>
              <a:t>Suggestion: Singer </a:t>
            </a:r>
            <a:r>
              <a:rPr lang="en-GB" sz="3200" dirty="0"/>
              <a:t>conflates self-consciousness with a suite of cognitive and </a:t>
            </a:r>
            <a:r>
              <a:rPr lang="en-GB" sz="3200" dirty="0" err="1"/>
              <a:t>behavioral</a:t>
            </a:r>
            <a:r>
              <a:rPr lang="en-GB" sz="3200" dirty="0"/>
              <a:t> capacities, and accordingly </a:t>
            </a:r>
            <a:r>
              <a:rPr lang="en-GB" sz="3200" dirty="0" smtClean="0"/>
              <a:t>Singer </a:t>
            </a:r>
            <a:r>
              <a:rPr lang="en-GB" sz="3200" dirty="0"/>
              <a:t>accords self-consciousness a functional significance that is not its due</a:t>
            </a:r>
            <a:r>
              <a:rPr lang="en-GB" sz="3200" dirty="0" smtClean="0"/>
              <a:t>.</a:t>
            </a:r>
          </a:p>
          <a:p>
            <a:endParaRPr lang="en-GB" sz="3200" dirty="0"/>
          </a:p>
          <a:p>
            <a:r>
              <a:rPr lang="en-GB" sz="3200" dirty="0" smtClean="0"/>
              <a:t>Is this of any moral importance?</a:t>
            </a:r>
            <a:endParaRPr lang="en-GB" sz="3200" dirty="0"/>
          </a:p>
        </p:txBody>
      </p:sp>
    </p:spTree>
    <p:extLst>
      <p:ext uri="{BB962C8B-B14F-4D97-AF65-F5344CB8AC3E}">
        <p14:creationId xmlns:p14="http://schemas.microsoft.com/office/powerpoint/2010/main" val="1458200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3539430"/>
          </a:xfrm>
          <a:prstGeom prst="rect">
            <a:avLst/>
          </a:prstGeom>
          <a:noFill/>
        </p:spPr>
        <p:txBody>
          <a:bodyPr wrap="square" rtlCol="0">
            <a:spAutoFit/>
          </a:bodyPr>
          <a:lstStyle/>
          <a:p>
            <a:r>
              <a:rPr lang="en-GB" sz="3200" dirty="0"/>
              <a:t>Therefore, if they were killed while unconscious and replaced by a similar number of other members of their species who will be created only if the first group are killed, there would, from the perspective of their awareness, be no difference between that and the same animals losing and regaining </a:t>
            </a:r>
            <a:r>
              <a:rPr lang="en-GB" sz="3200" dirty="0" smtClean="0"/>
              <a:t>consciousness.</a:t>
            </a:r>
            <a:endParaRPr lang="en-GB" sz="3200" dirty="0">
              <a:effectLst/>
            </a:endParaRPr>
          </a:p>
        </p:txBody>
      </p:sp>
      <p:pic>
        <p:nvPicPr>
          <p:cNvPr id="2" name="Picture 1"/>
          <p:cNvPicPr>
            <a:picLocks noChangeAspect="1"/>
          </p:cNvPicPr>
          <p:nvPr/>
        </p:nvPicPr>
        <p:blipFill>
          <a:blip r:embed="rId2"/>
          <a:stretch>
            <a:fillRect/>
          </a:stretch>
        </p:blipFill>
        <p:spPr>
          <a:xfrm>
            <a:off x="5461000" y="4648200"/>
            <a:ext cx="3683000" cy="2209800"/>
          </a:xfrm>
          <a:prstGeom prst="rect">
            <a:avLst/>
          </a:prstGeom>
        </p:spPr>
      </p:pic>
    </p:spTree>
    <p:extLst>
      <p:ext uri="{BB962C8B-B14F-4D97-AF65-F5344CB8AC3E}">
        <p14:creationId xmlns:p14="http://schemas.microsoft.com/office/powerpoint/2010/main" val="2439519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4524315"/>
          </a:xfrm>
          <a:prstGeom prst="rect">
            <a:avLst/>
          </a:prstGeom>
          <a:noFill/>
        </p:spPr>
        <p:txBody>
          <a:bodyPr wrap="square" rtlCol="0">
            <a:spAutoFit/>
          </a:bodyPr>
          <a:lstStyle/>
          <a:p>
            <a:endParaRPr lang="en-GB" sz="3200" dirty="0"/>
          </a:p>
          <a:p>
            <a:r>
              <a:rPr lang="en-GB" sz="3200" dirty="0" smtClean="0"/>
              <a:t>Without </a:t>
            </a:r>
            <a:r>
              <a:rPr lang="en-GB" sz="3200" dirty="0"/>
              <a:t>self-consciousness, we are told that there is nothing importantly unique about an entity’s mental life (nothing worth keeping ‘from the perspective of their awareness’)</a:t>
            </a:r>
            <a:r>
              <a:rPr lang="en-GB" sz="3200" dirty="0" smtClean="0"/>
              <a:t>.</a:t>
            </a:r>
          </a:p>
          <a:p>
            <a:endParaRPr lang="en-GB" sz="3200" dirty="0"/>
          </a:p>
          <a:p>
            <a:r>
              <a:rPr lang="en-GB" sz="3200" dirty="0" smtClean="0"/>
              <a:t>But </a:t>
            </a:r>
            <a:r>
              <a:rPr lang="en-GB" sz="3200" dirty="0"/>
              <a:t>there is no good reason to think that the particularity of an entity’s mental life depends upon possession of self-consciousness. </a:t>
            </a:r>
            <a:endParaRPr lang="en-GB" sz="3200" dirty="0">
              <a:effectLst/>
            </a:endParaRPr>
          </a:p>
        </p:txBody>
      </p:sp>
    </p:spTree>
    <p:extLst>
      <p:ext uri="{BB962C8B-B14F-4D97-AF65-F5344CB8AC3E}">
        <p14:creationId xmlns:p14="http://schemas.microsoft.com/office/powerpoint/2010/main" val="810757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99" y="143109"/>
            <a:ext cx="8477762" cy="4031873"/>
          </a:xfrm>
          <a:prstGeom prst="rect">
            <a:avLst/>
          </a:prstGeom>
          <a:noFill/>
        </p:spPr>
        <p:txBody>
          <a:bodyPr wrap="square" rtlCol="0">
            <a:spAutoFit/>
          </a:bodyPr>
          <a:lstStyle/>
          <a:p>
            <a:r>
              <a:rPr lang="en-GB" sz="3200" dirty="0"/>
              <a:t>Because of assumptions about the functional significance of self-consciousness, Singer is inclined to consider the lives of non-self-conscious beings as of no intrinsic moral significance: such beings are in essence receptacles for (very simplistic) positive and negative experiences</a:t>
            </a:r>
            <a:r>
              <a:rPr lang="en-GB" sz="3200" dirty="0" smtClean="0"/>
              <a:t>.</a:t>
            </a:r>
          </a:p>
          <a:p>
            <a:endParaRPr lang="en-GB" sz="3200" dirty="0">
              <a:effectLst/>
            </a:endParaRPr>
          </a:p>
        </p:txBody>
      </p:sp>
    </p:spTree>
    <p:extLst>
      <p:ext uri="{BB962C8B-B14F-4D97-AF65-F5344CB8AC3E}">
        <p14:creationId xmlns:p14="http://schemas.microsoft.com/office/powerpoint/2010/main" val="2136788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Tooley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GB" dirty="0"/>
              <a:t>An organism possesses a serious right to life only if it possesses the concept of self as a continuing subject of experiences and other mental states, and believes that it is itself such a continuing entity. </a:t>
            </a:r>
            <a:endParaRPr lang="en-US" dirty="0"/>
          </a:p>
        </p:txBody>
      </p:sp>
    </p:spTree>
    <p:extLst>
      <p:ext uri="{BB962C8B-B14F-4D97-AF65-F5344CB8AC3E}">
        <p14:creationId xmlns:p14="http://schemas.microsoft.com/office/powerpoint/2010/main" val="3339372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1 </a:t>
            </a:r>
            <a:r>
              <a:rPr lang="en-GB" dirty="0"/>
              <a:t>the only individuals that possess rights are conscious individuals </a:t>
            </a:r>
            <a:endParaRPr lang="en-US" dirty="0" smtClean="0"/>
          </a:p>
        </p:txBody>
      </p:sp>
    </p:spTree>
    <p:extLst>
      <p:ext uri="{BB962C8B-B14F-4D97-AF65-F5344CB8AC3E}">
        <p14:creationId xmlns:p14="http://schemas.microsoft.com/office/powerpoint/2010/main" val="3421392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1 </a:t>
            </a:r>
            <a:r>
              <a:rPr lang="en-GB" dirty="0"/>
              <a:t>the only individuals that possess rights are conscious individuals </a:t>
            </a:r>
            <a:endParaRPr lang="en-GB" dirty="0" smtClean="0"/>
          </a:p>
          <a:p>
            <a:pPr marL="0" indent="0">
              <a:buNone/>
            </a:pPr>
            <a:r>
              <a:rPr lang="en-GB" dirty="0" smtClean="0"/>
              <a:t>2 </a:t>
            </a:r>
            <a:r>
              <a:rPr lang="en-GB" dirty="0"/>
              <a:t>the particular rights individuals possess are tied to their particular desires </a:t>
            </a:r>
            <a:endParaRPr lang="en-US" dirty="0" smtClean="0"/>
          </a:p>
        </p:txBody>
      </p:sp>
    </p:spTree>
    <p:extLst>
      <p:ext uri="{BB962C8B-B14F-4D97-AF65-F5344CB8AC3E}">
        <p14:creationId xmlns:p14="http://schemas.microsoft.com/office/powerpoint/2010/main" val="2069954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“’A has a right to X’ is roughly synonymous with ‘A is the sort of thing that is a subject of experiences and other mental states, A is capable of desiring X, and if A does desire X, then others are under a prima facie obligation to refrain from actions that would deprive him of it’</a:t>
            </a:r>
            <a:r>
              <a:rPr lang="en-GB" dirty="0" smtClean="0"/>
              <a:t>”</a:t>
            </a:r>
            <a:endParaRPr lang="en-US" dirty="0" smtClean="0"/>
          </a:p>
        </p:txBody>
      </p:sp>
    </p:spTree>
    <p:extLst>
      <p:ext uri="{BB962C8B-B14F-4D97-AF65-F5344CB8AC3E}">
        <p14:creationId xmlns:p14="http://schemas.microsoft.com/office/powerpoint/2010/main" val="1383811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Self-consciousness</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Highly morally significant</a:t>
            </a:r>
          </a:p>
          <a:p>
            <a:pPr>
              <a:buFont typeface="Wingdings" charset="2"/>
              <a:buChar char="Ø"/>
            </a:pPr>
            <a:endParaRPr lang="en-US" dirty="0" smtClean="0"/>
          </a:p>
          <a:p>
            <a:pPr lvl="1">
              <a:buFont typeface="Wingdings" charset="2"/>
              <a:buChar char="Ø"/>
            </a:pPr>
            <a:r>
              <a:rPr lang="en-US" dirty="0" smtClean="0"/>
              <a:t>Underwrites personhood, ‘full moral status,’ right to life, etc.</a:t>
            </a:r>
          </a:p>
          <a:p>
            <a:pPr lvl="1">
              <a:buFont typeface="Wingdings" charset="2"/>
              <a:buChar char="Ø"/>
            </a:pPr>
            <a:endParaRPr lang="en-US" dirty="0" smtClean="0"/>
          </a:p>
        </p:txBody>
      </p:sp>
    </p:spTree>
    <p:extLst>
      <p:ext uri="{BB962C8B-B14F-4D97-AF65-F5344CB8AC3E}">
        <p14:creationId xmlns:p14="http://schemas.microsoft.com/office/powerpoint/2010/main" val="2910330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1 </a:t>
            </a:r>
            <a:r>
              <a:rPr lang="en-GB" dirty="0"/>
              <a:t>the only individuals that possess rights are conscious individuals </a:t>
            </a:r>
            <a:endParaRPr lang="en-GB" dirty="0" smtClean="0"/>
          </a:p>
          <a:p>
            <a:pPr marL="0" indent="0">
              <a:buNone/>
            </a:pPr>
            <a:r>
              <a:rPr lang="en-GB" dirty="0" smtClean="0"/>
              <a:t>2 </a:t>
            </a:r>
            <a:r>
              <a:rPr lang="en-GB" dirty="0"/>
              <a:t>the particular rights individuals possess are tied to their particular desires </a:t>
            </a:r>
            <a:endParaRPr lang="en-GB" dirty="0" smtClean="0"/>
          </a:p>
          <a:p>
            <a:pPr marL="0" indent="0">
              <a:buNone/>
            </a:pPr>
            <a:r>
              <a:rPr lang="en-GB" dirty="0" smtClean="0"/>
              <a:t>3 the desire to continue </a:t>
            </a:r>
            <a:r>
              <a:rPr lang="en-GB" dirty="0"/>
              <a:t>to exist as a subject of experiences and other mental </a:t>
            </a:r>
            <a:r>
              <a:rPr lang="en-GB" dirty="0" smtClean="0"/>
              <a:t>states requires self-consciousness</a:t>
            </a:r>
            <a:endParaRPr lang="en-US" dirty="0" smtClean="0"/>
          </a:p>
        </p:txBody>
      </p:sp>
    </p:spTree>
    <p:extLst>
      <p:ext uri="{BB962C8B-B14F-4D97-AF65-F5344CB8AC3E}">
        <p14:creationId xmlns:p14="http://schemas.microsoft.com/office/powerpoint/2010/main" val="2250949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There is little reason to believe that the only rights we have stem from our actual desires – a stubborn four-year-old has a right to an </a:t>
            </a:r>
            <a:r>
              <a:rPr lang="en-GB" dirty="0" smtClean="0"/>
              <a:t>education</a:t>
            </a:r>
            <a:r>
              <a:rPr lang="en-GB" dirty="0"/>
              <a:t>.</a:t>
            </a:r>
            <a:endParaRPr lang="en-US" dirty="0" smtClean="0"/>
          </a:p>
        </p:txBody>
      </p:sp>
    </p:spTree>
    <p:extLst>
      <p:ext uri="{BB962C8B-B14F-4D97-AF65-F5344CB8AC3E}">
        <p14:creationId xmlns:p14="http://schemas.microsoft.com/office/powerpoint/2010/main" val="3062450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Nor is it (necessarily) irrational to desire to </a:t>
            </a:r>
            <a:r>
              <a:rPr lang="en-GB" dirty="0" smtClean="0"/>
              <a:t>die, or to fail to desire to continue to exist well into the future.</a:t>
            </a:r>
            <a:endParaRPr lang="en-US" dirty="0"/>
          </a:p>
        </p:txBody>
      </p:sp>
    </p:spTree>
    <p:extLst>
      <p:ext uri="{BB962C8B-B14F-4D97-AF65-F5344CB8AC3E}">
        <p14:creationId xmlns:p14="http://schemas.microsoft.com/office/powerpoint/2010/main" val="3528385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4994"/>
            <a:ext cx="8229600" cy="5893687"/>
          </a:xfrm>
        </p:spPr>
        <p:txBody>
          <a:bodyPr>
            <a:normAutofit/>
          </a:bodyPr>
          <a:lstStyle/>
          <a:p>
            <a:pPr marL="0" indent="0">
              <a:buNone/>
            </a:pPr>
            <a:r>
              <a:rPr lang="en-GB" dirty="0"/>
              <a:t>If one really thinks that desires create rights, then why appeal to self-consciousness? Why not simply appeal to the wide range of existence-entailing desires – desires to do and receive things in the near-to-middle-distant future – many animals (and certainly humans) possess? </a:t>
            </a:r>
            <a:endParaRPr lang="en-US" dirty="0" smtClean="0"/>
          </a:p>
        </p:txBody>
      </p:sp>
    </p:spTree>
    <p:extLst>
      <p:ext uri="{BB962C8B-B14F-4D97-AF65-F5344CB8AC3E}">
        <p14:creationId xmlns:p14="http://schemas.microsoft.com/office/powerpoint/2010/main" val="1801768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4994"/>
            <a:ext cx="8229600" cy="5893687"/>
          </a:xfrm>
        </p:spPr>
        <p:txBody>
          <a:bodyPr>
            <a:normAutofit/>
          </a:bodyPr>
          <a:lstStyle/>
          <a:p>
            <a:pPr marL="0" indent="0">
              <a:buNone/>
            </a:pPr>
            <a:r>
              <a:rPr lang="en-GB" dirty="0"/>
              <a:t>One plausible diagnosis for </a:t>
            </a:r>
            <a:r>
              <a:rPr lang="en-GB" dirty="0" err="1"/>
              <a:t>Tooley’s</a:t>
            </a:r>
            <a:r>
              <a:rPr lang="en-GB" dirty="0"/>
              <a:t> appeal to self-consciousness is that he overrates the functional importance of self-consciousness. Perhaps the thought is that without self-consciousness, an entity could not be functionally sophisticated enough to form existence-entailing desires. </a:t>
            </a:r>
            <a:endParaRPr lang="en-US" dirty="0"/>
          </a:p>
        </p:txBody>
      </p:sp>
    </p:spTree>
    <p:extLst>
      <p:ext uri="{BB962C8B-B14F-4D97-AF65-F5344CB8AC3E}">
        <p14:creationId xmlns:p14="http://schemas.microsoft.com/office/powerpoint/2010/main" val="1801109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Alberto </a:t>
            </a:r>
            <a:r>
              <a:rPr lang="en-GB" dirty="0" err="1"/>
              <a:t>Giubilini</a:t>
            </a:r>
            <a:r>
              <a:rPr lang="en-GB" dirty="0"/>
              <a:t> and </a:t>
            </a:r>
            <a:r>
              <a:rPr lang="en-GB" dirty="0" err="1"/>
              <a:t>Franscesca</a:t>
            </a:r>
            <a:r>
              <a:rPr lang="en-GB" dirty="0"/>
              <a:t> Minerva (2012) cite </a:t>
            </a:r>
            <a:r>
              <a:rPr lang="en-GB" dirty="0" err="1"/>
              <a:t>Tooley</a:t>
            </a:r>
            <a:r>
              <a:rPr lang="en-GB" dirty="0"/>
              <a:t> approvingly in </a:t>
            </a:r>
            <a:r>
              <a:rPr lang="en-GB" dirty="0" smtClean="0"/>
              <a:t>a discussion of after-birth abortion</a:t>
            </a:r>
          </a:p>
        </p:txBody>
      </p:sp>
    </p:spTree>
    <p:extLst>
      <p:ext uri="{BB962C8B-B14F-4D97-AF65-F5344CB8AC3E}">
        <p14:creationId xmlns:p14="http://schemas.microsoft.com/office/powerpoint/2010/main" val="876287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6660"/>
            <a:ext cx="8229600" cy="5359504"/>
          </a:xfrm>
        </p:spPr>
        <p:txBody>
          <a:bodyPr>
            <a:normAutofit lnSpcReduction="10000"/>
          </a:bodyPr>
          <a:lstStyle/>
          <a:p>
            <a:pPr marL="0" indent="0">
              <a:buNone/>
            </a:pPr>
            <a:r>
              <a:rPr lang="en-US" dirty="0"/>
              <a:t>Those who are only capable of experiencing pain and pleasure (like perhaps fetuses and certainly newborns) have a right not to be inflicted pain. If, in addition to experiencing pain and pleasure, an individual is capable of making any aims (like actual human and non-human persons), she is harmed if she is prevented from accomplishing her aims by being killed. Now, hardly can a newborn be said to have aims, as the future we imagine for it is merely a projection of our minds on its potential lives. (2)</a:t>
            </a:r>
            <a:endParaRPr lang="en-GB" dirty="0">
              <a:effectLst/>
            </a:endParaRPr>
          </a:p>
        </p:txBody>
      </p:sp>
    </p:spTree>
    <p:extLst>
      <p:ext uri="{BB962C8B-B14F-4D97-AF65-F5344CB8AC3E}">
        <p14:creationId xmlns:p14="http://schemas.microsoft.com/office/powerpoint/2010/main" val="244982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nearby argument?</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067817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2550"/>
            <a:ext cx="8229600" cy="6332526"/>
          </a:xfrm>
        </p:spPr>
        <p:txBody>
          <a:bodyPr>
            <a:normAutofit/>
          </a:bodyPr>
          <a:lstStyle/>
          <a:p>
            <a:pPr marL="0" indent="0">
              <a:buNone/>
            </a:pPr>
            <a:r>
              <a:rPr lang="en-GB" dirty="0"/>
              <a:t>For preference </a:t>
            </a:r>
            <a:r>
              <a:rPr lang="en-GB" dirty="0" err="1"/>
              <a:t>utilitarians</a:t>
            </a:r>
            <a:r>
              <a:rPr lang="en-GB" dirty="0"/>
              <a:t>, taking the life of a person will normally be worse than taking the life of some other being, because persons are highly future-oriented in their preferences. To kill a person is therefore, normally, to violate not just one but a wide range of the most central and significant preferences a being can have . . . In contrast, beings that cannot see themselves as beings with a future do not have any preferences about their own future existence. </a:t>
            </a:r>
            <a:endParaRPr lang="en-US" dirty="0"/>
          </a:p>
        </p:txBody>
      </p:sp>
    </p:spTree>
    <p:extLst>
      <p:ext uri="{BB962C8B-B14F-4D97-AF65-F5344CB8AC3E}">
        <p14:creationId xmlns:p14="http://schemas.microsoft.com/office/powerpoint/2010/main" val="2751874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2550"/>
            <a:ext cx="8229600" cy="6332526"/>
          </a:xfrm>
        </p:spPr>
        <p:txBody>
          <a:bodyPr>
            <a:normAutofit/>
          </a:bodyPr>
          <a:lstStyle/>
          <a:p>
            <a:pPr marL="0" indent="0">
              <a:buNone/>
            </a:pPr>
            <a:r>
              <a:rPr lang="en-GB" dirty="0"/>
              <a:t>This is not to deny that such beings might struggle against a situation in which their lives are in danger, as a fish struggles to get free of the barbed hook in its mouth; but this indicates no more than a preference for the cessation of a state of affairs that causes pain or fear. </a:t>
            </a:r>
            <a:endParaRPr lang="en-US" dirty="0"/>
          </a:p>
        </p:txBody>
      </p:sp>
    </p:spTree>
    <p:extLst>
      <p:ext uri="{BB962C8B-B14F-4D97-AF65-F5344CB8AC3E}">
        <p14:creationId xmlns:p14="http://schemas.microsoft.com/office/powerpoint/2010/main" val="133560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GB" i="1" dirty="0"/>
              <a:t>Self-consciousness’s significance</a:t>
            </a:r>
            <a:r>
              <a:rPr lang="en-GB" dirty="0"/>
              <a:t>. The fact that an entity E is self-conscious generates strong (i.e., not easily outweighed or overridden) moral reasons against harming or killing E.</a:t>
            </a:r>
          </a:p>
          <a:p>
            <a:pPr marL="0" indent="0">
              <a:buNone/>
            </a:pPr>
            <a:endParaRPr lang="en-US" dirty="0"/>
          </a:p>
        </p:txBody>
      </p:sp>
    </p:spTree>
    <p:extLst>
      <p:ext uri="{BB962C8B-B14F-4D97-AF65-F5344CB8AC3E}">
        <p14:creationId xmlns:p14="http://schemas.microsoft.com/office/powerpoint/2010/main" val="3577581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2550"/>
            <a:ext cx="8229600" cy="6332526"/>
          </a:xfrm>
        </p:spPr>
        <p:txBody>
          <a:bodyPr>
            <a:normAutofit/>
          </a:bodyPr>
          <a:lstStyle/>
          <a:p>
            <a:pPr marL="0" indent="0">
              <a:buNone/>
            </a:pPr>
            <a:r>
              <a:rPr lang="en-GB" dirty="0"/>
              <a:t>The behaviour of a fish on a hook suggests a reason for not killing fish by that method but does not in itself suggest a preference utilitarian reason against killing fish by a method that brings about death instantly, without first causing pain or distress. Struggles against danger and pain do not suggest that fish are capable of preferring their own future existence to non-existence. </a:t>
            </a:r>
            <a:endParaRPr lang="en-US" dirty="0"/>
          </a:p>
        </p:txBody>
      </p:sp>
    </p:spTree>
    <p:extLst>
      <p:ext uri="{BB962C8B-B14F-4D97-AF65-F5344CB8AC3E}">
        <p14:creationId xmlns:p14="http://schemas.microsoft.com/office/powerpoint/2010/main" val="2302956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2550"/>
            <a:ext cx="8229600" cy="6332526"/>
          </a:xfrm>
        </p:spPr>
        <p:txBody>
          <a:bodyPr>
            <a:normAutofit/>
          </a:bodyPr>
          <a:lstStyle/>
          <a:p>
            <a:pPr marL="0" indent="0">
              <a:buNone/>
            </a:pPr>
            <a:endParaRPr lang="en-GB" dirty="0"/>
          </a:p>
          <a:p>
            <a:pPr marL="0" indent="0">
              <a:buNone/>
            </a:pPr>
            <a:r>
              <a:rPr lang="en-GB" dirty="0" smtClean="0"/>
              <a:t>Not clear this argument requires self-consciousness.</a:t>
            </a:r>
            <a:endParaRPr lang="en-US" dirty="0"/>
          </a:p>
        </p:txBody>
      </p:sp>
    </p:spTree>
    <p:extLst>
      <p:ext uri="{BB962C8B-B14F-4D97-AF65-F5344CB8AC3E}">
        <p14:creationId xmlns:p14="http://schemas.microsoft.com/office/powerpoint/2010/main" val="784321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2550"/>
            <a:ext cx="8229600" cy="6332526"/>
          </a:xfrm>
        </p:spPr>
        <p:txBody>
          <a:bodyPr>
            <a:normAutofit lnSpcReduction="10000"/>
          </a:bodyPr>
          <a:lstStyle/>
          <a:p>
            <a:pPr marL="0" indent="0">
              <a:buNone/>
            </a:pPr>
            <a:endParaRPr lang="en-GB" dirty="0"/>
          </a:p>
          <a:p>
            <a:pPr marL="0" indent="0">
              <a:buNone/>
            </a:pPr>
            <a:r>
              <a:rPr lang="en-GB" dirty="0" smtClean="0"/>
              <a:t>Not clear this argument requires self-consciousness.</a:t>
            </a:r>
          </a:p>
          <a:p>
            <a:pPr marL="0" indent="0">
              <a:buNone/>
            </a:pPr>
            <a:endParaRPr lang="en-GB" dirty="0"/>
          </a:p>
          <a:p>
            <a:pPr marL="0" indent="0">
              <a:buNone/>
            </a:pPr>
            <a:r>
              <a:rPr lang="en-GB" dirty="0"/>
              <a:t>For a preference utilitarian, interests (or preferences) are all that matter, and the more future-oriented you are, the more interests you might have (if you think imagining the future allows for the development of more interests). But interests about the future do not require self-consciousness. Interests about the future can be interests </a:t>
            </a:r>
            <a:r>
              <a:rPr lang="en-GB" i="1" dirty="0"/>
              <a:t>about the future</a:t>
            </a:r>
            <a:r>
              <a:rPr lang="en-GB" dirty="0"/>
              <a:t>, whether or not they are about your own future </a:t>
            </a:r>
            <a:r>
              <a:rPr lang="en-GB" dirty="0" smtClean="0"/>
              <a:t>existence.</a:t>
            </a:r>
            <a:endParaRPr lang="en-US" dirty="0"/>
          </a:p>
        </p:txBody>
      </p:sp>
    </p:spTree>
    <p:extLst>
      <p:ext uri="{BB962C8B-B14F-4D97-AF65-F5344CB8AC3E}">
        <p14:creationId xmlns:p14="http://schemas.microsoft.com/office/powerpoint/2010/main" val="1825343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Metaphysics of personhood</a:t>
            </a:r>
            <a:endParaRPr lang="en-US" dirty="0"/>
          </a:p>
        </p:txBody>
      </p:sp>
      <p:pic>
        <p:nvPicPr>
          <p:cNvPr id="4" name="Picture 3"/>
          <p:cNvPicPr>
            <a:picLocks noChangeAspect="1"/>
          </p:cNvPicPr>
          <p:nvPr/>
        </p:nvPicPr>
        <p:blipFill>
          <a:blip r:embed="rId2"/>
          <a:stretch>
            <a:fillRect/>
          </a:stretch>
        </p:blipFill>
        <p:spPr>
          <a:xfrm>
            <a:off x="457199" y="1470222"/>
            <a:ext cx="8229601" cy="5150314"/>
          </a:xfrm>
          <a:prstGeom prst="rect">
            <a:avLst/>
          </a:prstGeom>
        </p:spPr>
      </p:pic>
    </p:spTree>
    <p:extLst>
      <p:ext uri="{BB962C8B-B14F-4D97-AF65-F5344CB8AC3E}">
        <p14:creationId xmlns:p14="http://schemas.microsoft.com/office/powerpoint/2010/main" val="3801440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principle</a:t>
            </a:r>
            <a:endParaRPr lang="en-US" dirty="0"/>
          </a:p>
        </p:txBody>
      </p:sp>
      <p:sp>
        <p:nvSpPr>
          <p:cNvPr id="3" name="Content Placeholder 2"/>
          <p:cNvSpPr>
            <a:spLocks noGrp="1"/>
          </p:cNvSpPr>
          <p:nvPr>
            <p:ph idx="1"/>
          </p:nvPr>
        </p:nvSpPr>
        <p:spPr/>
        <p:txBody>
          <a:bodyPr/>
          <a:lstStyle/>
          <a:p>
            <a:pPr marL="0" indent="0">
              <a:buNone/>
            </a:pPr>
            <a:r>
              <a:rPr lang="en-GB" dirty="0"/>
              <a:t>“there can be no ‘right to life’ until there is a person to be a subject of that right” (2005, 45</a:t>
            </a:r>
            <a:r>
              <a:rPr lang="en-GB" dirty="0" smtClean="0"/>
              <a:t>)</a:t>
            </a:r>
          </a:p>
          <a:p>
            <a:pPr marL="0" indent="0">
              <a:buNone/>
            </a:pPr>
            <a:endParaRPr lang="en-GB" dirty="0"/>
          </a:p>
          <a:p>
            <a:pPr marL="0" indent="0">
              <a:buNone/>
            </a:pPr>
            <a:r>
              <a:rPr lang="en-GB" dirty="0" smtClean="0"/>
              <a:t>		-Lynn Rudder Baker</a:t>
            </a:r>
            <a:endParaRPr lang="en-US" dirty="0"/>
          </a:p>
        </p:txBody>
      </p:sp>
    </p:spTree>
    <p:extLst>
      <p:ext uri="{BB962C8B-B14F-4D97-AF65-F5344CB8AC3E}">
        <p14:creationId xmlns:p14="http://schemas.microsoft.com/office/powerpoint/2010/main" val="13522205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Baker on personhood</a:t>
            </a:r>
            <a:endParaRPr lang="en-US" dirty="0"/>
          </a:p>
        </p:txBody>
      </p:sp>
      <p:sp>
        <p:nvSpPr>
          <p:cNvPr id="3" name="Content Placeholder 2"/>
          <p:cNvSpPr>
            <a:spLocks noGrp="1"/>
          </p:cNvSpPr>
          <p:nvPr>
            <p:ph idx="1"/>
          </p:nvPr>
        </p:nvSpPr>
        <p:spPr/>
        <p:txBody>
          <a:bodyPr/>
          <a:lstStyle/>
          <a:p>
            <a:pPr marL="0" indent="0">
              <a:buNone/>
            </a:pPr>
            <a:r>
              <a:rPr lang="en-GB" dirty="0" smtClean="0">
                <a:solidFill>
                  <a:srgbClr val="FFFFFF"/>
                </a:solidFill>
              </a:rPr>
              <a:t>“What </a:t>
            </a:r>
            <a:r>
              <a:rPr lang="en-GB" dirty="0">
                <a:solidFill>
                  <a:srgbClr val="FFFFFF"/>
                </a:solidFill>
              </a:rPr>
              <a:t>distinguishes </a:t>
            </a:r>
            <a:r>
              <a:rPr lang="en-GB" i="1" dirty="0">
                <a:solidFill>
                  <a:srgbClr val="FFFFFF"/>
                </a:solidFill>
              </a:rPr>
              <a:t>person</a:t>
            </a:r>
            <a:r>
              <a:rPr lang="en-GB" dirty="0">
                <a:solidFill>
                  <a:srgbClr val="FFFFFF"/>
                </a:solidFill>
              </a:rPr>
              <a:t> from other primary kinds (like </a:t>
            </a:r>
            <a:r>
              <a:rPr lang="en-GB" i="1" dirty="0">
                <a:solidFill>
                  <a:srgbClr val="FFFFFF"/>
                </a:solidFill>
              </a:rPr>
              <a:t>planet</a:t>
            </a:r>
            <a:r>
              <a:rPr lang="en-GB" dirty="0">
                <a:solidFill>
                  <a:srgbClr val="FFFFFF"/>
                </a:solidFill>
              </a:rPr>
              <a:t> or </a:t>
            </a:r>
            <a:r>
              <a:rPr lang="en-GB" i="1" dirty="0">
                <a:solidFill>
                  <a:srgbClr val="FFFFFF"/>
                </a:solidFill>
              </a:rPr>
              <a:t>organism</a:t>
            </a:r>
            <a:r>
              <a:rPr lang="en-GB" dirty="0">
                <a:solidFill>
                  <a:srgbClr val="FFFFFF"/>
                </a:solidFill>
              </a:rPr>
              <a:t>) is that persons have first-person </a:t>
            </a:r>
            <a:r>
              <a:rPr lang="en-GB" dirty="0" smtClean="0">
                <a:solidFill>
                  <a:srgbClr val="FFFFFF"/>
                </a:solidFill>
              </a:rPr>
              <a:t>perspectives.”</a:t>
            </a:r>
            <a:endParaRPr lang="en-US" dirty="0">
              <a:solidFill>
                <a:srgbClr val="FFFFFF"/>
              </a:solidFill>
            </a:endParaRPr>
          </a:p>
        </p:txBody>
      </p:sp>
    </p:spTree>
    <p:extLst>
      <p:ext uri="{BB962C8B-B14F-4D97-AF65-F5344CB8AC3E}">
        <p14:creationId xmlns:p14="http://schemas.microsoft.com/office/powerpoint/2010/main" val="23416477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Baker on personhood</a:t>
            </a:r>
            <a:endParaRPr lang="en-US" dirty="0"/>
          </a:p>
        </p:txBody>
      </p:sp>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smtClean="0">
                <a:solidFill>
                  <a:srgbClr val="FFFFFF"/>
                </a:solidFill>
              </a:rPr>
              <a:t>“What </a:t>
            </a:r>
            <a:r>
              <a:rPr lang="en-GB" dirty="0">
                <a:solidFill>
                  <a:srgbClr val="FFFFFF"/>
                </a:solidFill>
              </a:rPr>
              <a:t>distinguishes </a:t>
            </a:r>
            <a:r>
              <a:rPr lang="en-GB" i="1" dirty="0">
                <a:solidFill>
                  <a:srgbClr val="FFFFFF"/>
                </a:solidFill>
              </a:rPr>
              <a:t>person</a:t>
            </a:r>
            <a:r>
              <a:rPr lang="en-GB" dirty="0">
                <a:solidFill>
                  <a:srgbClr val="FFFFFF"/>
                </a:solidFill>
              </a:rPr>
              <a:t> from other primary kinds (like </a:t>
            </a:r>
            <a:r>
              <a:rPr lang="en-GB" i="1" dirty="0">
                <a:solidFill>
                  <a:srgbClr val="FFFFFF"/>
                </a:solidFill>
              </a:rPr>
              <a:t>planet</a:t>
            </a:r>
            <a:r>
              <a:rPr lang="en-GB" dirty="0">
                <a:solidFill>
                  <a:srgbClr val="FFFFFF"/>
                </a:solidFill>
              </a:rPr>
              <a:t> or </a:t>
            </a:r>
            <a:r>
              <a:rPr lang="en-GB" i="1" dirty="0">
                <a:solidFill>
                  <a:srgbClr val="FFFFFF"/>
                </a:solidFill>
              </a:rPr>
              <a:t>organism</a:t>
            </a:r>
            <a:r>
              <a:rPr lang="en-GB" dirty="0">
                <a:solidFill>
                  <a:srgbClr val="FFFFFF"/>
                </a:solidFill>
              </a:rPr>
              <a:t>) is that persons have first-person </a:t>
            </a:r>
            <a:r>
              <a:rPr lang="en-GB" dirty="0" smtClean="0">
                <a:solidFill>
                  <a:srgbClr val="FFFFFF"/>
                </a:solidFill>
              </a:rPr>
              <a:t>perspectives.”</a:t>
            </a:r>
          </a:p>
          <a:p>
            <a:pPr marL="0" indent="0">
              <a:buNone/>
            </a:pPr>
            <a:endParaRPr lang="en-GB" dirty="0"/>
          </a:p>
          <a:p>
            <a:pPr marL="0" indent="0">
              <a:buNone/>
            </a:pPr>
            <a:r>
              <a:rPr lang="en-GB" dirty="0"/>
              <a:t>“to have a first-person perspective is to be able to think of oneself without the use of any name, description, or demonstrative; it is the ability to conceive of oneself as oneself, from the inside, as it were</a:t>
            </a:r>
            <a:r>
              <a:rPr lang="en-GB" dirty="0" smtClean="0"/>
              <a:t>”</a:t>
            </a:r>
            <a:endParaRPr lang="en-US" dirty="0"/>
          </a:p>
        </p:txBody>
      </p:sp>
    </p:spTree>
    <p:extLst>
      <p:ext uri="{BB962C8B-B14F-4D97-AF65-F5344CB8AC3E}">
        <p14:creationId xmlns:p14="http://schemas.microsoft.com/office/powerpoint/2010/main" val="1865660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6600" y="0"/>
            <a:ext cx="5114925" cy="6858000"/>
          </a:xfrm>
          <a:prstGeom prst="rect">
            <a:avLst/>
          </a:prstGeom>
        </p:spPr>
      </p:pic>
    </p:spTree>
    <p:extLst>
      <p:ext uri="{BB962C8B-B14F-4D97-AF65-F5344CB8AC3E}">
        <p14:creationId xmlns:p14="http://schemas.microsoft.com/office/powerpoint/2010/main" val="3140977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a:t>Rudimentary FPP. A being has a rudimentary first-person perspective if and only if (</a:t>
            </a:r>
            <a:r>
              <a:rPr lang="en-GB" dirty="0" err="1"/>
              <a:t>i</a:t>
            </a:r>
            <a:r>
              <a:rPr lang="en-GB" dirty="0"/>
              <a:t>) it is conscious, a sentient being; (ii) it has a capacity to imitate; and (iii) its </a:t>
            </a:r>
            <a:r>
              <a:rPr lang="en-GB" dirty="0" err="1"/>
              <a:t>behavior</a:t>
            </a:r>
            <a:r>
              <a:rPr lang="en-GB" dirty="0"/>
              <a:t> is explainable only by attribution of beliefs, desires, and intentions</a:t>
            </a:r>
            <a:r>
              <a:rPr lang="en-GB" dirty="0" smtClean="0"/>
              <a:t>.</a:t>
            </a:r>
            <a:endParaRPr lang="en-US" dirty="0"/>
          </a:p>
        </p:txBody>
      </p:sp>
    </p:spTree>
    <p:extLst>
      <p:ext uri="{BB962C8B-B14F-4D97-AF65-F5344CB8AC3E}">
        <p14:creationId xmlns:p14="http://schemas.microsoft.com/office/powerpoint/2010/main" val="3443641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smtClean="0"/>
              <a:t>Of course nonhuman animals have this.</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256416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6" y="2582253"/>
            <a:ext cx="4532875" cy="1143000"/>
          </a:xfrm>
        </p:spPr>
        <p:txBody>
          <a:bodyPr>
            <a:normAutofit/>
          </a:bodyPr>
          <a:lstStyle/>
          <a:p>
            <a:pPr algn="l"/>
            <a:r>
              <a:rPr lang="en-US" dirty="0" smtClean="0"/>
              <a:t>Self-consciousness</a:t>
            </a:r>
            <a:endParaRPr lang="en-US" dirty="0"/>
          </a:p>
        </p:txBody>
      </p:sp>
      <p:pic>
        <p:nvPicPr>
          <p:cNvPr id="6" name="Picture 5"/>
          <p:cNvPicPr>
            <a:picLocks noChangeAspect="1"/>
          </p:cNvPicPr>
          <p:nvPr/>
        </p:nvPicPr>
        <p:blipFill>
          <a:blip r:embed="rId2"/>
          <a:stretch>
            <a:fillRect/>
          </a:stretch>
        </p:blipFill>
        <p:spPr>
          <a:xfrm>
            <a:off x="4900647" y="166047"/>
            <a:ext cx="4028726" cy="6445961"/>
          </a:xfrm>
          <a:prstGeom prst="rect">
            <a:avLst/>
          </a:prstGeom>
        </p:spPr>
      </p:pic>
    </p:spTree>
    <p:extLst>
      <p:ext uri="{BB962C8B-B14F-4D97-AF65-F5344CB8AC3E}">
        <p14:creationId xmlns:p14="http://schemas.microsoft.com/office/powerpoint/2010/main" val="1501821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smtClean="0"/>
              <a:t>Of course nonhuman animals have this.</a:t>
            </a:r>
          </a:p>
          <a:p>
            <a:pPr marL="0" indent="0">
              <a:buNone/>
            </a:pPr>
            <a:endParaRPr lang="en-GB" dirty="0"/>
          </a:p>
          <a:p>
            <a:pPr marL="0" indent="0">
              <a:buNone/>
            </a:pPr>
            <a:r>
              <a:rPr lang="en-GB" dirty="0"/>
              <a:t>Baker maintains that not all rudimentary first-person perspectives are metaphysically alike: “I mean to pick out those rudimentary first-person perspectives that developmentally ground or underpin robust first-person </a:t>
            </a:r>
            <a:r>
              <a:rPr lang="en-GB" dirty="0" smtClean="0"/>
              <a:t>perspectives.”</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1201981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a:t>A</a:t>
            </a:r>
            <a:r>
              <a:rPr lang="en-GB" dirty="0" smtClean="0"/>
              <a:t> </a:t>
            </a:r>
            <a:r>
              <a:rPr lang="en-GB" dirty="0"/>
              <a:t>person is an entity that has at least a rudimentary first-person perspective, so long as this perspective is a developmental preliminary to a robust first-person perspective, i.e. to self-consciousness. </a:t>
            </a:r>
          </a:p>
          <a:p>
            <a:pPr marL="0" indent="0">
              <a:buNone/>
            </a:pPr>
            <a:endParaRPr lang="en-US" dirty="0"/>
          </a:p>
        </p:txBody>
      </p:sp>
    </p:spTree>
    <p:extLst>
      <p:ext uri="{BB962C8B-B14F-4D97-AF65-F5344CB8AC3E}">
        <p14:creationId xmlns:p14="http://schemas.microsoft.com/office/powerpoint/2010/main" val="3534753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smtClean="0"/>
              <a:t>Many beings have RFPP, but do not develop robust FPP. In what sense does RFPP developmentally underpin adult self-consciousness?</a:t>
            </a:r>
            <a:endParaRPr lang="en-GB" dirty="0"/>
          </a:p>
          <a:p>
            <a:pPr marL="0" indent="0">
              <a:buNone/>
            </a:pPr>
            <a:endParaRPr lang="en-US" dirty="0"/>
          </a:p>
        </p:txBody>
      </p:sp>
    </p:spTree>
    <p:extLst>
      <p:ext uri="{BB962C8B-B14F-4D97-AF65-F5344CB8AC3E}">
        <p14:creationId xmlns:p14="http://schemas.microsoft.com/office/powerpoint/2010/main" val="3535309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a:t>I</a:t>
            </a:r>
            <a:r>
              <a:rPr lang="en-GB" dirty="0" smtClean="0"/>
              <a:t>t </a:t>
            </a:r>
            <a:r>
              <a:rPr lang="en-GB" dirty="0"/>
              <a:t>is not only a rudimentary first-person perspective that underpins self-consciousness. Other things are needed – perhaps greater working memory capacity, greater </a:t>
            </a:r>
            <a:r>
              <a:rPr lang="en-GB" dirty="0" err="1"/>
              <a:t>attentional</a:t>
            </a:r>
            <a:r>
              <a:rPr lang="en-GB" dirty="0"/>
              <a:t> capacities, more sophisticated mechanisms of cognitive control and metacognition, and so on.</a:t>
            </a:r>
          </a:p>
          <a:p>
            <a:pPr marL="0" indent="0">
              <a:buNone/>
            </a:pPr>
            <a:endParaRPr lang="en-US" dirty="0"/>
          </a:p>
        </p:txBody>
      </p:sp>
    </p:spTree>
    <p:extLst>
      <p:ext uri="{BB962C8B-B14F-4D97-AF65-F5344CB8AC3E}">
        <p14:creationId xmlns:p14="http://schemas.microsoft.com/office/powerpoint/2010/main" val="25881511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a:t>P</a:t>
            </a:r>
            <a:r>
              <a:rPr lang="en-GB" dirty="0" smtClean="0"/>
              <a:t>erhaps </a:t>
            </a:r>
            <a:r>
              <a:rPr lang="en-GB" dirty="0"/>
              <a:t>Baker would argue that this perspective at least plays some developmental role for human beings. But if the role is only partial, why single out a rudimentary first-person perspective? What is metaphysically special about capacities for sentience, imitation, and </a:t>
            </a:r>
            <a:r>
              <a:rPr lang="en-GB" dirty="0" err="1"/>
              <a:t>behavior</a:t>
            </a:r>
            <a:r>
              <a:rPr lang="en-GB" dirty="0"/>
              <a:t> interpretable as driven by beliefs and desires? </a:t>
            </a:r>
            <a:endParaRPr lang="en-US" dirty="0"/>
          </a:p>
        </p:txBody>
      </p:sp>
    </p:spTree>
    <p:extLst>
      <p:ext uri="{BB962C8B-B14F-4D97-AF65-F5344CB8AC3E}">
        <p14:creationId xmlns:p14="http://schemas.microsoft.com/office/powerpoint/2010/main" val="16525593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smtClean="0"/>
              <a:t>‘There </a:t>
            </a:r>
            <a:r>
              <a:rPr lang="en-GB" dirty="0"/>
              <a:t>is a difference between those properties in virtue of which beings are person-like (the properties of rudimentary first-person perspectives) and the broader class of biological properties shared by members of many taxa. The properties in virtue of which something is a person are themselves specifically personal properties</a:t>
            </a:r>
            <a:r>
              <a:rPr lang="en-GB" dirty="0" smtClean="0"/>
              <a:t>.’ </a:t>
            </a:r>
            <a:r>
              <a:rPr lang="en-GB" dirty="0"/>
              <a:t>(35)</a:t>
            </a:r>
            <a:endParaRPr lang="en-GB" dirty="0">
              <a:effectLst/>
            </a:endParaRPr>
          </a:p>
        </p:txBody>
      </p:sp>
    </p:spTree>
    <p:extLst>
      <p:ext uri="{BB962C8B-B14F-4D97-AF65-F5344CB8AC3E}">
        <p14:creationId xmlns:p14="http://schemas.microsoft.com/office/powerpoint/2010/main" val="2078882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smtClean="0"/>
              <a:t>Baker should </a:t>
            </a:r>
            <a:r>
              <a:rPr lang="en-GB" dirty="0"/>
              <a:t>extend personhood to all entities that possess a rudimentary first-person perspective, or she should not appeal to this perspective as importantly different from the other developmental precursors of a robust first-person perspective. </a:t>
            </a:r>
            <a:endParaRPr lang="en-US" dirty="0"/>
          </a:p>
        </p:txBody>
      </p:sp>
    </p:spTree>
    <p:extLst>
      <p:ext uri="{BB962C8B-B14F-4D97-AF65-F5344CB8AC3E}">
        <p14:creationId xmlns:p14="http://schemas.microsoft.com/office/powerpoint/2010/main" val="14786192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smtClean="0"/>
              <a:t>Option one: the scope of her account is too broad (for some)</a:t>
            </a:r>
          </a:p>
          <a:p>
            <a:pPr marL="0" indent="0">
              <a:buNone/>
            </a:pPr>
            <a:endParaRPr lang="en-GB" dirty="0"/>
          </a:p>
          <a:p>
            <a:pPr marL="0" indent="0">
              <a:buNone/>
            </a:pPr>
            <a:endParaRPr lang="en-GB" dirty="0" smtClean="0"/>
          </a:p>
          <a:p>
            <a:pPr marL="0" indent="0">
              <a:buNone/>
            </a:pPr>
            <a:r>
              <a:rPr lang="en-GB" dirty="0" smtClean="0"/>
              <a:t>Option two: little reason to say personhood emerges around the time of birth</a:t>
            </a:r>
          </a:p>
        </p:txBody>
      </p:sp>
    </p:spTree>
    <p:extLst>
      <p:ext uri="{BB962C8B-B14F-4D97-AF65-F5344CB8AC3E}">
        <p14:creationId xmlns:p14="http://schemas.microsoft.com/office/powerpoint/2010/main" val="15606110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7545"/>
          </a:xfrm>
        </p:spPr>
        <p:txBody>
          <a:bodyPr>
            <a:normAutofit/>
          </a:bodyPr>
          <a:lstStyle/>
          <a:p>
            <a:pPr marL="0" indent="0">
              <a:buNone/>
            </a:pPr>
            <a:r>
              <a:rPr lang="en-GB" dirty="0"/>
              <a:t>Baker’s attempt to ground the metaphysical importance of a rudimentary first-person perspective (which does not involve self-consciousness) in the possession of a full-blown first-person perspective (which does involve self-consciousness) falls flat. </a:t>
            </a:r>
            <a:endParaRPr lang="en-US" dirty="0"/>
          </a:p>
        </p:txBody>
      </p:sp>
    </p:spTree>
    <p:extLst>
      <p:ext uri="{BB962C8B-B14F-4D97-AF65-F5344CB8AC3E}">
        <p14:creationId xmlns:p14="http://schemas.microsoft.com/office/powerpoint/2010/main" val="33553895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8742"/>
            <a:ext cx="8229600" cy="5739003"/>
          </a:xfrm>
        </p:spPr>
        <p:txBody>
          <a:bodyPr>
            <a:normAutofit/>
          </a:bodyPr>
          <a:lstStyle/>
          <a:p>
            <a:pPr marL="0" indent="0">
              <a:buNone/>
            </a:pPr>
            <a:r>
              <a:rPr lang="en-GB" dirty="0" smtClean="0"/>
              <a:t>Baker attempts </a:t>
            </a:r>
            <a:r>
              <a:rPr lang="en-GB" dirty="0"/>
              <a:t>to isolate features in virtue of which non-self-conscious entities are on the way to self-</a:t>
            </a:r>
            <a:r>
              <a:rPr lang="en-GB" dirty="0" smtClean="0"/>
              <a:t>consciousness.</a:t>
            </a:r>
          </a:p>
          <a:p>
            <a:pPr marL="0" indent="0">
              <a:buNone/>
            </a:pPr>
            <a:endParaRPr lang="en-GB" dirty="0"/>
          </a:p>
          <a:p>
            <a:pPr marL="0" indent="0">
              <a:buNone/>
            </a:pPr>
            <a:r>
              <a:rPr lang="en-GB" dirty="0" smtClean="0"/>
              <a:t>We </a:t>
            </a:r>
            <a:r>
              <a:rPr lang="en-GB" dirty="0"/>
              <a:t>have no great reason to conceive of an entity as developmentally on the way to self-consciousness unless self-consciousness is of critical functional importance for the entity. </a:t>
            </a:r>
            <a:endParaRPr lang="en-US" dirty="0"/>
          </a:p>
        </p:txBody>
      </p:sp>
    </p:spTree>
    <p:extLst>
      <p:ext uri="{BB962C8B-B14F-4D97-AF65-F5344CB8AC3E}">
        <p14:creationId xmlns:p14="http://schemas.microsoft.com/office/powerpoint/2010/main" val="3585867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6" y="1180640"/>
            <a:ext cx="4532875" cy="5187663"/>
          </a:xfrm>
        </p:spPr>
        <p:txBody>
          <a:bodyPr>
            <a:noAutofit/>
          </a:bodyPr>
          <a:lstStyle/>
          <a:p>
            <a:pPr algn="l"/>
            <a:r>
              <a:rPr lang="en-GB" sz="3600" b="1" dirty="0"/>
              <a:t>Self-consciousness [Property]</a:t>
            </a:r>
            <a:r>
              <a:rPr lang="en-GB" sz="3600" dirty="0"/>
              <a:t>. Self-consciousness is a property of phenomenal experiences: the property of for-me-ness. </a:t>
            </a:r>
            <a:endParaRPr lang="en-US" sz="3600" dirty="0"/>
          </a:p>
        </p:txBody>
      </p:sp>
      <p:pic>
        <p:nvPicPr>
          <p:cNvPr id="6" name="Picture 5"/>
          <p:cNvPicPr>
            <a:picLocks noChangeAspect="1"/>
          </p:cNvPicPr>
          <p:nvPr/>
        </p:nvPicPr>
        <p:blipFill>
          <a:blip r:embed="rId2"/>
          <a:stretch>
            <a:fillRect/>
          </a:stretch>
        </p:blipFill>
        <p:spPr>
          <a:xfrm>
            <a:off x="4900647" y="166047"/>
            <a:ext cx="4028726" cy="6445961"/>
          </a:xfrm>
          <a:prstGeom prst="rect">
            <a:avLst/>
          </a:prstGeom>
        </p:spPr>
      </p:pic>
    </p:spTree>
    <p:extLst>
      <p:ext uri="{BB962C8B-B14F-4D97-AF65-F5344CB8AC3E}">
        <p14:creationId xmlns:p14="http://schemas.microsoft.com/office/powerpoint/2010/main" val="3430397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8742"/>
            <a:ext cx="8229600" cy="5739003"/>
          </a:xfrm>
        </p:spPr>
        <p:txBody>
          <a:bodyPr>
            <a:normAutofit/>
          </a:bodyPr>
          <a:lstStyle/>
          <a:p>
            <a:pPr marL="0" indent="0">
              <a:buNone/>
            </a:pPr>
            <a:r>
              <a:rPr lang="en-GB" dirty="0"/>
              <a:t>Once we see self-consciousness as a minor part of a general trend towards cognitive sophistication, theories of personhood that include strong appeals to self-consciousness look to suffer from misplaced focus. </a:t>
            </a:r>
            <a:endParaRPr lang="en-US" dirty="0"/>
          </a:p>
        </p:txBody>
      </p:sp>
    </p:spTree>
    <p:extLst>
      <p:ext uri="{BB962C8B-B14F-4D97-AF65-F5344CB8AC3E}">
        <p14:creationId xmlns:p14="http://schemas.microsoft.com/office/powerpoint/2010/main" val="13027366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route?</a:t>
            </a:r>
            <a:endParaRPr lang="en-US" dirty="0"/>
          </a:p>
        </p:txBody>
      </p:sp>
      <p:sp>
        <p:nvSpPr>
          <p:cNvPr id="3" name="Content Placeholder 2"/>
          <p:cNvSpPr>
            <a:spLocks noGrp="1"/>
          </p:cNvSpPr>
          <p:nvPr>
            <p:ph idx="1"/>
          </p:nvPr>
        </p:nvSpPr>
        <p:spPr/>
        <p:txBody>
          <a:bodyPr/>
          <a:lstStyle/>
          <a:p>
            <a:pPr marL="0" indent="0">
              <a:buNone/>
            </a:pPr>
            <a:r>
              <a:rPr lang="en-US" dirty="0"/>
              <a:t>On a traditional construal, something has intrinsic moral significance (or value) if its value in some sense depends or supervenes on its internal or non-relational properties (cf. Moore 1903). </a:t>
            </a:r>
          </a:p>
        </p:txBody>
      </p:sp>
    </p:spTree>
    <p:extLst>
      <p:ext uri="{BB962C8B-B14F-4D97-AF65-F5344CB8AC3E}">
        <p14:creationId xmlns:p14="http://schemas.microsoft.com/office/powerpoint/2010/main" val="13830268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GB" dirty="0"/>
              <a:t>Intrinsic moral significance (or alternatively, intrinsic value) is sometimes attributed to things such as pleasurable or painful experiences, the possession of phenomenal consciousness, life, knowledge, beauty, and more (cf. </a:t>
            </a:r>
            <a:r>
              <a:rPr lang="en-GB" dirty="0" err="1"/>
              <a:t>Frankena</a:t>
            </a:r>
            <a:r>
              <a:rPr lang="en-GB" dirty="0"/>
              <a:t> 1973, 87-88). </a:t>
            </a:r>
            <a:endParaRPr lang="en-US" dirty="0"/>
          </a:p>
        </p:txBody>
      </p:sp>
    </p:spTree>
    <p:extLst>
      <p:ext uri="{BB962C8B-B14F-4D97-AF65-F5344CB8AC3E}">
        <p14:creationId xmlns:p14="http://schemas.microsoft.com/office/powerpoint/2010/main" val="27122462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test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In order to pass the test, the one administering it first needs an adequate understanding of the nature of the property or capacity. Second, one considers the property or capacity under appropriate isolation. So considered, does the thing retain moral significance? The kind of answer we need is one that is fairly clear and obvious, and one that compels widespread agreement amongst those that have an adequate understanding of the nature of the capacity or property.</a:t>
            </a:r>
            <a:endParaRPr lang="en-GB" dirty="0">
              <a:effectLst/>
            </a:endParaRPr>
          </a:p>
        </p:txBody>
      </p:sp>
    </p:spTree>
    <p:extLst>
      <p:ext uri="{BB962C8B-B14F-4D97-AF65-F5344CB8AC3E}">
        <p14:creationId xmlns:p14="http://schemas.microsoft.com/office/powerpoint/2010/main" val="30703863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test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dirty="0"/>
              <a:t>In constructing an isolation test for self-consciousness, we have to guard against the illicit introduction of extrinsically significant </a:t>
            </a:r>
            <a:r>
              <a:rPr lang="en-GB" dirty="0" smtClean="0"/>
              <a:t>features.</a:t>
            </a:r>
          </a:p>
          <a:p>
            <a:pPr marL="0" indent="0">
              <a:buNone/>
            </a:pPr>
            <a:endParaRPr lang="en-GB" dirty="0" smtClean="0"/>
          </a:p>
          <a:p>
            <a:pPr marL="0" indent="0">
              <a:buNone/>
            </a:pPr>
            <a:r>
              <a:rPr lang="en-GB" dirty="0" smtClean="0"/>
              <a:t>cognitive </a:t>
            </a:r>
            <a:r>
              <a:rPr lang="en-GB" dirty="0"/>
              <a:t>sophistication, </a:t>
            </a:r>
            <a:r>
              <a:rPr lang="en-GB" dirty="0" smtClean="0"/>
              <a:t>enjoyment </a:t>
            </a:r>
            <a:r>
              <a:rPr lang="en-GB" dirty="0"/>
              <a:t>of certain types of phenomenally conscious experience (experiences of, e.g., one’s life having meaning</a:t>
            </a:r>
            <a:r>
              <a:rPr lang="en-GB" dirty="0" smtClean="0"/>
              <a:t>)… </a:t>
            </a:r>
            <a:endParaRPr lang="en-GB" dirty="0">
              <a:effectLst/>
            </a:endParaRPr>
          </a:p>
        </p:txBody>
      </p:sp>
    </p:spTree>
    <p:extLst>
      <p:ext uri="{BB962C8B-B14F-4D97-AF65-F5344CB8AC3E}">
        <p14:creationId xmlns:p14="http://schemas.microsoft.com/office/powerpoint/2010/main" val="33191585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test</a:t>
            </a:r>
            <a:endParaRPr lang="en-US" dirty="0"/>
          </a:p>
        </p:txBody>
      </p:sp>
      <p:sp>
        <p:nvSpPr>
          <p:cNvPr id="3" name="Content Placeholder 2"/>
          <p:cNvSpPr>
            <a:spLocks noGrp="1"/>
          </p:cNvSpPr>
          <p:nvPr>
            <p:ph idx="1"/>
          </p:nvPr>
        </p:nvSpPr>
        <p:spPr>
          <a:xfrm>
            <a:off x="457200" y="1600200"/>
            <a:ext cx="8229600" cy="4820565"/>
          </a:xfrm>
        </p:spPr>
        <p:txBody>
          <a:bodyPr>
            <a:normAutofit fontScale="85000" lnSpcReduction="10000"/>
          </a:bodyPr>
          <a:lstStyle/>
          <a:p>
            <a:pPr marL="0" indent="0">
              <a:buNone/>
            </a:pPr>
            <a:r>
              <a:rPr lang="en-GB" dirty="0"/>
              <a:t>two entities with relatively simple mental lives. These entities have low working memory capacity, retain little information in short- or long-term memory, have fairly crude </a:t>
            </a:r>
            <a:r>
              <a:rPr lang="en-GB" dirty="0" err="1"/>
              <a:t>attentional</a:t>
            </a:r>
            <a:r>
              <a:rPr lang="en-GB" dirty="0"/>
              <a:t> capacities, fairly low-resolution perceptual capacities, and a limited behavioural repertoire. Suppose as well that these entities are not phenomenally conscious. Suppose that the only difference between these entities is that one has self-consciousness – it has the capacity to token mental states with self-referring content. This entity can think of itself as itself, perhaps by occasionally thinking of its fleeting perceptual states as its perceptual states. </a:t>
            </a:r>
            <a:endParaRPr lang="en-GB" dirty="0">
              <a:effectLst/>
            </a:endParaRPr>
          </a:p>
        </p:txBody>
      </p:sp>
    </p:spTree>
    <p:extLst>
      <p:ext uri="{BB962C8B-B14F-4D97-AF65-F5344CB8AC3E}">
        <p14:creationId xmlns:p14="http://schemas.microsoft.com/office/powerpoint/2010/main" val="35612728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test</a:t>
            </a:r>
            <a:endParaRPr lang="en-US" dirty="0"/>
          </a:p>
        </p:txBody>
      </p:sp>
      <p:sp>
        <p:nvSpPr>
          <p:cNvPr id="3" name="Content Placeholder 2"/>
          <p:cNvSpPr>
            <a:spLocks noGrp="1"/>
          </p:cNvSpPr>
          <p:nvPr>
            <p:ph idx="1"/>
          </p:nvPr>
        </p:nvSpPr>
        <p:spPr>
          <a:xfrm>
            <a:off x="457200" y="1600200"/>
            <a:ext cx="8229600" cy="4820565"/>
          </a:xfrm>
        </p:spPr>
        <p:txBody>
          <a:bodyPr>
            <a:normAutofit fontScale="85000" lnSpcReduction="10000"/>
          </a:bodyPr>
          <a:lstStyle/>
          <a:p>
            <a:pPr marL="0" indent="0">
              <a:buNone/>
            </a:pPr>
            <a:r>
              <a:rPr lang="en-GB" dirty="0"/>
              <a:t>two entities with relatively simple mental lives. These entities have low working memory capacity, retain little information in short- or long-term memory, have fairly crude </a:t>
            </a:r>
            <a:r>
              <a:rPr lang="en-GB" dirty="0" err="1"/>
              <a:t>attentional</a:t>
            </a:r>
            <a:r>
              <a:rPr lang="en-GB" dirty="0"/>
              <a:t> capacities, fairly low-resolution perceptual capacities, and a limited behavioural repertoire. Suppose as well that these entities are not phenomenally conscious. Suppose that the only difference between these entities is that one has self-consciousness – it has the capacity to token mental states with self-referring content. This entity can think of itself as itself, perhaps by occasionally thinking of its fleeting perceptual states as its perceptual states. </a:t>
            </a:r>
            <a:endParaRPr lang="en-GB" dirty="0">
              <a:effectLst/>
            </a:endParaRPr>
          </a:p>
        </p:txBody>
      </p:sp>
    </p:spTree>
    <p:extLst>
      <p:ext uri="{BB962C8B-B14F-4D97-AF65-F5344CB8AC3E}">
        <p14:creationId xmlns:p14="http://schemas.microsoft.com/office/powerpoint/2010/main" val="21848320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significance</a:t>
            </a:r>
            <a:endParaRPr lang="en-US" dirty="0"/>
          </a:p>
        </p:txBody>
      </p:sp>
      <p:sp>
        <p:nvSpPr>
          <p:cNvPr id="3" name="Content Placeholder 2"/>
          <p:cNvSpPr>
            <a:spLocks noGrp="1"/>
          </p:cNvSpPr>
          <p:nvPr>
            <p:ph idx="1"/>
          </p:nvPr>
        </p:nvSpPr>
        <p:spPr>
          <a:xfrm>
            <a:off x="457200" y="1600200"/>
            <a:ext cx="8229600" cy="4820565"/>
          </a:xfrm>
        </p:spPr>
        <p:txBody>
          <a:bodyPr>
            <a:normAutofit/>
          </a:bodyPr>
          <a:lstStyle/>
          <a:p>
            <a:pPr marL="0" indent="0">
              <a:buNone/>
            </a:pPr>
            <a:r>
              <a:rPr lang="en-GB" dirty="0"/>
              <a:t>final moral significance is the significance a property, capacity, object or whatever possesses </a:t>
            </a:r>
            <a:r>
              <a:rPr lang="en-GB" dirty="0" smtClean="0"/>
              <a:t>‘partly for its </a:t>
            </a:r>
            <a:r>
              <a:rPr lang="en-GB" dirty="0"/>
              <a:t>its own </a:t>
            </a:r>
            <a:r>
              <a:rPr lang="en-GB" dirty="0" smtClean="0"/>
              <a:t>sake under a condition of instrumentality’</a:t>
            </a:r>
          </a:p>
          <a:p>
            <a:pPr marL="0" indent="0">
              <a:buNone/>
            </a:pPr>
            <a:endParaRPr lang="en-GB" dirty="0">
              <a:effectLst/>
            </a:endParaRPr>
          </a:p>
          <a:p>
            <a:pPr marL="0" indent="0">
              <a:buNone/>
            </a:pPr>
            <a:r>
              <a:rPr lang="en-GB" dirty="0" smtClean="0"/>
              <a:t>Can depend on relational properties</a:t>
            </a:r>
            <a:endParaRPr lang="en-GB" dirty="0">
              <a:effectLst/>
            </a:endParaRPr>
          </a:p>
        </p:txBody>
      </p:sp>
    </p:spTree>
    <p:extLst>
      <p:ext uri="{BB962C8B-B14F-4D97-AF65-F5344CB8AC3E}">
        <p14:creationId xmlns:p14="http://schemas.microsoft.com/office/powerpoint/2010/main" val="15646862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significance</a:t>
            </a:r>
            <a:endParaRPr lang="en-US" dirty="0"/>
          </a:p>
        </p:txBody>
      </p:sp>
      <p:sp>
        <p:nvSpPr>
          <p:cNvPr id="3" name="Content Placeholder 2"/>
          <p:cNvSpPr>
            <a:spLocks noGrp="1"/>
          </p:cNvSpPr>
          <p:nvPr>
            <p:ph idx="1"/>
          </p:nvPr>
        </p:nvSpPr>
        <p:spPr>
          <a:xfrm>
            <a:off x="457200" y="1600200"/>
            <a:ext cx="8229600" cy="4820565"/>
          </a:xfrm>
        </p:spPr>
        <p:txBody>
          <a:bodyPr>
            <a:normAutofit lnSpcReduction="10000"/>
          </a:bodyPr>
          <a:lstStyle/>
          <a:p>
            <a:pPr marL="0" indent="0">
              <a:buNone/>
            </a:pPr>
            <a:r>
              <a:rPr lang="en-GB" dirty="0"/>
              <a:t>A mink coat can be valued the way we value things for their own sakes: a person might put it on a list of the things he always wanted, or aspire to have some day, right alongside adventure, travel, or peace of mind. Yet it is also odd to say it is valued simply for its own sake. A coat is essentially instrumental: were it not for the ways in which human beings respond to cold, we would not care about them or ever think about them. </a:t>
            </a:r>
            <a:endParaRPr lang="en-GB" dirty="0">
              <a:effectLst/>
            </a:endParaRPr>
          </a:p>
        </p:txBody>
      </p:sp>
    </p:spTree>
    <p:extLst>
      <p:ext uri="{BB962C8B-B14F-4D97-AF65-F5344CB8AC3E}">
        <p14:creationId xmlns:p14="http://schemas.microsoft.com/office/powerpoint/2010/main" val="36550578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significance</a:t>
            </a:r>
            <a:endParaRPr lang="en-US" dirty="0"/>
          </a:p>
        </p:txBody>
      </p:sp>
      <p:sp>
        <p:nvSpPr>
          <p:cNvPr id="3" name="Content Placeholder 2"/>
          <p:cNvSpPr>
            <a:spLocks noGrp="1"/>
          </p:cNvSpPr>
          <p:nvPr>
            <p:ph idx="1"/>
          </p:nvPr>
        </p:nvSpPr>
        <p:spPr>
          <a:xfrm>
            <a:off x="457200" y="1600200"/>
            <a:ext cx="8229600" cy="4820565"/>
          </a:xfrm>
        </p:spPr>
        <p:txBody>
          <a:bodyPr>
            <a:normAutofit lnSpcReduction="10000"/>
          </a:bodyPr>
          <a:lstStyle/>
          <a:p>
            <a:pPr marL="0" indent="0">
              <a:buNone/>
            </a:pPr>
            <a:r>
              <a:rPr lang="en-GB" dirty="0"/>
              <a:t>To say the coat is intrinsically or unconditionally valuable is absurd: its value is dependent upon an enormously complicated set of conditions, physiological, economic, and symbolic . . . Mink coats and handsome china and gorgeously enamelled frying pans are all things that human beings might choose partly for their own sakes under the condition of their instrumentality: that is, given the role such things play in our lives. (185)</a:t>
            </a:r>
          </a:p>
        </p:txBody>
      </p:sp>
    </p:spTree>
    <p:extLst>
      <p:ext uri="{BB962C8B-B14F-4D97-AF65-F5344CB8AC3E}">
        <p14:creationId xmlns:p14="http://schemas.microsoft.com/office/powerpoint/2010/main" val="1670132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6" y="1180640"/>
            <a:ext cx="4532875" cy="5187663"/>
          </a:xfrm>
        </p:spPr>
        <p:txBody>
          <a:bodyPr>
            <a:noAutofit/>
          </a:bodyPr>
          <a:lstStyle/>
          <a:p>
            <a:pPr algn="l"/>
            <a:r>
              <a:rPr lang="en-GB" sz="3600" b="1" dirty="0"/>
              <a:t>Self-consciousness [Capacity]</a:t>
            </a:r>
            <a:r>
              <a:rPr lang="en-GB" sz="3600" dirty="0"/>
              <a:t>. Self-consciousness is the capacity to think of oneself as oneself, and to think of various features of oneself as features of oneself.</a:t>
            </a:r>
            <a:endParaRPr lang="en-GB" sz="3600" dirty="0">
              <a:effectLst/>
            </a:endParaRPr>
          </a:p>
        </p:txBody>
      </p:sp>
      <p:pic>
        <p:nvPicPr>
          <p:cNvPr id="6" name="Picture 5"/>
          <p:cNvPicPr>
            <a:picLocks noChangeAspect="1"/>
          </p:cNvPicPr>
          <p:nvPr/>
        </p:nvPicPr>
        <p:blipFill>
          <a:blip r:embed="rId2"/>
          <a:stretch>
            <a:fillRect/>
          </a:stretch>
        </p:blipFill>
        <p:spPr>
          <a:xfrm>
            <a:off x="4900647" y="166047"/>
            <a:ext cx="4028726" cy="6445961"/>
          </a:xfrm>
          <a:prstGeom prst="rect">
            <a:avLst/>
          </a:prstGeom>
        </p:spPr>
      </p:pic>
    </p:spTree>
    <p:extLst>
      <p:ext uri="{BB962C8B-B14F-4D97-AF65-F5344CB8AC3E}">
        <p14:creationId xmlns:p14="http://schemas.microsoft.com/office/powerpoint/2010/main" val="8440332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significance</a:t>
            </a:r>
            <a:endParaRPr lang="en-US" dirty="0"/>
          </a:p>
        </p:txBody>
      </p:sp>
      <p:sp>
        <p:nvSpPr>
          <p:cNvPr id="3" name="Content Placeholder 2"/>
          <p:cNvSpPr>
            <a:spLocks noGrp="1"/>
          </p:cNvSpPr>
          <p:nvPr>
            <p:ph idx="1"/>
          </p:nvPr>
        </p:nvSpPr>
        <p:spPr>
          <a:xfrm>
            <a:off x="457200" y="1600200"/>
            <a:ext cx="8229600" cy="4820565"/>
          </a:xfrm>
        </p:spPr>
        <p:txBody>
          <a:bodyPr>
            <a:normAutofit fontScale="92500" lnSpcReduction="10000"/>
          </a:bodyPr>
          <a:lstStyle/>
          <a:p>
            <a:pPr marL="0" indent="0">
              <a:buNone/>
            </a:pPr>
            <a:r>
              <a:rPr lang="en-GB" dirty="0"/>
              <a:t>The kind of value that accrues to self-consciousness here seems analogous to the value we might give to a range of mental capacities, such as the capacity to direct covert attention, or generate mental </a:t>
            </a:r>
            <a:r>
              <a:rPr lang="en-GB" dirty="0" smtClean="0"/>
              <a:t>imagery.</a:t>
            </a:r>
          </a:p>
          <a:p>
            <a:pPr marL="0" indent="0">
              <a:buNone/>
            </a:pPr>
            <a:endParaRPr lang="en-GB" dirty="0"/>
          </a:p>
          <a:p>
            <a:pPr marL="0" indent="0">
              <a:buNone/>
            </a:pPr>
            <a:r>
              <a:rPr lang="en-GB" dirty="0" smtClean="0"/>
              <a:t>These </a:t>
            </a:r>
            <a:r>
              <a:rPr lang="en-GB" dirty="0"/>
              <a:t>capacities are nice to have. But their value seems contingent on predilections of the </a:t>
            </a:r>
            <a:r>
              <a:rPr lang="en-GB" dirty="0" err="1"/>
              <a:t>valuer</a:t>
            </a:r>
            <a:r>
              <a:rPr lang="en-GB" dirty="0"/>
              <a:t>. (One is not deluded if one fails to value the possession of covert attention, or the capacity to generate mental imagery.</a:t>
            </a:r>
            <a:r>
              <a:rPr lang="en-GB" dirty="0" smtClean="0"/>
              <a:t>)</a:t>
            </a:r>
            <a:endParaRPr lang="en-GB" dirty="0">
              <a:effectLst/>
            </a:endParaRPr>
          </a:p>
        </p:txBody>
      </p:sp>
    </p:spTree>
    <p:extLst>
      <p:ext uri="{BB962C8B-B14F-4D97-AF65-F5344CB8AC3E}">
        <p14:creationId xmlns:p14="http://schemas.microsoft.com/office/powerpoint/2010/main" val="32408682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significance</a:t>
            </a:r>
            <a:endParaRPr lang="en-US" dirty="0"/>
          </a:p>
        </p:txBody>
      </p:sp>
      <p:sp>
        <p:nvSpPr>
          <p:cNvPr id="3" name="Content Placeholder 2"/>
          <p:cNvSpPr>
            <a:spLocks noGrp="1"/>
          </p:cNvSpPr>
          <p:nvPr>
            <p:ph idx="1"/>
          </p:nvPr>
        </p:nvSpPr>
        <p:spPr>
          <a:xfrm>
            <a:off x="457200" y="1600200"/>
            <a:ext cx="8229600" cy="4820565"/>
          </a:xfrm>
        </p:spPr>
        <p:txBody>
          <a:bodyPr>
            <a:normAutofit/>
          </a:bodyPr>
          <a:lstStyle/>
          <a:p>
            <a:pPr marL="0" indent="0">
              <a:buNone/>
            </a:pPr>
            <a:r>
              <a:rPr lang="en-GB" dirty="0"/>
              <a:t>The final value such mental capacities </a:t>
            </a:r>
            <a:r>
              <a:rPr lang="en-GB" dirty="0" smtClean="0"/>
              <a:t>(including self-consciousness) possess </a:t>
            </a:r>
            <a:r>
              <a:rPr lang="en-GB" dirty="0"/>
              <a:t>thus does not seem sufficient or even necessary for the generation of strong reasons against harming or killing entities that possess them</a:t>
            </a:r>
            <a:r>
              <a:rPr lang="en-GB" dirty="0" smtClean="0"/>
              <a:t>.</a:t>
            </a:r>
            <a:endParaRPr lang="en-GB" dirty="0"/>
          </a:p>
        </p:txBody>
      </p:sp>
    </p:spTree>
    <p:extLst>
      <p:ext uri="{BB962C8B-B14F-4D97-AF65-F5344CB8AC3E}">
        <p14:creationId xmlns:p14="http://schemas.microsoft.com/office/powerpoint/2010/main" val="40444162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In summary:</a:t>
            </a:r>
          </a:p>
          <a:p>
            <a:pPr marL="0" indent="0">
              <a:buNone/>
            </a:pPr>
            <a:endParaRPr lang="en-US" dirty="0"/>
          </a:p>
          <a:p>
            <a:pPr marL="0" indent="0">
              <a:buNone/>
            </a:pPr>
            <a:r>
              <a:rPr lang="en-US" dirty="0" smtClean="0"/>
              <a:t>Reflection on the nature and grounds of human and nonhuman moral significance should turn elsewhere</a:t>
            </a:r>
            <a:endParaRPr lang="en-US" dirty="0"/>
          </a:p>
        </p:txBody>
      </p:sp>
    </p:spTree>
    <p:extLst>
      <p:ext uri="{BB962C8B-B14F-4D97-AF65-F5344CB8AC3E}">
        <p14:creationId xmlns:p14="http://schemas.microsoft.com/office/powerpoint/2010/main" val="16961167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960" y="4007022"/>
            <a:ext cx="3678839" cy="2119141"/>
          </a:xfrm>
        </p:spPr>
        <p:txBody>
          <a:bodyPr/>
          <a:lstStyle/>
          <a:p>
            <a:pPr marL="0" indent="0">
              <a:buNone/>
            </a:pPr>
            <a:r>
              <a:rPr lang="en-US" dirty="0" smtClean="0"/>
              <a:t>thanks</a:t>
            </a:r>
            <a:endParaRPr lang="en-US" dirty="0"/>
          </a:p>
        </p:txBody>
      </p:sp>
    </p:spTree>
    <p:extLst>
      <p:ext uri="{BB962C8B-B14F-4D97-AF65-F5344CB8AC3E}">
        <p14:creationId xmlns:p14="http://schemas.microsoft.com/office/powerpoint/2010/main" val="306177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significance</a:t>
            </a:r>
            <a:endParaRPr lang="en-US" dirty="0"/>
          </a:p>
        </p:txBody>
      </p:sp>
      <p:sp>
        <p:nvSpPr>
          <p:cNvPr id="3" name="Content Placeholder 2"/>
          <p:cNvSpPr>
            <a:spLocks noGrp="1"/>
          </p:cNvSpPr>
          <p:nvPr>
            <p:ph idx="1"/>
          </p:nvPr>
        </p:nvSpPr>
        <p:spPr>
          <a:xfrm>
            <a:off x="457200" y="1600200"/>
            <a:ext cx="8229600" cy="4916397"/>
          </a:xfrm>
        </p:spPr>
        <p:txBody>
          <a:bodyPr>
            <a:normAutofit fontScale="92500" lnSpcReduction="20000"/>
          </a:bodyPr>
          <a:lstStyle/>
          <a:p>
            <a:pPr>
              <a:buFont typeface="Wingdings" charset="2"/>
              <a:buChar char="Ø"/>
            </a:pPr>
            <a:r>
              <a:rPr lang="en-US" dirty="0" smtClean="0"/>
              <a:t>Indirect: </a:t>
            </a:r>
            <a:r>
              <a:rPr lang="en-GB" dirty="0"/>
              <a:t>self-consciousness is significant in the sense that the possession of self-consciousness is critical (perhaps necessary, perhaps sufficient) for possession of other properties, capacities, or whatever, and that these other properties, capacities, or whatever are the things that generate strong moral reasons against harming or killing. </a:t>
            </a:r>
            <a:endParaRPr lang="en-US" dirty="0" smtClean="0"/>
          </a:p>
          <a:p>
            <a:pPr marL="0" indent="0">
              <a:buNone/>
            </a:pPr>
            <a:endParaRPr lang="en-US" dirty="0" smtClean="0"/>
          </a:p>
          <a:p>
            <a:pPr>
              <a:buFont typeface="Wingdings" charset="2"/>
              <a:buChar char="Ø"/>
            </a:pPr>
            <a:r>
              <a:rPr lang="en-US" dirty="0" smtClean="0"/>
              <a:t>Direct: </a:t>
            </a:r>
            <a:r>
              <a:rPr lang="en-GB" dirty="0"/>
              <a:t>the possession of self-consciousness itself generates strong reasons against harming or </a:t>
            </a:r>
            <a:r>
              <a:rPr lang="en-GB" dirty="0" smtClean="0"/>
              <a:t>killing.</a:t>
            </a:r>
            <a:endParaRPr lang="en-US" dirty="0"/>
          </a:p>
        </p:txBody>
      </p:sp>
    </p:spTree>
    <p:extLst>
      <p:ext uri="{BB962C8B-B14F-4D97-AF65-F5344CB8AC3E}">
        <p14:creationId xmlns:p14="http://schemas.microsoft.com/office/powerpoint/2010/main" val="1706018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6" y="1180640"/>
            <a:ext cx="4532875" cy="5187663"/>
          </a:xfrm>
        </p:spPr>
        <p:txBody>
          <a:bodyPr>
            <a:noAutofit/>
          </a:bodyPr>
          <a:lstStyle/>
          <a:p>
            <a:pPr algn="l"/>
            <a:r>
              <a:rPr lang="en-GB" sz="3600" dirty="0" smtClean="0"/>
              <a:t>A tendency to read moral significance off of functional significance</a:t>
            </a:r>
            <a:endParaRPr lang="en-GB" sz="3600" dirty="0">
              <a:effectLst/>
            </a:endParaRPr>
          </a:p>
        </p:txBody>
      </p:sp>
      <p:pic>
        <p:nvPicPr>
          <p:cNvPr id="6" name="Picture 5"/>
          <p:cNvPicPr>
            <a:picLocks noChangeAspect="1"/>
          </p:cNvPicPr>
          <p:nvPr/>
        </p:nvPicPr>
        <p:blipFill>
          <a:blip r:embed="rId2"/>
          <a:stretch>
            <a:fillRect/>
          </a:stretch>
        </p:blipFill>
        <p:spPr>
          <a:xfrm>
            <a:off x="4900647" y="166047"/>
            <a:ext cx="4028726" cy="6445961"/>
          </a:xfrm>
          <a:prstGeom prst="rect">
            <a:avLst/>
          </a:prstGeom>
        </p:spPr>
      </p:pic>
    </p:spTree>
    <p:extLst>
      <p:ext uri="{BB962C8B-B14F-4D97-AF65-F5344CB8AC3E}">
        <p14:creationId xmlns:p14="http://schemas.microsoft.com/office/powerpoint/2010/main" val="320560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2799</TotalTime>
  <Words>3023</Words>
  <Application>Microsoft Office PowerPoint</Application>
  <PresentationFormat>On-screen Show (4:3)</PresentationFormat>
  <Paragraphs>136</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Default Theme</vt:lpstr>
      <vt:lpstr>The moral insignificance of self-consciousness</vt:lpstr>
      <vt:lpstr>Self-consciousness</vt:lpstr>
      <vt:lpstr>Self-consciousness</vt:lpstr>
      <vt:lpstr>PowerPoint Presentation</vt:lpstr>
      <vt:lpstr>Self-consciousness</vt:lpstr>
      <vt:lpstr>Self-consciousness [Property]. Self-consciousness is a property of phenomenal experiences: the property of for-me-ness. </vt:lpstr>
      <vt:lpstr>Self-consciousness [Capacity]. Self-consciousness is the capacity to think of oneself as oneself, and to think of various features of oneself as features of oneself.</vt:lpstr>
      <vt:lpstr>Moral significance</vt:lpstr>
      <vt:lpstr>A tendency to read moral significance off of functional significance</vt:lpstr>
      <vt:lpstr>PowerPoint Presentation</vt:lpstr>
      <vt:lpstr>the possession of self-consciousness involves a capacity to token mental states with a certain kind of representational content – content that refers to the subject who tokens the state as the subject who tokens the state.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nearby argument?</vt:lpstr>
      <vt:lpstr>PowerPoint Presentation</vt:lpstr>
      <vt:lpstr>PowerPoint Presentation</vt:lpstr>
      <vt:lpstr>PowerPoint Presentation</vt:lpstr>
      <vt:lpstr>PowerPoint Presentation</vt:lpstr>
      <vt:lpstr>PowerPoint Presentation</vt:lpstr>
      <vt:lpstr>Metaphysics of personhood</vt:lpstr>
      <vt:lpstr>Bridge principle</vt:lpstr>
      <vt:lpstr>Baker on personhood</vt:lpstr>
      <vt:lpstr>Baker on personhood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route?</vt:lpstr>
      <vt:lpstr>PowerPoint Presentation</vt:lpstr>
      <vt:lpstr>Isolation test</vt:lpstr>
      <vt:lpstr>Isolation test</vt:lpstr>
      <vt:lpstr>Isolation test</vt:lpstr>
      <vt:lpstr>Isolation test</vt:lpstr>
      <vt:lpstr>Final significance</vt:lpstr>
      <vt:lpstr>Final significance</vt:lpstr>
      <vt:lpstr>Final significance</vt:lpstr>
      <vt:lpstr>Final significance</vt:lpstr>
      <vt:lpstr>Final significance</vt:lpstr>
      <vt:lpstr>PowerPoint Presentation</vt:lpstr>
      <vt:lpstr>PowerPoint Presentation</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moral insignificance of self-consciousness</dc:title>
  <dc:creator>Faculty of Philosophy</dc:creator>
  <cp:lastModifiedBy>Marjorie Miller</cp:lastModifiedBy>
  <cp:revision>30</cp:revision>
  <dcterms:created xsi:type="dcterms:W3CDTF">2015-05-25T08:11:53Z</dcterms:created>
  <dcterms:modified xsi:type="dcterms:W3CDTF">2016-02-24T19:39:54Z</dcterms:modified>
</cp:coreProperties>
</file>