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83" r:id="rId11"/>
    <p:sldId id="265" r:id="rId12"/>
    <p:sldId id="266" r:id="rId13"/>
    <p:sldId id="267" r:id="rId14"/>
    <p:sldId id="268" r:id="rId15"/>
    <p:sldId id="269" r:id="rId16"/>
    <p:sldId id="270" r:id="rId17"/>
    <p:sldId id="271" r:id="rId18"/>
    <p:sldId id="272" r:id="rId19"/>
    <p:sldId id="284" r:id="rId20"/>
    <p:sldId id="273" r:id="rId21"/>
    <p:sldId id="274" r:id="rId22"/>
    <p:sldId id="275" r:id="rId23"/>
    <p:sldId id="276" r:id="rId24"/>
    <p:sldId id="277" r:id="rId25"/>
    <p:sldId id="278" r:id="rId26"/>
    <p:sldId id="281" r:id="rId27"/>
    <p:sldId id="285" r:id="rId28"/>
    <p:sldId id="279" r:id="rId29"/>
    <p:sldId id="280" r:id="rId30"/>
    <p:sldId id="286" r:id="rId31"/>
    <p:sldId id="28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348" autoAdjust="0"/>
  </p:normalViewPr>
  <p:slideViewPr>
    <p:cSldViewPr snapToGrid="0" snapToObjects="1">
      <p:cViewPr varScale="1">
        <p:scale>
          <a:sx n="51" d="100"/>
          <a:sy n="51" d="100"/>
        </p:scale>
        <p:origin x="-105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8F1D12-AA8F-1546-B9D0-B477AC726EF2}" type="datetimeFigureOut">
              <a:rPr lang="en-US" smtClean="0"/>
              <a:t>2/25/2016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0DCE1-4764-9840-9EFA-66FF854A2BE8}" type="slidenum">
              <a:rPr lang="en-US" smtClean="0"/>
              <a:t>‹#›</a:t>
            </a:fld>
            <a:endParaRPr lang="en-US"/>
          </a:p>
        </p:txBody>
      </p:sp>
    </p:spTree>
    <p:extLst>
      <p:ext uri="{BB962C8B-B14F-4D97-AF65-F5344CB8AC3E}">
        <p14:creationId xmlns:p14="http://schemas.microsoft.com/office/powerpoint/2010/main" val="7536836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cbi.nlm.nih.gov/pmc/articles/PMC3438523/#R4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DBS involves the recipient undergoing a surgical procedure in which electrodes are implanted into a targeted area of their brain. These electrodes are then connected to a pulse generator, which is usually implanted subcutaneously under the patient’s clavicle. The generator can then be used to stimulate the targeted brain area. </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a:t>
            </a:fld>
            <a:endParaRPr lang="en-US"/>
          </a:p>
        </p:txBody>
      </p:sp>
    </p:spTree>
    <p:extLst>
      <p:ext uri="{BB962C8B-B14F-4D97-AF65-F5344CB8AC3E}">
        <p14:creationId xmlns:p14="http://schemas.microsoft.com/office/powerpoint/2010/main" val="1630275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17</a:t>
            </a:fld>
            <a:endParaRPr lang="en-US"/>
          </a:p>
        </p:txBody>
      </p:sp>
    </p:spTree>
    <p:extLst>
      <p:ext uri="{BB962C8B-B14F-4D97-AF65-F5344CB8AC3E}">
        <p14:creationId xmlns:p14="http://schemas.microsoft.com/office/powerpoint/2010/main" val="3766674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Previous discussion</a:t>
            </a:r>
            <a:r>
              <a:rPr lang="en-US" baseline="0" dirty="0" smtClean="0"/>
              <a:t> related primarily to autonomous decision-making regarding whether to have the intervention, this consideration relates to autonomous decision-making regarding whether to continue with the intervention. </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20</a:t>
            </a:fld>
            <a:endParaRPr lang="en-US"/>
          </a:p>
        </p:txBody>
      </p:sp>
    </p:spTree>
    <p:extLst>
      <p:ext uri="{BB962C8B-B14F-4D97-AF65-F5344CB8AC3E}">
        <p14:creationId xmlns:p14="http://schemas.microsoft.com/office/powerpoint/2010/main" val="3864892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Increase to apathy and executive dysfunction pose problems for both the theoretical and practical dimensions of rationality that underlie autonomous decision-making.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23</a:t>
            </a:fld>
            <a:endParaRPr lang="en-US"/>
          </a:p>
        </p:txBody>
      </p:sp>
    </p:spTree>
    <p:extLst>
      <p:ext uri="{BB962C8B-B14F-4D97-AF65-F5344CB8AC3E}">
        <p14:creationId xmlns:p14="http://schemas.microsoft.com/office/powerpoint/2010/main" val="1034905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this is a problem it</a:t>
            </a:r>
            <a:r>
              <a:rPr lang="fr-FR" dirty="0" smtClean="0"/>
              <a:t>’</a:t>
            </a:r>
            <a:r>
              <a:rPr lang="en-US" dirty="0" smtClean="0"/>
              <a:t>s a problem that</a:t>
            </a:r>
            <a:r>
              <a:rPr lang="fr-FR" dirty="0" smtClean="0"/>
              <a:t>’</a:t>
            </a:r>
            <a:r>
              <a:rPr lang="en-US" dirty="0" smtClean="0"/>
              <a:t>s already dealt with via another route</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24</a:t>
            </a:fld>
            <a:endParaRPr lang="en-US"/>
          </a:p>
        </p:txBody>
      </p:sp>
    </p:spTree>
    <p:extLst>
      <p:ext uri="{BB962C8B-B14F-4D97-AF65-F5344CB8AC3E}">
        <p14:creationId xmlns:p14="http://schemas.microsoft.com/office/powerpoint/2010/main" val="1008360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8. Has difficulty starting an activity, lack initiative, motivation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14. Sits around doing nothing</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21. Has lost interest in things that used to be fun</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or important to him/her</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23. Starts things but fails to finish them, ‘peter out’</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24. Shows little emotion, is unconcerned and unresponsive</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41. Gets involved with activities spontaneously (such as hobbies) (Rev)</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25</a:t>
            </a:fld>
            <a:endParaRPr lang="en-US"/>
          </a:p>
        </p:txBody>
      </p:sp>
    </p:spTree>
    <p:extLst>
      <p:ext uri="{BB962C8B-B14F-4D97-AF65-F5344CB8AC3E}">
        <p14:creationId xmlns:p14="http://schemas.microsoft.com/office/powerpoint/2010/main" val="455389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INSIGHT</a:t>
            </a:r>
          </a:p>
          <a:p>
            <a:endParaRPr lang="en-US" dirty="0" smtClean="0"/>
          </a:p>
          <a:p>
            <a:r>
              <a:rPr lang="en-US" sz="1200" kern="1200" dirty="0" err="1" smtClean="0">
                <a:solidFill>
                  <a:schemeClr val="tx1"/>
                </a:solidFill>
                <a:latin typeface="+mn-lt"/>
                <a:ea typeface="+mn-ea"/>
                <a:cs typeface="+mn-cs"/>
              </a:rPr>
              <a:t>Subthalamic</a:t>
            </a:r>
            <a:r>
              <a:rPr lang="en-US" sz="1200" kern="1200" dirty="0" smtClean="0">
                <a:solidFill>
                  <a:schemeClr val="tx1"/>
                </a:solidFill>
                <a:latin typeface="+mn-lt"/>
                <a:ea typeface="+mn-ea"/>
                <a:cs typeface="+mn-cs"/>
              </a:rPr>
              <a:t> nucleus</a:t>
            </a:r>
            <a:r>
              <a:rPr lang="en-US" sz="1200" kern="1200" baseline="0" dirty="0" smtClean="0">
                <a:solidFill>
                  <a:schemeClr val="tx1"/>
                </a:solidFill>
                <a:latin typeface="+mn-lt"/>
                <a:ea typeface="+mn-ea"/>
                <a:cs typeface="+mn-cs"/>
              </a:rPr>
              <a:t> (S</a:t>
            </a:r>
            <a:r>
              <a:rPr lang="en-US" sz="1200" kern="1200" dirty="0" smtClean="0">
                <a:solidFill>
                  <a:schemeClr val="tx1"/>
                </a:solidFill>
                <a:latin typeface="+mn-lt"/>
                <a:ea typeface="+mn-ea"/>
                <a:cs typeface="+mn-cs"/>
              </a:rPr>
              <a:t>TN) DBS for PD instead, where there is a high incidence of Apathy in some </a:t>
            </a:r>
            <a:r>
              <a:rPr lang="en-US" sz="1200" kern="1200" dirty="0" err="1" smtClean="0">
                <a:solidFill>
                  <a:schemeClr val="tx1"/>
                </a:solidFill>
                <a:latin typeface="+mn-lt"/>
                <a:ea typeface="+mn-ea"/>
                <a:cs typeface="+mn-cs"/>
              </a:rPr>
              <a:t>centres</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26</a:t>
            </a:fld>
            <a:endParaRPr lang="en-US"/>
          </a:p>
        </p:txBody>
      </p:sp>
    </p:spTree>
    <p:extLst>
      <p:ext uri="{BB962C8B-B14F-4D97-AF65-F5344CB8AC3E}">
        <p14:creationId xmlns:p14="http://schemas.microsoft.com/office/powerpoint/2010/main" val="1431081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28</a:t>
            </a:fld>
            <a:endParaRPr lang="en-US"/>
          </a:p>
        </p:txBody>
      </p:sp>
    </p:spTree>
    <p:extLst>
      <p:ext uri="{BB962C8B-B14F-4D97-AF65-F5344CB8AC3E}">
        <p14:creationId xmlns:p14="http://schemas.microsoft.com/office/powerpoint/2010/main" val="2924986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just apathy over passion, reduced suffering</a:t>
            </a:r>
            <a:r>
              <a:rPr lang="en-US" baseline="0" dirty="0" smtClean="0"/>
              <a:t> PLUS apathy over suffering PLUS passion. </a:t>
            </a:r>
          </a:p>
          <a:p>
            <a:r>
              <a:rPr lang="en-US" baseline="0" dirty="0" smtClean="0"/>
              <a:t>Suggests that avoidance of suffering is more central. </a:t>
            </a:r>
          </a:p>
          <a:p>
            <a:endParaRPr lang="en-US" baseline="0" dirty="0" smtClean="0"/>
          </a:p>
          <a:p>
            <a:endParaRPr lang="en-US" baseline="0" dirty="0" smtClean="0"/>
          </a:p>
          <a:p>
            <a:r>
              <a:rPr lang="en-US" baseline="0" dirty="0" smtClean="0"/>
              <a:t>Reflective </a:t>
            </a:r>
            <a:r>
              <a:rPr lang="en-US" baseline="0" dirty="0" err="1" smtClean="0"/>
              <a:t>equalibrium</a:t>
            </a:r>
            <a:r>
              <a:rPr lang="en-US" baseline="0" dirty="0" smtClean="0"/>
              <a:t>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29</a:t>
            </a:fld>
            <a:endParaRPr lang="en-US"/>
          </a:p>
        </p:txBody>
      </p:sp>
    </p:spTree>
    <p:extLst>
      <p:ext uri="{BB962C8B-B14F-4D97-AF65-F5344CB8AC3E}">
        <p14:creationId xmlns:p14="http://schemas.microsoft.com/office/powerpoint/2010/main" val="3460061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Best interests 1: ‘I’m really sure you’ll thank me later’</a:t>
            </a:r>
          </a:p>
          <a:p>
            <a:r>
              <a:rPr lang="en-US" dirty="0" smtClean="0"/>
              <a:t>Best interests 2: More</a:t>
            </a:r>
            <a:r>
              <a:rPr lang="en-US" baseline="0" dirty="0" smtClean="0"/>
              <a:t> paternalistic: ‘It’s for your own good, even if you don’t thank me for it’. </a:t>
            </a:r>
          </a:p>
          <a:p>
            <a:endParaRPr lang="en-US" baseline="0" dirty="0" smtClean="0"/>
          </a:p>
          <a:p>
            <a:r>
              <a:rPr lang="en-US" baseline="0" dirty="0" smtClean="0"/>
              <a:t>Quality of life is as patient says it is (assuming they’re being truthful). </a:t>
            </a:r>
            <a:endParaRPr lang="en-US" dirty="0" smtClean="0"/>
          </a:p>
          <a:p>
            <a:endParaRPr lang="en-US" dirty="0" smtClean="0"/>
          </a:p>
          <a:p>
            <a:r>
              <a:rPr lang="en-US" dirty="0" smtClean="0"/>
              <a:t>Way to test this is to as whether the can be situations in</a:t>
            </a:r>
            <a:r>
              <a:rPr lang="en-US" baseline="0" dirty="0" smtClean="0"/>
              <a:t> which </a:t>
            </a:r>
            <a:r>
              <a:rPr lang="en-US" baseline="0" dirty="0" err="1" smtClean="0"/>
              <a:t>maximising</a:t>
            </a:r>
            <a:r>
              <a:rPr lang="en-US" baseline="0" dirty="0" smtClean="0"/>
              <a:t> one does not necessarily </a:t>
            </a:r>
            <a:r>
              <a:rPr lang="en-US" baseline="0" dirty="0" err="1" smtClean="0"/>
              <a:t>maximise</a:t>
            </a:r>
            <a:r>
              <a:rPr lang="en-US" baseline="0" dirty="0" smtClean="0"/>
              <a:t> the other</a:t>
            </a:r>
          </a:p>
          <a:p>
            <a:endParaRPr lang="en-US" baseline="0" dirty="0" smtClean="0"/>
          </a:p>
          <a:p>
            <a:r>
              <a:rPr lang="en-US" baseline="0" dirty="0" smtClean="0"/>
              <a:t>E.g. if have objective theory of wellbeing (or theory with objective elements) then its possible that wellbeing could be </a:t>
            </a:r>
            <a:r>
              <a:rPr lang="en-US" baseline="0" dirty="0" err="1" smtClean="0"/>
              <a:t>maximised</a:t>
            </a:r>
            <a:r>
              <a:rPr lang="en-US" baseline="0" dirty="0" smtClean="0"/>
              <a:t> without </a:t>
            </a:r>
            <a:r>
              <a:rPr lang="en-US" baseline="0" dirty="0" err="1" smtClean="0"/>
              <a:t>QoL</a:t>
            </a:r>
            <a:r>
              <a:rPr lang="en-US" baseline="0" dirty="0" smtClean="0"/>
              <a:t> being </a:t>
            </a:r>
            <a:r>
              <a:rPr lang="en-US" baseline="0" dirty="0" err="1" smtClean="0"/>
              <a:t>maximised</a:t>
            </a:r>
            <a:r>
              <a:rPr lang="en-US" baseline="0" dirty="0" smtClean="0"/>
              <a:t> (as measured by self-report</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30</a:t>
            </a:fld>
            <a:endParaRPr lang="en-US"/>
          </a:p>
        </p:txBody>
      </p:sp>
    </p:spTree>
    <p:extLst>
      <p:ext uri="{BB962C8B-B14F-4D97-AF65-F5344CB8AC3E}">
        <p14:creationId xmlns:p14="http://schemas.microsoft.com/office/powerpoint/2010/main" val="41572763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(19/01/16 12:54) -----</a:t>
            </a:r>
          </a:p>
          <a:p>
            <a:r>
              <a:rPr lang="en-US"/>
              <a:t>Pain as autonomy limitng by definiton </a:t>
            </a:r>
          </a:p>
          <a:p>
            <a:r>
              <a:rPr lang="en-US"/>
              <a:t>Objective measure of subjective experience. Maybe taking heroin is rational for a particular patient.</a:t>
            </a:r>
          </a:p>
          <a:p>
            <a:endParaRPr lang="en-US"/>
          </a:p>
          <a:p>
            <a:r>
              <a:rPr lang="en-US"/>
              <a:t>Desireas and prefs necessarily ebb and flow and change as disease progresses and intensifies </a:t>
            </a:r>
          </a:p>
          <a:p>
            <a:endParaRPr lang="en-US"/>
          </a:p>
          <a:p>
            <a:r>
              <a:rPr lang="en-US"/>
              <a:t>Basic thought processes organically altered by experience of pain - competance</a:t>
            </a:r>
          </a:p>
          <a:p>
            <a:endParaRPr lang="en-US"/>
          </a:p>
          <a:p>
            <a:r>
              <a:rPr lang="en-US"/>
              <a:t>Bittney Maynard </a:t>
            </a:r>
          </a:p>
          <a:p>
            <a:endParaRPr lang="en-US"/>
          </a:p>
          <a:p>
            <a:r>
              <a:rPr lang="en-US"/>
              <a:t>Failed back surgery less liely to want even riskier surgey </a:t>
            </a:r>
          </a:p>
          <a:p>
            <a:endParaRPr lang="en-US"/>
          </a:p>
          <a:p>
            <a:endParaRPr lang="en-US"/>
          </a:p>
          <a:p>
            <a:endParaRPr lang="en-US"/>
          </a:p>
          <a:p>
            <a:endParaRPr lang="en-US"/>
          </a:p>
          <a:p>
            <a:r>
              <a:rPr lang="en-US"/>
              <a:t>----- Meeting Notes (19/01/16 13:14) -----</a:t>
            </a:r>
          </a:p>
          <a:p>
            <a:r>
              <a:rPr lang="en-US"/>
              <a:t>Autonomy and wellbeing seem disjointed. how does medicince look at this?</a:t>
            </a:r>
          </a:p>
          <a:p>
            <a:endParaRPr lang="en-US"/>
          </a:p>
          <a:p>
            <a:r>
              <a:rPr lang="en-US"/>
              <a:t>Other risks to life with chronic pain - not just not nice but also risky. </a:t>
            </a:r>
          </a:p>
          <a:p>
            <a:endParaRPr lang="en-US"/>
          </a:p>
          <a:p>
            <a:r>
              <a:rPr lang="en-US"/>
              <a:t>Inclusion and exclusion criteria. Augment consent process  - more risky interevtion, more competant - what should be acceted? Multiple consultations - lots of time to consent. Show apathy scale. New subjects talk to old subjects. </a:t>
            </a:r>
          </a:p>
          <a:p>
            <a:r>
              <a:rPr lang="en-US"/>
              <a:t>Complement consent process with friend/relation going through and helping to weigh up and down sides. </a:t>
            </a:r>
          </a:p>
          <a:p>
            <a:endParaRPr lang="en-US"/>
          </a:p>
          <a:p>
            <a:r>
              <a:rPr lang="en-US"/>
              <a:t>Our own inability to vividly imagine chronic pain might influece what we offer as alternatives. </a:t>
            </a:r>
          </a:p>
          <a:p>
            <a:endParaRPr lang="en-US"/>
          </a:p>
          <a:p>
            <a:r>
              <a:rPr lang="en-US"/>
              <a:t>George Saunders - short story </a:t>
            </a:r>
          </a:p>
          <a:p>
            <a:endParaRPr lang="en-US"/>
          </a:p>
        </p:txBody>
      </p:sp>
      <p:sp>
        <p:nvSpPr>
          <p:cNvPr id="4" name="Slide Number Placeholder 3"/>
          <p:cNvSpPr>
            <a:spLocks noGrp="1"/>
          </p:cNvSpPr>
          <p:nvPr>
            <p:ph type="sldNum" sz="quarter" idx="10"/>
          </p:nvPr>
        </p:nvSpPr>
        <p:spPr/>
        <p:txBody>
          <a:bodyPr/>
          <a:lstStyle/>
          <a:p>
            <a:fld id="{6C90DCE1-4764-9840-9EFA-66FF854A2BE8}" type="slidenum">
              <a:rPr lang="en-US" smtClean="0"/>
              <a:t>31</a:t>
            </a:fld>
            <a:endParaRPr lang="en-US"/>
          </a:p>
        </p:txBody>
      </p:sp>
    </p:spTree>
    <p:extLst>
      <p:ext uri="{BB962C8B-B14F-4D97-AF65-F5344CB8AC3E}">
        <p14:creationId xmlns:p14="http://schemas.microsoft.com/office/powerpoint/2010/main" val="3146857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Negative emotional states intensify pain intensity, pain unpleasantness, and pain-induced cardiovascular autonomic responses, while reducing the sense of perceived control over pain.</a:t>
            </a:r>
            <a:r>
              <a:rPr lang="en-US" sz="1200" u="sng" kern="1200" baseline="30000" dirty="0" smtClean="0">
                <a:solidFill>
                  <a:schemeClr val="tx1"/>
                </a:solidFill>
                <a:effectLst/>
                <a:latin typeface="+mn-lt"/>
                <a:ea typeface="+mn-ea"/>
                <a:cs typeface="+mn-cs"/>
                <a:hlinkClick r:id="rId3"/>
              </a:rPr>
              <a:t>44</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3</a:t>
            </a:fld>
            <a:endParaRPr lang="en-US"/>
          </a:p>
        </p:txBody>
      </p:sp>
    </p:spTree>
    <p:extLst>
      <p:ext uri="{BB962C8B-B14F-4D97-AF65-F5344CB8AC3E}">
        <p14:creationId xmlns:p14="http://schemas.microsoft.com/office/powerpoint/2010/main" val="2548577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is notable that Case 3 continued using DBS as pain was so severe, despite having developed </a:t>
            </a:r>
            <a:r>
              <a:rPr lang="en-US" sz="1200" kern="1200" dirty="0" err="1" smtClean="0">
                <a:solidFill>
                  <a:schemeClr val="tx1"/>
                </a:solidFill>
                <a:effectLst/>
                <a:latin typeface="+mn-lt"/>
                <a:ea typeface="+mn-ea"/>
                <a:cs typeface="+mn-cs"/>
              </a:rPr>
              <a:t>convulsant</a:t>
            </a:r>
            <a:r>
              <a:rPr lang="en-US" sz="1200" kern="1200" dirty="0" smtClean="0">
                <a:solidFill>
                  <a:schemeClr val="tx1"/>
                </a:solidFill>
                <a:effectLst/>
                <a:latin typeface="+mn-lt"/>
                <a:ea typeface="+mn-ea"/>
                <a:cs typeface="+mn-cs"/>
              </a:rPr>
              <a:t>-dependent epilepsy. Case 1 discontinued but observed that DBS was effective.</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9</a:t>
            </a:fld>
            <a:endParaRPr lang="en-US"/>
          </a:p>
        </p:txBody>
      </p:sp>
    </p:spTree>
    <p:extLst>
      <p:ext uri="{BB962C8B-B14F-4D97-AF65-F5344CB8AC3E}">
        <p14:creationId xmlns:p14="http://schemas.microsoft.com/office/powerpoint/2010/main" val="324912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Given the uncertainty about whether ACC DBS will overall benefit the patient, there is a need to ensure that patients who opt to undergo the procedure choose to do so autonomously.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significant clinical challenge, then, will be to make sure that the consent process and related decision-making circumstances facilitate autonomous choice in relation to this particular intervention for this particular indication. </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10</a:t>
            </a:fld>
            <a:endParaRPr lang="en-US"/>
          </a:p>
        </p:txBody>
      </p:sp>
    </p:spTree>
    <p:extLst>
      <p:ext uri="{BB962C8B-B14F-4D97-AF65-F5344CB8AC3E}">
        <p14:creationId xmlns:p14="http://schemas.microsoft.com/office/powerpoint/2010/main" val="34358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large risks,</a:t>
            </a:r>
            <a:r>
              <a:rPr lang="en-US" baseline="0" dirty="0" smtClean="0"/>
              <a:t> need to be completely sure decision made autonomously, as may not align with an objective ‘best interests’ assessment. </a:t>
            </a:r>
          </a:p>
          <a:p>
            <a:endParaRPr lang="en-US" baseline="0" dirty="0" smtClean="0"/>
          </a:p>
          <a:p>
            <a:r>
              <a:rPr lang="en-US" baseline="0" dirty="0" smtClean="0"/>
              <a:t>Choice made on basis of error similar to being uninformed or misinformed Most self-governing when not making errors in our reasoning. </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11</a:t>
            </a:fld>
            <a:endParaRPr lang="en-US"/>
          </a:p>
        </p:txBody>
      </p:sp>
    </p:spTree>
    <p:extLst>
      <p:ext uri="{BB962C8B-B14F-4D97-AF65-F5344CB8AC3E}">
        <p14:creationId xmlns:p14="http://schemas.microsoft.com/office/powerpoint/2010/main" val="246235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weigh goodness and badness</a:t>
            </a:r>
            <a:r>
              <a:rPr lang="en-US" baseline="0" dirty="0" smtClean="0"/>
              <a:t> of means to ends – evaluative as well: ‘better means’ will depend on what you value.</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12</a:t>
            </a:fld>
            <a:endParaRPr lang="en-US"/>
          </a:p>
        </p:txBody>
      </p:sp>
    </p:spTree>
    <p:extLst>
      <p:ext uri="{BB962C8B-B14F-4D97-AF65-F5344CB8AC3E}">
        <p14:creationId xmlns:p14="http://schemas.microsoft.com/office/powerpoint/2010/main" val="1039557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(adding</a:t>
            </a:r>
            <a:r>
              <a:rPr lang="en-US" baseline="0" dirty="0" smtClean="0"/>
              <a:t> more danger t their lives than they could possibly remove) </a:t>
            </a:r>
          </a:p>
          <a:p>
            <a:endParaRPr lang="en-US" baseline="0" dirty="0" smtClean="0"/>
          </a:p>
          <a:p>
            <a:endParaRPr lang="en-US" baseline="0" dirty="0" smtClean="0"/>
          </a:p>
          <a:p>
            <a:r>
              <a:rPr lang="en-US" baseline="0" dirty="0" smtClean="0"/>
              <a:t>Seemingly undesirable risk ratio </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14</a:t>
            </a:fld>
            <a:endParaRPr lang="en-US"/>
          </a:p>
        </p:txBody>
      </p:sp>
    </p:spTree>
    <p:extLst>
      <p:ext uri="{BB962C8B-B14F-4D97-AF65-F5344CB8AC3E}">
        <p14:creationId xmlns:p14="http://schemas.microsoft.com/office/powerpoint/2010/main" val="4035395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Rationality is principally about coherence</a:t>
            </a:r>
            <a:r>
              <a:rPr lang="en-US" sz="1200" kern="1200" baseline="0" dirty="0" smtClean="0">
                <a:solidFill>
                  <a:schemeClr val="tx1"/>
                </a:solidFill>
                <a:effectLst/>
                <a:latin typeface="+mn-lt"/>
                <a:ea typeface="+mn-ea"/>
                <a:cs typeface="+mn-cs"/>
              </a:rPr>
              <a:t>, not evaluation about which ends are good or worth </a:t>
            </a:r>
            <a:r>
              <a:rPr lang="en-US" sz="1200" kern="1200" baseline="0" dirty="0" err="1" smtClean="0">
                <a:solidFill>
                  <a:schemeClr val="tx1"/>
                </a:solidFill>
                <a:effectLst/>
                <a:latin typeface="+mn-lt"/>
                <a:ea typeface="+mn-ea"/>
                <a:cs typeface="+mn-cs"/>
              </a:rPr>
              <a:t>pusuing</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More broadly construed, the net effect of the intervention on quality of life, including any reductions in this quality resulting from seizures must also be factored in, in addition to the specific contribution made by the presence or absence of chronic pan.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ways in which seizures compared with chronic pain affect a patient’s quality of life, and which of these adverse experiences is the least bad will depend in large part on the individual patient, her goals and values.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15</a:t>
            </a:fld>
            <a:endParaRPr lang="en-US"/>
          </a:p>
        </p:txBody>
      </p:sp>
    </p:spTree>
    <p:extLst>
      <p:ext uri="{BB962C8B-B14F-4D97-AF65-F5344CB8AC3E}">
        <p14:creationId xmlns:p14="http://schemas.microsoft.com/office/powerpoint/2010/main" val="2074427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Still need to reason about what to do </a:t>
            </a:r>
            <a:r>
              <a:rPr lang="en-US" i="1" dirty="0" smtClean="0"/>
              <a:t>given what the consequences</a:t>
            </a:r>
            <a:r>
              <a:rPr lang="en-US" i="1" baseline="0" dirty="0" smtClean="0"/>
              <a:t> would be like for me. </a:t>
            </a:r>
            <a:endParaRPr lang="en-US" dirty="0" smtClean="0"/>
          </a:p>
          <a:p>
            <a:endParaRPr lang="en-US" dirty="0" smtClean="0"/>
          </a:p>
          <a:p>
            <a:endParaRPr lang="en-US" dirty="0" smtClean="0"/>
          </a:p>
          <a:p>
            <a:r>
              <a:rPr lang="en-US" dirty="0" smtClean="0"/>
              <a:t>If</a:t>
            </a:r>
            <a:r>
              <a:rPr lang="en-US" baseline="0" dirty="0" smtClean="0"/>
              <a:t> thinks about what the consequences would be like for average person as if this were her, then she might be reasoning on the basis of misinformation</a:t>
            </a:r>
          </a:p>
          <a:p>
            <a:endParaRPr lang="en-US" baseline="0" dirty="0" smtClean="0"/>
          </a:p>
          <a:p>
            <a:r>
              <a:rPr lang="en-US" baseline="0" dirty="0" smtClean="0"/>
              <a:t>Knowing what consequence x would be like is not yet to evaluate it (although we may find evaluation follows immediately and insuppressibly), and it is not yet to act or decide. </a:t>
            </a:r>
            <a:endParaRPr lang="en-US" dirty="0"/>
          </a:p>
        </p:txBody>
      </p:sp>
      <p:sp>
        <p:nvSpPr>
          <p:cNvPr id="4" name="Slide Number Placeholder 3"/>
          <p:cNvSpPr>
            <a:spLocks noGrp="1"/>
          </p:cNvSpPr>
          <p:nvPr>
            <p:ph type="sldNum" sz="quarter" idx="10"/>
          </p:nvPr>
        </p:nvSpPr>
        <p:spPr/>
        <p:txBody>
          <a:bodyPr/>
          <a:lstStyle/>
          <a:p>
            <a:fld id="{6C90DCE1-4764-9840-9EFA-66FF854A2BE8}" type="slidenum">
              <a:rPr lang="en-US" smtClean="0"/>
              <a:t>16</a:t>
            </a:fld>
            <a:endParaRPr lang="en-US"/>
          </a:p>
        </p:txBody>
      </p:sp>
    </p:spTree>
    <p:extLst>
      <p:ext uri="{BB962C8B-B14F-4D97-AF65-F5344CB8AC3E}">
        <p14:creationId xmlns:p14="http://schemas.microsoft.com/office/powerpoint/2010/main" val="4071037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BF03FCAF-754E-A545-80CD-8B9B62782D9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03FCAF-754E-A545-80CD-8B9B62782D9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03FCAF-754E-A545-80CD-8B9B62782D9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BF03FCAF-754E-A545-80CD-8B9B62782D9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BF03FCAF-754E-A545-80CD-8B9B62782D97}" type="datetimeFigureOut">
              <a:rPr lang="en-US" smtClean="0"/>
              <a:t>2/25/2016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BF03FCAF-754E-A545-80CD-8B9B62782D9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BF03FCAF-754E-A545-80CD-8B9B62782D97}" type="datetimeFigureOut">
              <a:rPr lang="en-US" smtClean="0"/>
              <a:t>2/25/2016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BF03FCAF-754E-A545-80CD-8B9B62782D97}" type="datetimeFigureOut">
              <a:rPr lang="en-US" smtClean="0"/>
              <a:t>2/25/2016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3FCAF-754E-A545-80CD-8B9B62782D97}" type="datetimeFigureOut">
              <a:rPr lang="en-US" smtClean="0"/>
              <a:t>2/25/2016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03FCAF-754E-A545-80CD-8B9B62782D9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03FCAF-754E-A545-80CD-8B9B62782D97}" type="datetimeFigureOut">
              <a:rPr lang="en-US" smtClean="0"/>
              <a:t>2/25/2016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67DC2E-E33D-A445-8C21-CFEB46432A5B}"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3FCAF-754E-A545-80CD-8B9B62782D97}" type="datetimeFigureOut">
              <a:rPr lang="en-US" smtClean="0"/>
              <a:t>2/25/2016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67DC2E-E33D-A445-8C21-CFEB46432A5B}"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mailto:hannah.maslen@philosophy.ox.ac.uk"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hannahmaslen.wordpress.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792" y="287168"/>
            <a:ext cx="8673538" cy="1470025"/>
          </a:xfrm>
        </p:spPr>
        <p:txBody>
          <a:bodyPr/>
          <a:lstStyle/>
          <a:p>
            <a:r>
              <a:rPr lang="en-US" dirty="0" smtClean="0"/>
              <a:t>Deep Brain Stimulation for the Treatment of Chronic Pain</a:t>
            </a:r>
            <a:endParaRPr lang="en-US" dirty="0"/>
          </a:p>
        </p:txBody>
      </p:sp>
      <p:sp>
        <p:nvSpPr>
          <p:cNvPr id="3" name="Subtitle 2"/>
          <p:cNvSpPr>
            <a:spLocks noGrp="1"/>
          </p:cNvSpPr>
          <p:nvPr>
            <p:ph type="subTitle" idx="1"/>
          </p:nvPr>
        </p:nvSpPr>
        <p:spPr>
          <a:xfrm>
            <a:off x="278792" y="5126309"/>
            <a:ext cx="8673538" cy="869093"/>
          </a:xfrm>
        </p:spPr>
        <p:txBody>
          <a:bodyPr>
            <a:normAutofit fontScale="85000" lnSpcReduction="20000"/>
          </a:bodyPr>
          <a:lstStyle/>
          <a:p>
            <a:endParaRPr lang="en-US" dirty="0" smtClean="0"/>
          </a:p>
          <a:p>
            <a:r>
              <a:rPr lang="en-US" dirty="0" smtClean="0"/>
              <a:t>Seizures, wellbeing and choosing significant risks</a:t>
            </a:r>
            <a:endParaRPr lang="en-US" dirty="0"/>
          </a:p>
        </p:txBody>
      </p:sp>
      <p:pic>
        <p:nvPicPr>
          <p:cNvPr id="4" name="Picture 3"/>
          <p:cNvPicPr>
            <a:picLocks noChangeAspect="1"/>
          </p:cNvPicPr>
          <p:nvPr/>
        </p:nvPicPr>
        <p:blipFill>
          <a:blip r:embed="rId2"/>
          <a:stretch>
            <a:fillRect/>
          </a:stretch>
        </p:blipFill>
        <p:spPr>
          <a:xfrm>
            <a:off x="2470888" y="2051495"/>
            <a:ext cx="3669808" cy="3369116"/>
          </a:xfrm>
          <a:prstGeom prst="rect">
            <a:avLst/>
          </a:prstGeom>
        </p:spPr>
      </p:pic>
      <p:sp>
        <p:nvSpPr>
          <p:cNvPr id="5" name="TextBox 4"/>
          <p:cNvSpPr txBox="1"/>
          <p:nvPr/>
        </p:nvSpPr>
        <p:spPr>
          <a:xfrm>
            <a:off x="0" y="6412675"/>
            <a:ext cx="9144000" cy="369332"/>
          </a:xfrm>
          <a:prstGeom prst="rect">
            <a:avLst/>
          </a:prstGeom>
          <a:noFill/>
        </p:spPr>
        <p:txBody>
          <a:bodyPr wrap="square" rtlCol="0">
            <a:spAutoFit/>
          </a:bodyPr>
          <a:lstStyle/>
          <a:p>
            <a:pPr algn="ctr"/>
            <a:r>
              <a:rPr lang="en-US" dirty="0" smtClean="0"/>
              <a:t>Hannah Maslen  |  Oxford Uehiro Centre for Practical Ethics  | Oxford Martin School</a:t>
            </a:r>
            <a:endParaRPr lang="en-US" dirty="0"/>
          </a:p>
        </p:txBody>
      </p:sp>
    </p:spTree>
    <p:extLst>
      <p:ext uri="{BB962C8B-B14F-4D97-AF65-F5344CB8AC3E}">
        <p14:creationId xmlns:p14="http://schemas.microsoft.com/office/powerpoint/2010/main" val="1383286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Beneficence </a:t>
            </a:r>
            <a:endParaRPr lang="en-US" dirty="0"/>
          </a:p>
        </p:txBody>
      </p:sp>
      <p:sp>
        <p:nvSpPr>
          <p:cNvPr id="3" name="Content Placeholder 2"/>
          <p:cNvSpPr>
            <a:spLocks noGrp="1"/>
          </p:cNvSpPr>
          <p:nvPr>
            <p:ph idx="1"/>
          </p:nvPr>
        </p:nvSpPr>
        <p:spPr>
          <a:xfrm>
            <a:off x="457200" y="1600200"/>
            <a:ext cx="8229600" cy="4891282"/>
          </a:xfrm>
        </p:spPr>
        <p:txBody>
          <a:bodyPr>
            <a:normAutofit fontScale="70000" lnSpcReduction="20000"/>
          </a:bodyPr>
          <a:lstStyle/>
          <a:p>
            <a:r>
              <a:rPr lang="en-US" dirty="0" smtClean="0"/>
              <a:t>Sometimes</a:t>
            </a:r>
            <a:r>
              <a:rPr lang="en-US" dirty="0"/>
              <a:t> </a:t>
            </a:r>
            <a:r>
              <a:rPr lang="en-US" dirty="0" smtClean="0"/>
              <a:t>what </a:t>
            </a:r>
            <a:r>
              <a:rPr lang="en-US" dirty="0"/>
              <a:t>is in the patient’s best interests is </a:t>
            </a:r>
            <a:r>
              <a:rPr lang="en-US" dirty="0" smtClean="0"/>
              <a:t>clear</a:t>
            </a:r>
            <a:r>
              <a:rPr lang="en-US" dirty="0"/>
              <a:t>. </a:t>
            </a:r>
            <a:endParaRPr lang="en-US" dirty="0" smtClean="0"/>
          </a:p>
          <a:p>
            <a:pPr lvl="1"/>
            <a:r>
              <a:rPr lang="en-US" dirty="0" smtClean="0"/>
              <a:t>E.g., straightforward </a:t>
            </a:r>
            <a:r>
              <a:rPr lang="en-US" dirty="0"/>
              <a:t>removal of a malignant </a:t>
            </a:r>
            <a:r>
              <a:rPr lang="en-US" dirty="0" smtClean="0"/>
              <a:t>melanoma</a:t>
            </a:r>
          </a:p>
          <a:p>
            <a:pPr marL="457200" lvl="1" indent="0">
              <a:buNone/>
            </a:pPr>
            <a:endParaRPr lang="en-US" dirty="0" smtClean="0"/>
          </a:p>
          <a:p>
            <a:r>
              <a:rPr lang="en-US" dirty="0" smtClean="0"/>
              <a:t>In the case of ACC </a:t>
            </a:r>
            <a:r>
              <a:rPr lang="en-US" dirty="0"/>
              <a:t>DBS, it is not </a:t>
            </a:r>
            <a:r>
              <a:rPr lang="en-US" dirty="0" smtClean="0"/>
              <a:t>easy to </a:t>
            </a:r>
            <a:r>
              <a:rPr lang="en-US" dirty="0"/>
              <a:t>determine </a:t>
            </a:r>
            <a:r>
              <a:rPr lang="en-US" dirty="0" smtClean="0"/>
              <a:t>whether the intervention </a:t>
            </a:r>
            <a:r>
              <a:rPr lang="en-US" dirty="0"/>
              <a:t>is in the patient’s best interests</a:t>
            </a:r>
            <a:r>
              <a:rPr lang="en-GB" dirty="0"/>
              <a:t> </a:t>
            </a:r>
            <a:endParaRPr lang="en-GB" dirty="0" smtClean="0"/>
          </a:p>
          <a:p>
            <a:endParaRPr lang="en-GB" dirty="0" smtClean="0"/>
          </a:p>
          <a:p>
            <a:r>
              <a:rPr lang="en-US" dirty="0" smtClean="0"/>
              <a:t>Due </a:t>
            </a:r>
            <a:r>
              <a:rPr lang="en-US" dirty="0"/>
              <a:t>to the incommensurable </a:t>
            </a:r>
            <a:r>
              <a:rPr lang="en-US" dirty="0" smtClean="0"/>
              <a:t>natures </a:t>
            </a:r>
            <a:r>
              <a:rPr lang="en-US" dirty="0"/>
              <a:t>of the </a:t>
            </a:r>
            <a:r>
              <a:rPr lang="en-US" dirty="0" smtClean="0"/>
              <a:t>risks, and their non-trivial likelihood, </a:t>
            </a:r>
            <a:r>
              <a:rPr lang="en-US" dirty="0"/>
              <a:t>P must decide for herself whether </a:t>
            </a:r>
            <a:r>
              <a:rPr lang="en-GB" dirty="0" smtClean="0"/>
              <a:t>it is in her best interests to take them</a:t>
            </a:r>
          </a:p>
          <a:p>
            <a:pPr marL="0" indent="0">
              <a:buNone/>
            </a:pPr>
            <a:endParaRPr lang="en-GB" dirty="0" smtClean="0"/>
          </a:p>
          <a:p>
            <a:r>
              <a:rPr lang="en-US" dirty="0"/>
              <a:t>T</a:t>
            </a:r>
            <a:r>
              <a:rPr lang="en-US" dirty="0" smtClean="0"/>
              <a:t>he </a:t>
            </a:r>
            <a:r>
              <a:rPr lang="en-US" dirty="0"/>
              <a:t>need to (theoretically) </a:t>
            </a:r>
            <a:r>
              <a:rPr lang="en-US" dirty="0" smtClean="0"/>
              <a:t>prioritize and </a:t>
            </a:r>
            <a:r>
              <a:rPr lang="en-US" dirty="0"/>
              <a:t>(practically) </a:t>
            </a:r>
            <a:r>
              <a:rPr lang="en-US" dirty="0" smtClean="0"/>
              <a:t>safeguard patient </a:t>
            </a:r>
            <a:r>
              <a:rPr lang="en-US" dirty="0"/>
              <a:t>autonomy becomes </a:t>
            </a:r>
            <a:r>
              <a:rPr lang="en-US" dirty="0" smtClean="0"/>
              <a:t>clear</a:t>
            </a:r>
          </a:p>
          <a:p>
            <a:pPr lvl="1"/>
            <a:r>
              <a:rPr lang="en-US" dirty="0" smtClean="0"/>
              <a:t>Since not obviously in best interests, must ensure consent </a:t>
            </a:r>
            <a:r>
              <a:rPr lang="en-US" dirty="0"/>
              <a:t>process and related decision-making circumstances facilitate autonomous </a:t>
            </a:r>
            <a:r>
              <a:rPr lang="en-US" dirty="0" smtClean="0"/>
              <a:t>choice</a:t>
            </a:r>
            <a:endParaRPr lang="en-US" dirty="0"/>
          </a:p>
        </p:txBody>
      </p:sp>
    </p:spTree>
    <p:extLst>
      <p:ext uri="{BB962C8B-B14F-4D97-AF65-F5344CB8AC3E}">
        <p14:creationId xmlns:p14="http://schemas.microsoft.com/office/powerpoint/2010/main" val="168850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Autonomous Decision-Making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Standard account: </a:t>
            </a:r>
            <a:r>
              <a:rPr lang="en-US" dirty="0" smtClean="0"/>
              <a:t>Beauchamp </a:t>
            </a:r>
            <a:r>
              <a:rPr lang="en-US" dirty="0"/>
              <a:t>and </a:t>
            </a:r>
            <a:r>
              <a:rPr lang="en-US" dirty="0" smtClean="0"/>
              <a:t>Childress (2009)</a:t>
            </a:r>
            <a:endParaRPr lang="en-GB" dirty="0"/>
          </a:p>
          <a:p>
            <a:r>
              <a:rPr lang="en-GB" dirty="0"/>
              <a:t>Autonomous action is characterised “in terms of normal choosers who act </a:t>
            </a:r>
            <a:endParaRPr lang="en-GB" dirty="0" smtClean="0"/>
          </a:p>
          <a:p>
            <a:pPr marL="914400" lvl="1" indent="-514350">
              <a:buFont typeface="+mj-lt"/>
              <a:buAutoNum type="arabicPeriod"/>
            </a:pPr>
            <a:r>
              <a:rPr lang="en-GB" dirty="0" smtClean="0"/>
              <a:t>intentionally</a:t>
            </a:r>
            <a:r>
              <a:rPr lang="en-GB" dirty="0"/>
              <a:t>, </a:t>
            </a:r>
            <a:endParaRPr lang="en-GB" dirty="0" smtClean="0"/>
          </a:p>
          <a:p>
            <a:pPr marL="914400" lvl="1" indent="-514350">
              <a:buFont typeface="+mj-lt"/>
              <a:buAutoNum type="arabicPeriod"/>
            </a:pPr>
            <a:r>
              <a:rPr lang="en-GB" dirty="0" smtClean="0"/>
              <a:t>with </a:t>
            </a:r>
            <a:r>
              <a:rPr lang="en-GB" dirty="0"/>
              <a:t>understanding,  and </a:t>
            </a:r>
            <a:endParaRPr lang="en-GB" dirty="0" smtClean="0"/>
          </a:p>
          <a:p>
            <a:pPr marL="914400" lvl="1" indent="-514350">
              <a:buFont typeface="+mj-lt"/>
              <a:buAutoNum type="arabicPeriod"/>
            </a:pPr>
            <a:r>
              <a:rPr lang="en-GB" dirty="0" smtClean="0"/>
              <a:t>without </a:t>
            </a:r>
            <a:r>
              <a:rPr lang="en-GB" dirty="0"/>
              <a:t>controlling influences that determine their </a:t>
            </a:r>
            <a:r>
              <a:rPr lang="en-GB" dirty="0" smtClean="0"/>
              <a:t>action.” </a:t>
            </a:r>
          </a:p>
          <a:p>
            <a:pPr marL="400050" lvl="1" indent="0">
              <a:buNone/>
            </a:pPr>
            <a:endParaRPr lang="en-GB" dirty="0" smtClean="0"/>
          </a:p>
          <a:p>
            <a:r>
              <a:rPr lang="en-US" dirty="0" smtClean="0"/>
              <a:t>Others have </a:t>
            </a:r>
            <a:r>
              <a:rPr lang="en-US" dirty="0"/>
              <a:t>claimed that autonomous choices must not be </a:t>
            </a:r>
            <a:r>
              <a:rPr lang="en-US" i="1" dirty="0"/>
              <a:t>irrational</a:t>
            </a:r>
            <a:r>
              <a:rPr lang="en-US" dirty="0"/>
              <a:t>.</a:t>
            </a:r>
            <a:endParaRPr lang="en-GB" dirty="0"/>
          </a:p>
          <a:p>
            <a:endParaRPr lang="en-US" dirty="0"/>
          </a:p>
        </p:txBody>
      </p:sp>
    </p:spTree>
    <p:extLst>
      <p:ext uri="{BB962C8B-B14F-4D97-AF65-F5344CB8AC3E}">
        <p14:creationId xmlns:p14="http://schemas.microsoft.com/office/powerpoint/2010/main" val="1912478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 Decision-Making</a:t>
            </a:r>
            <a:endParaRPr lang="en-US" dirty="0"/>
          </a:p>
        </p:txBody>
      </p:sp>
      <p:sp>
        <p:nvSpPr>
          <p:cNvPr id="3" name="Content Placeholder 2"/>
          <p:cNvSpPr>
            <a:spLocks noGrp="1"/>
          </p:cNvSpPr>
          <p:nvPr>
            <p:ph idx="1"/>
          </p:nvPr>
        </p:nvSpPr>
        <p:spPr/>
        <p:txBody>
          <a:bodyPr>
            <a:normAutofit/>
          </a:bodyPr>
          <a:lstStyle/>
          <a:p>
            <a:r>
              <a:rPr lang="en-US" b="1" dirty="0"/>
              <a:t>Theoretical rationality: </a:t>
            </a:r>
            <a:r>
              <a:rPr lang="en-US" dirty="0"/>
              <a:t>pertains to reasoning about </a:t>
            </a:r>
            <a:r>
              <a:rPr lang="en-US" i="1" dirty="0"/>
              <a:t>what to believe </a:t>
            </a:r>
            <a:r>
              <a:rPr lang="en-US" dirty="0"/>
              <a:t>(epistemic) – what evidence do I have and what does it imply? </a:t>
            </a:r>
            <a:endParaRPr lang="en-GB" dirty="0"/>
          </a:p>
          <a:p>
            <a:pPr marL="0" indent="0">
              <a:buNone/>
            </a:pPr>
            <a:endParaRPr lang="en-US" b="1" dirty="0" smtClean="0"/>
          </a:p>
          <a:p>
            <a:r>
              <a:rPr lang="en-US" b="1" dirty="0" smtClean="0"/>
              <a:t>Practical rationality: </a:t>
            </a:r>
            <a:r>
              <a:rPr lang="en-US" dirty="0"/>
              <a:t>pertains to reasoning about </a:t>
            </a:r>
            <a:r>
              <a:rPr lang="en-US" i="1" dirty="0"/>
              <a:t>what to do</a:t>
            </a:r>
            <a:r>
              <a:rPr lang="en-US" dirty="0"/>
              <a:t> </a:t>
            </a:r>
            <a:r>
              <a:rPr lang="en-US" dirty="0" smtClean="0"/>
              <a:t>(motivational) – </a:t>
            </a:r>
            <a:r>
              <a:rPr lang="en-US" dirty="0"/>
              <a:t>both what my ends are </a:t>
            </a:r>
            <a:r>
              <a:rPr lang="en-US" dirty="0" smtClean="0"/>
              <a:t>and </a:t>
            </a:r>
            <a:r>
              <a:rPr lang="en-US" dirty="0"/>
              <a:t>what means I </a:t>
            </a:r>
            <a:r>
              <a:rPr lang="en-US" dirty="0" smtClean="0"/>
              <a:t>should employ </a:t>
            </a:r>
            <a:r>
              <a:rPr lang="en-US" dirty="0"/>
              <a:t>to achieve my </a:t>
            </a:r>
            <a:r>
              <a:rPr lang="en-US" dirty="0" smtClean="0"/>
              <a:t>ends</a:t>
            </a:r>
          </a:p>
          <a:p>
            <a:pPr marL="0" indent="0">
              <a:buNone/>
            </a:pPr>
            <a:endParaRPr lang="en-US" dirty="0"/>
          </a:p>
          <a:p>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17520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Instructive </a:t>
            </a:r>
            <a:r>
              <a:rPr lang="en-US" dirty="0"/>
              <a:t>P</a:t>
            </a:r>
            <a:r>
              <a:rPr lang="en-US" dirty="0" smtClean="0"/>
              <a:t>erspectives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Savulescu (1994): </a:t>
            </a:r>
            <a:r>
              <a:rPr lang="en-US" dirty="0"/>
              <a:t>a necessary condition for a desire to be rational, and thus an expression of an agent’s autonomy, is that the agent holds the desire whilst “vividly imagining what its consequences would be like </a:t>
            </a:r>
            <a:r>
              <a:rPr lang="en-US" i="1" dirty="0"/>
              <a:t>for her</a:t>
            </a:r>
            <a:r>
              <a:rPr lang="en-US" dirty="0"/>
              <a:t>”</a:t>
            </a:r>
            <a:r>
              <a:rPr lang="en-GB" dirty="0"/>
              <a:t> </a:t>
            </a:r>
            <a:r>
              <a:rPr lang="en-GB" dirty="0" smtClean="0"/>
              <a:t>(relevance for theoretical</a:t>
            </a:r>
            <a:r>
              <a:rPr lang="en-GB" b="1" dirty="0" smtClean="0"/>
              <a:t> </a:t>
            </a:r>
            <a:r>
              <a:rPr lang="en-GB" dirty="0" smtClean="0"/>
              <a:t>rationality) </a:t>
            </a:r>
            <a:endParaRPr lang="en-US" dirty="0" smtClean="0"/>
          </a:p>
          <a:p>
            <a:endParaRPr lang="en-US" dirty="0"/>
          </a:p>
          <a:p>
            <a:r>
              <a:rPr lang="en-US" dirty="0" smtClean="0"/>
              <a:t>Walker (2009):</a:t>
            </a:r>
          </a:p>
          <a:p>
            <a:pPr lvl="1"/>
            <a:r>
              <a:rPr lang="en-US" dirty="0" smtClean="0"/>
              <a:t>Importance of decision-making process: </a:t>
            </a:r>
            <a:r>
              <a:rPr lang="en-US" dirty="0"/>
              <a:t>correct deduction, induction and handing of </a:t>
            </a:r>
            <a:r>
              <a:rPr lang="en-US" dirty="0" smtClean="0"/>
              <a:t>probabilities</a:t>
            </a:r>
            <a:r>
              <a:rPr lang="en-US" dirty="0"/>
              <a:t> </a:t>
            </a:r>
            <a:r>
              <a:rPr lang="en-US" dirty="0" smtClean="0"/>
              <a:t>(theoretical rationality)</a:t>
            </a:r>
          </a:p>
          <a:p>
            <a:pPr lvl="1"/>
            <a:r>
              <a:rPr lang="en-US" dirty="0"/>
              <a:t>S</a:t>
            </a:r>
            <a:r>
              <a:rPr lang="en-US" dirty="0" smtClean="0"/>
              <a:t>ome </a:t>
            </a:r>
            <a:r>
              <a:rPr lang="en-US" dirty="0"/>
              <a:t>ends are </a:t>
            </a:r>
            <a:r>
              <a:rPr lang="en-US" dirty="0" smtClean="0"/>
              <a:t>‘necessarily true’ </a:t>
            </a:r>
            <a:r>
              <a:rPr lang="en-US" dirty="0"/>
              <a:t>such that not pursuing them is </a:t>
            </a:r>
            <a:r>
              <a:rPr lang="en-US" dirty="0" smtClean="0"/>
              <a:t>irrational: </a:t>
            </a:r>
            <a:r>
              <a:rPr lang="en-US" dirty="0"/>
              <a:t>“Having the goal of self-destruction seems </a:t>
            </a:r>
            <a:r>
              <a:rPr lang="en-US" i="1" dirty="0"/>
              <a:t>prima facie </a:t>
            </a:r>
            <a:r>
              <a:rPr lang="en-US" i="1" dirty="0" smtClean="0"/>
              <a:t>irrational</a:t>
            </a:r>
            <a:r>
              <a:rPr lang="en-US" dirty="0" smtClean="0"/>
              <a:t>”. Means-ends rationality (practical rationality)</a:t>
            </a:r>
          </a:p>
          <a:p>
            <a:pPr lvl="1"/>
            <a:endParaRPr lang="en-GB" dirty="0"/>
          </a:p>
          <a:p>
            <a:pPr lvl="1"/>
            <a:endParaRPr lang="en-US" dirty="0"/>
          </a:p>
        </p:txBody>
      </p:sp>
    </p:spTree>
    <p:extLst>
      <p:ext uri="{BB962C8B-B14F-4D97-AF65-F5344CB8AC3E}">
        <p14:creationId xmlns:p14="http://schemas.microsoft.com/office/powerpoint/2010/main" val="375538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i="1" dirty="0" smtClean="0"/>
              <a:t>Prima </a:t>
            </a:r>
            <a:r>
              <a:rPr lang="en-US" i="1" dirty="0"/>
              <a:t>F</a:t>
            </a:r>
            <a:r>
              <a:rPr lang="en-US" i="1" dirty="0" smtClean="0"/>
              <a:t>acie </a:t>
            </a:r>
            <a:r>
              <a:rPr lang="en-US" dirty="0"/>
              <a:t>C</a:t>
            </a:r>
            <a:r>
              <a:rPr lang="en-US" dirty="0" smtClean="0"/>
              <a:t>oncern with ACC-DBS</a:t>
            </a:r>
            <a:endParaRPr lang="en-US" dirty="0"/>
          </a:p>
        </p:txBody>
      </p:sp>
      <p:sp>
        <p:nvSpPr>
          <p:cNvPr id="3" name="Content Placeholder 2"/>
          <p:cNvSpPr>
            <a:spLocks noGrp="1"/>
          </p:cNvSpPr>
          <p:nvPr>
            <p:ph idx="1"/>
          </p:nvPr>
        </p:nvSpPr>
        <p:spPr>
          <a:xfrm>
            <a:off x="457200" y="1600200"/>
            <a:ext cx="8229600" cy="4779678"/>
          </a:xfrm>
        </p:spPr>
        <p:txBody>
          <a:bodyPr>
            <a:normAutofit fontScale="85000" lnSpcReduction="20000"/>
          </a:bodyPr>
          <a:lstStyle/>
          <a:p>
            <a:r>
              <a:rPr lang="en-US" dirty="0"/>
              <a:t>We have no questions about </a:t>
            </a:r>
            <a:r>
              <a:rPr lang="en-US" i="1" dirty="0"/>
              <a:t>rationality </a:t>
            </a:r>
            <a:r>
              <a:rPr lang="en-US" dirty="0"/>
              <a:t>of </a:t>
            </a:r>
            <a:r>
              <a:rPr lang="en-US" dirty="0" smtClean="0"/>
              <a:t>P’s opting </a:t>
            </a:r>
            <a:r>
              <a:rPr lang="en-US" dirty="0"/>
              <a:t>for very risky procedure when condition is life threatening (e.g. terminal cancer) – ‘nothing to lose</a:t>
            </a:r>
            <a:r>
              <a:rPr lang="en-US" dirty="0" smtClean="0"/>
              <a:t>’</a:t>
            </a:r>
          </a:p>
          <a:p>
            <a:pPr marL="0" indent="0">
              <a:buNone/>
            </a:pPr>
            <a:endParaRPr lang="en-US" dirty="0" smtClean="0"/>
          </a:p>
          <a:p>
            <a:r>
              <a:rPr lang="en-US" dirty="0" smtClean="0"/>
              <a:t>However</a:t>
            </a:r>
            <a:r>
              <a:rPr lang="en-US" dirty="0"/>
              <a:t>, it seems that in terms of longevity, at least, those choosing </a:t>
            </a:r>
            <a:r>
              <a:rPr lang="en-US" dirty="0" smtClean="0"/>
              <a:t>very </a:t>
            </a:r>
            <a:r>
              <a:rPr lang="en-US" dirty="0"/>
              <a:t>risky </a:t>
            </a:r>
            <a:r>
              <a:rPr lang="en-US" dirty="0" smtClean="0"/>
              <a:t>DBS as </a:t>
            </a:r>
            <a:r>
              <a:rPr lang="en-US" dirty="0"/>
              <a:t>a treatment for a </a:t>
            </a:r>
            <a:r>
              <a:rPr lang="en-US" dirty="0" smtClean="0"/>
              <a:t>non-life</a:t>
            </a:r>
            <a:r>
              <a:rPr lang="en-US" dirty="0"/>
              <a:t>-threatening condition do have something significant to </a:t>
            </a:r>
            <a:r>
              <a:rPr lang="en-US" dirty="0" smtClean="0"/>
              <a:t>lose: pre-theoretical question mark over rationality</a:t>
            </a:r>
          </a:p>
          <a:p>
            <a:pPr marL="0" indent="0">
              <a:buNone/>
            </a:pPr>
            <a:endParaRPr lang="en-US" dirty="0"/>
          </a:p>
          <a:p>
            <a:r>
              <a:rPr lang="en-US" dirty="0" smtClean="0"/>
              <a:t>Need P’s decision not to be irrational because this is necessary for meaningful self-governance. If intervention is not obviously in best-interests, robust self-governance all the more important</a:t>
            </a:r>
            <a:endParaRPr lang="en-US" dirty="0"/>
          </a:p>
        </p:txBody>
      </p:sp>
    </p:spTree>
    <p:extLst>
      <p:ext uri="{BB962C8B-B14F-4D97-AF65-F5344CB8AC3E}">
        <p14:creationId xmlns:p14="http://schemas.microsoft.com/office/powerpoint/2010/main" val="250661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Barriers to/Failures in Practical Rationality?</a:t>
            </a:r>
            <a:endParaRPr lang="en-US" dirty="0"/>
          </a:p>
        </p:txBody>
      </p:sp>
      <p:sp>
        <p:nvSpPr>
          <p:cNvPr id="3" name="Content Placeholder 2"/>
          <p:cNvSpPr>
            <a:spLocks noGrp="1"/>
          </p:cNvSpPr>
          <p:nvPr>
            <p:ph idx="1"/>
          </p:nvPr>
        </p:nvSpPr>
        <p:spPr>
          <a:xfrm>
            <a:off x="457200" y="1600200"/>
            <a:ext cx="8229600" cy="4883056"/>
          </a:xfrm>
        </p:spPr>
        <p:txBody>
          <a:bodyPr>
            <a:normAutofit fontScale="70000" lnSpcReduction="20000"/>
          </a:bodyPr>
          <a:lstStyle/>
          <a:p>
            <a:r>
              <a:rPr lang="en-US" dirty="0" smtClean="0"/>
              <a:t>The wrong end? </a:t>
            </a:r>
          </a:p>
          <a:p>
            <a:pPr lvl="1"/>
            <a:r>
              <a:rPr lang="en-US" dirty="0"/>
              <a:t>No – </a:t>
            </a:r>
            <a:r>
              <a:rPr lang="en-US" dirty="0" smtClean="0"/>
              <a:t>P’s end </a:t>
            </a:r>
            <a:r>
              <a:rPr lang="en-US" dirty="0"/>
              <a:t>is </a:t>
            </a:r>
            <a:r>
              <a:rPr lang="en-US" dirty="0" smtClean="0"/>
              <a:t>not ‘to </a:t>
            </a:r>
            <a:r>
              <a:rPr lang="en-US" dirty="0"/>
              <a:t>have </a:t>
            </a:r>
            <a:r>
              <a:rPr lang="en-US" dirty="0" smtClean="0"/>
              <a:t>seizures’ </a:t>
            </a:r>
            <a:r>
              <a:rPr lang="en-US" dirty="0"/>
              <a:t>or to </a:t>
            </a:r>
            <a:r>
              <a:rPr lang="en-US" dirty="0" smtClean="0"/>
              <a:t>‘increase </a:t>
            </a:r>
            <a:r>
              <a:rPr lang="en-US" dirty="0"/>
              <a:t>risk of </a:t>
            </a:r>
            <a:r>
              <a:rPr lang="en-US" dirty="0" smtClean="0"/>
              <a:t>death’, </a:t>
            </a:r>
            <a:r>
              <a:rPr lang="en-US" dirty="0"/>
              <a:t>even though (pretty implausibly) having such an end would result in making the same choice. </a:t>
            </a:r>
            <a:r>
              <a:rPr lang="en-US" dirty="0" smtClean="0"/>
              <a:t>Rather, P’s end </a:t>
            </a:r>
            <a:r>
              <a:rPr lang="en-US" dirty="0"/>
              <a:t>is ‘to be free of pain’ or, more </a:t>
            </a:r>
            <a:r>
              <a:rPr lang="en-US" dirty="0" smtClean="0"/>
              <a:t>broadly, </a:t>
            </a:r>
            <a:r>
              <a:rPr lang="en-US" dirty="0"/>
              <a:t>to ‘have a better quality of life’. </a:t>
            </a:r>
            <a:endParaRPr lang="en-GB" dirty="0"/>
          </a:p>
          <a:p>
            <a:pPr lvl="1"/>
            <a:r>
              <a:rPr lang="en-US" dirty="0"/>
              <a:t>T</a:t>
            </a:r>
            <a:r>
              <a:rPr lang="en-US" dirty="0" smtClean="0"/>
              <a:t>hese </a:t>
            </a:r>
            <a:r>
              <a:rPr lang="en-US" dirty="0"/>
              <a:t>ends seem less contentious (or at least not more contentious) than other ends in pursuit of which people undergo very risky procedures (e.g. cosmetic surgery).</a:t>
            </a:r>
            <a:r>
              <a:rPr lang="en-GB" dirty="0"/>
              <a:t> </a:t>
            </a:r>
            <a:endParaRPr lang="en-US" dirty="0" smtClean="0"/>
          </a:p>
          <a:p>
            <a:pPr marL="0" indent="0">
              <a:buNone/>
            </a:pPr>
            <a:endParaRPr lang="en-US" dirty="0"/>
          </a:p>
          <a:p>
            <a:r>
              <a:rPr lang="en-US" dirty="0" smtClean="0"/>
              <a:t>The wrong means to achieve the end? </a:t>
            </a:r>
          </a:p>
          <a:p>
            <a:pPr lvl="1"/>
            <a:r>
              <a:rPr lang="en-US" dirty="0"/>
              <a:t>DBS seems to be an effective means of achieving aim </a:t>
            </a:r>
            <a:r>
              <a:rPr lang="en-US" i="1" dirty="0"/>
              <a:t>narrowly</a:t>
            </a:r>
            <a:r>
              <a:rPr lang="en-US" dirty="0"/>
              <a:t> </a:t>
            </a:r>
            <a:r>
              <a:rPr lang="en-US" dirty="0" smtClean="0"/>
              <a:t>conceived: it </a:t>
            </a:r>
            <a:r>
              <a:rPr lang="en-US" dirty="0"/>
              <a:t>reduces the </a:t>
            </a:r>
            <a:r>
              <a:rPr lang="en-US" dirty="0" err="1"/>
              <a:t>aversiveness</a:t>
            </a:r>
            <a:r>
              <a:rPr lang="en-US" dirty="0"/>
              <a:t> of chronic </a:t>
            </a:r>
            <a:r>
              <a:rPr lang="en-US" dirty="0" smtClean="0"/>
              <a:t>pain</a:t>
            </a:r>
          </a:p>
          <a:p>
            <a:pPr lvl="1"/>
            <a:r>
              <a:rPr lang="en-US" dirty="0"/>
              <a:t>Questionable whether an effective means to achieve aim more broadly </a:t>
            </a:r>
            <a:r>
              <a:rPr lang="en-US" dirty="0" smtClean="0"/>
              <a:t>conceived: quality of life may or may not be improved; this will depend on the actual outcome and on P’s </a:t>
            </a:r>
            <a:r>
              <a:rPr lang="en-US" i="1" dirty="0" smtClean="0"/>
              <a:t>values and other goals</a:t>
            </a:r>
            <a:r>
              <a:rPr lang="en-US" dirty="0" smtClean="0"/>
              <a:t>. </a:t>
            </a:r>
            <a:endParaRPr lang="en-US" i="1" dirty="0" smtClean="0"/>
          </a:p>
          <a:p>
            <a:endParaRPr lang="en-US" dirty="0" smtClean="0"/>
          </a:p>
          <a:p>
            <a:r>
              <a:rPr lang="en-US" dirty="0" smtClean="0"/>
              <a:t>Example of writer </a:t>
            </a:r>
            <a:r>
              <a:rPr lang="en-US" dirty="0" err="1" smtClean="0"/>
              <a:t>v.s</a:t>
            </a:r>
            <a:r>
              <a:rPr lang="en-US" dirty="0" smtClean="0"/>
              <a:t>. driver </a:t>
            </a:r>
            <a:endParaRPr lang="en-US" dirty="0"/>
          </a:p>
        </p:txBody>
      </p:sp>
    </p:spTree>
    <p:extLst>
      <p:ext uri="{BB962C8B-B14F-4D97-AF65-F5344CB8AC3E}">
        <p14:creationId xmlns:p14="http://schemas.microsoft.com/office/powerpoint/2010/main" val="14077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Barriers to</a:t>
            </a:r>
            <a:r>
              <a:rPr lang="en-US" dirty="0" smtClean="0"/>
              <a:t>/Failures </a:t>
            </a:r>
            <a:r>
              <a:rPr lang="en-US" dirty="0"/>
              <a:t>in T</a:t>
            </a:r>
            <a:r>
              <a:rPr lang="en-US" dirty="0" smtClean="0"/>
              <a:t>heoretical Rationality?</a:t>
            </a:r>
            <a:endParaRPr lang="en-US" dirty="0"/>
          </a:p>
        </p:txBody>
      </p:sp>
      <p:sp>
        <p:nvSpPr>
          <p:cNvPr id="3" name="Content Placeholder 2"/>
          <p:cNvSpPr>
            <a:spLocks noGrp="1"/>
          </p:cNvSpPr>
          <p:nvPr>
            <p:ph idx="1"/>
          </p:nvPr>
        </p:nvSpPr>
        <p:spPr>
          <a:xfrm>
            <a:off x="457200" y="1600200"/>
            <a:ext cx="8229600" cy="5096633"/>
          </a:xfrm>
        </p:spPr>
        <p:txBody>
          <a:bodyPr>
            <a:normAutofit fontScale="92500" lnSpcReduction="20000"/>
          </a:bodyPr>
          <a:lstStyle/>
          <a:p>
            <a:r>
              <a:rPr lang="en-US" dirty="0"/>
              <a:t>T</a:t>
            </a:r>
            <a:r>
              <a:rPr lang="en-US" dirty="0" smtClean="0"/>
              <a:t>here may be impediments </a:t>
            </a:r>
            <a:r>
              <a:rPr lang="en-US" dirty="0"/>
              <a:t>to </a:t>
            </a:r>
            <a:r>
              <a:rPr lang="en-US" dirty="0" smtClean="0"/>
              <a:t>P holding </a:t>
            </a:r>
            <a:r>
              <a:rPr lang="en-US" dirty="0"/>
              <a:t>the materially relevant </a:t>
            </a:r>
            <a:r>
              <a:rPr lang="en-US" dirty="0" smtClean="0"/>
              <a:t>beliefs necessary for sufficient evaluation of what to do</a:t>
            </a:r>
          </a:p>
          <a:p>
            <a:pPr lvl="1"/>
            <a:r>
              <a:rPr lang="en-US" dirty="0" smtClean="0"/>
              <a:t>i.e. P’s desire to undergo DBS  might be based on insufficient evaluation of the nature of the alternatives</a:t>
            </a:r>
          </a:p>
          <a:p>
            <a:r>
              <a:rPr lang="en-US" dirty="0" smtClean="0"/>
              <a:t>P must vividly imagine </a:t>
            </a:r>
            <a:r>
              <a:rPr lang="en-US" dirty="0"/>
              <a:t>what </a:t>
            </a:r>
            <a:r>
              <a:rPr lang="en-US" dirty="0" smtClean="0"/>
              <a:t>the possible consequences (seizures) would </a:t>
            </a:r>
            <a:r>
              <a:rPr lang="en-US" dirty="0"/>
              <a:t>be like </a:t>
            </a:r>
            <a:r>
              <a:rPr lang="en-US" i="1" dirty="0"/>
              <a:t>for </a:t>
            </a:r>
            <a:r>
              <a:rPr lang="en-US" i="1" dirty="0" smtClean="0"/>
              <a:t>her</a:t>
            </a:r>
          </a:p>
          <a:p>
            <a:r>
              <a:rPr lang="en-US" dirty="0" smtClean="0"/>
              <a:t>Critical question: does </a:t>
            </a:r>
            <a:r>
              <a:rPr lang="en-US" dirty="0"/>
              <a:t>chronic pain </a:t>
            </a:r>
            <a:r>
              <a:rPr lang="en-US" dirty="0" smtClean="0"/>
              <a:t>inhibit (even more than usual) the vivid </a:t>
            </a:r>
            <a:r>
              <a:rPr lang="en-US" dirty="0"/>
              <a:t>imagination of potential seizures and the development of </a:t>
            </a:r>
            <a:r>
              <a:rPr lang="en-US" dirty="0" smtClean="0"/>
              <a:t>epilepsy?</a:t>
            </a:r>
          </a:p>
          <a:p>
            <a:pPr lvl="1"/>
            <a:r>
              <a:rPr lang="en-US" dirty="0"/>
              <a:t>Discomfort of pain </a:t>
            </a:r>
            <a:r>
              <a:rPr lang="en-US" dirty="0" smtClean="0"/>
              <a:t>could produce asymmetric </a:t>
            </a:r>
            <a:r>
              <a:rPr lang="en-US" dirty="0"/>
              <a:t>focus on what life would be like without the pain rather than on what life would be like with </a:t>
            </a:r>
            <a:r>
              <a:rPr lang="en-US" dirty="0" smtClean="0"/>
              <a:t>seizures</a:t>
            </a:r>
            <a:endParaRPr lang="en-US" dirty="0"/>
          </a:p>
        </p:txBody>
      </p:sp>
    </p:spTree>
    <p:extLst>
      <p:ext uri="{BB962C8B-B14F-4D97-AF65-F5344CB8AC3E}">
        <p14:creationId xmlns:p14="http://schemas.microsoft.com/office/powerpoint/2010/main" val="102470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Chronic Pain as ‘Controlling </a:t>
            </a:r>
            <a:r>
              <a:rPr lang="en-US" dirty="0"/>
              <a:t>I</a:t>
            </a:r>
            <a:r>
              <a:rPr lang="en-US" dirty="0" smtClean="0"/>
              <a:t>nfluence’?</a:t>
            </a:r>
            <a:endParaRPr lang="en-US" dirty="0"/>
          </a:p>
        </p:txBody>
      </p:sp>
      <p:sp>
        <p:nvSpPr>
          <p:cNvPr id="3" name="Content Placeholder 2"/>
          <p:cNvSpPr>
            <a:spLocks noGrp="1"/>
          </p:cNvSpPr>
          <p:nvPr>
            <p:ph idx="1"/>
          </p:nvPr>
        </p:nvSpPr>
        <p:spPr/>
        <p:txBody>
          <a:bodyPr>
            <a:normAutofit lnSpcReduction="10000"/>
          </a:bodyPr>
          <a:lstStyle/>
          <a:p>
            <a:r>
              <a:rPr lang="en-US" dirty="0" smtClean="0"/>
              <a:t>Could chronic pain be problematic for autonomy as a ‘</a:t>
            </a:r>
            <a:r>
              <a:rPr lang="en-GB" dirty="0" smtClean="0"/>
              <a:t>controlling influence’ </a:t>
            </a:r>
            <a:r>
              <a:rPr lang="en-GB" dirty="0"/>
              <a:t>that </a:t>
            </a:r>
            <a:r>
              <a:rPr lang="en-GB" dirty="0" smtClean="0"/>
              <a:t>determines P’s action?</a:t>
            </a:r>
          </a:p>
          <a:p>
            <a:pPr lvl="1"/>
            <a:r>
              <a:rPr lang="en-GB" dirty="0" smtClean="0"/>
              <a:t>Not third-party coercion or manipulation</a:t>
            </a:r>
          </a:p>
          <a:p>
            <a:pPr lvl="1"/>
            <a:r>
              <a:rPr lang="en-US" dirty="0"/>
              <a:t>Disease ‘forces’ us to seek and undergo interventions all the </a:t>
            </a:r>
            <a:r>
              <a:rPr lang="en-US" dirty="0" smtClean="0"/>
              <a:t>time</a:t>
            </a:r>
          </a:p>
          <a:p>
            <a:pPr lvl="1"/>
            <a:r>
              <a:rPr lang="en-US" dirty="0"/>
              <a:t>If </a:t>
            </a:r>
            <a:r>
              <a:rPr lang="en-US" dirty="0" smtClean="0"/>
              <a:t>concern is </a:t>
            </a:r>
            <a:r>
              <a:rPr lang="en-US" dirty="0"/>
              <a:t>about </a:t>
            </a:r>
            <a:r>
              <a:rPr lang="en-US" dirty="0" smtClean="0"/>
              <a:t>impulsiveness </a:t>
            </a:r>
            <a:r>
              <a:rPr lang="en-US" dirty="0"/>
              <a:t>of </a:t>
            </a:r>
            <a:r>
              <a:rPr lang="en-US" dirty="0" smtClean="0"/>
              <a:t>P’s choice</a:t>
            </a:r>
            <a:r>
              <a:rPr lang="en-US" dirty="0"/>
              <a:t>, this probably amounts to a concern with the failure to vividly </a:t>
            </a:r>
            <a:r>
              <a:rPr lang="en-US" dirty="0" smtClean="0"/>
              <a:t>imagine and evaluate </a:t>
            </a:r>
            <a:r>
              <a:rPr lang="en-US" dirty="0"/>
              <a:t>the alternatives, so is not a distinct </a:t>
            </a:r>
            <a:r>
              <a:rPr lang="en-US" dirty="0" smtClean="0"/>
              <a:t>concern</a:t>
            </a:r>
            <a:endParaRPr lang="en-GB" dirty="0"/>
          </a:p>
          <a:p>
            <a:pPr lvl="1"/>
            <a:endParaRPr lang="en-US" dirty="0"/>
          </a:p>
          <a:p>
            <a:pPr lvl="1"/>
            <a:endParaRPr lang="en-US" dirty="0"/>
          </a:p>
        </p:txBody>
      </p:sp>
    </p:spTree>
    <p:extLst>
      <p:ext uri="{BB962C8B-B14F-4D97-AF65-F5344CB8AC3E}">
        <p14:creationId xmlns:p14="http://schemas.microsoft.com/office/powerpoint/2010/main" val="256806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Questions and Implications</a:t>
            </a:r>
            <a:endParaRPr lang="en-US" dirty="0"/>
          </a:p>
        </p:txBody>
      </p:sp>
      <p:sp>
        <p:nvSpPr>
          <p:cNvPr id="3" name="Content Placeholder 2"/>
          <p:cNvSpPr>
            <a:spLocks noGrp="1"/>
          </p:cNvSpPr>
          <p:nvPr>
            <p:ph idx="1"/>
          </p:nvPr>
        </p:nvSpPr>
        <p:spPr>
          <a:xfrm>
            <a:off x="457200" y="1600200"/>
            <a:ext cx="8229600" cy="5030738"/>
          </a:xfrm>
        </p:spPr>
        <p:txBody>
          <a:bodyPr>
            <a:normAutofit/>
          </a:bodyPr>
          <a:lstStyle/>
          <a:p>
            <a:r>
              <a:rPr lang="en-US" sz="2750" dirty="0"/>
              <a:t>How can we maximize </a:t>
            </a:r>
            <a:r>
              <a:rPr lang="en-US" sz="2750" dirty="0" smtClean="0"/>
              <a:t>Ps’ abilities </a:t>
            </a:r>
            <a:r>
              <a:rPr lang="en-US" sz="2750" dirty="0"/>
              <a:t>to imagine what living with seizures and epilepsy would be like for them? </a:t>
            </a:r>
            <a:endParaRPr lang="en-US" sz="2750" dirty="0" smtClean="0"/>
          </a:p>
          <a:p>
            <a:r>
              <a:rPr lang="en-US" sz="2750" dirty="0" smtClean="0"/>
              <a:t>How do we assist Ps with evaluating their lives (potentially) with seizures and associated risks vs. a life with continued chronic pain?</a:t>
            </a:r>
            <a:endParaRPr lang="en-US" sz="2750" dirty="0"/>
          </a:p>
          <a:p>
            <a:r>
              <a:rPr lang="en-US" sz="2750" dirty="0"/>
              <a:t>How do we deal with the fact that, because treatment is currently investigational, probabilities cannot be confidently assigned</a:t>
            </a:r>
            <a:r>
              <a:rPr lang="en-US" sz="2750" dirty="0" smtClean="0"/>
              <a:t>?</a:t>
            </a:r>
          </a:p>
          <a:p>
            <a:pPr marL="0" indent="0">
              <a:buNone/>
            </a:pPr>
            <a:r>
              <a:rPr lang="en-US" sz="2750" dirty="0" smtClean="0">
                <a:sym typeface="Wingdings"/>
              </a:rPr>
              <a:t> All crucial for facilitating autonomous decision-making necessary for valid consent. All the more important when intervention is not clearly in best interests</a:t>
            </a:r>
            <a:endParaRPr lang="en-GB" sz="2750" dirty="0"/>
          </a:p>
        </p:txBody>
      </p:sp>
    </p:spTree>
    <p:extLst>
      <p:ext uri="{BB962C8B-B14F-4D97-AF65-F5344CB8AC3E}">
        <p14:creationId xmlns:p14="http://schemas.microsoft.com/office/powerpoint/2010/main" val="13804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Augmented Consent Process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t>M</a:t>
            </a:r>
            <a:r>
              <a:rPr lang="en-US" dirty="0" smtClean="0"/>
              <a:t>ultiple consultations; involve </a:t>
            </a:r>
            <a:r>
              <a:rPr lang="en-US" dirty="0"/>
              <a:t>the presence of a friend or relation, who will be guided in assisting the patient in evaluating the expected risks and benefits of the procedure, specifically as they would pertain to her</a:t>
            </a:r>
            <a:r>
              <a:rPr lang="en-US" dirty="0" smtClean="0"/>
              <a:t>. </a:t>
            </a:r>
          </a:p>
          <a:p>
            <a:pPr lvl="1"/>
            <a:r>
              <a:rPr lang="en-US" dirty="0" smtClean="0"/>
              <a:t>Ascertain whether likely to improve P’s </a:t>
            </a:r>
            <a:r>
              <a:rPr lang="en-US" dirty="0" err="1" smtClean="0"/>
              <a:t>QoL</a:t>
            </a:r>
            <a:endParaRPr lang="en-GB" dirty="0"/>
          </a:p>
          <a:p>
            <a:pPr marL="0" indent="0">
              <a:buNone/>
            </a:pPr>
            <a:endParaRPr lang="en-GB" dirty="0"/>
          </a:p>
          <a:p>
            <a:r>
              <a:rPr lang="en-US" dirty="0"/>
              <a:t>If possible, patients should be given the opportunity to talk to a patient who has already undergone the procedure and experienced adverse side </a:t>
            </a:r>
            <a:r>
              <a:rPr lang="en-US" dirty="0" smtClean="0"/>
              <a:t>effects, or at least to someone with epilepsy</a:t>
            </a:r>
            <a:endParaRPr lang="en-US" dirty="0"/>
          </a:p>
        </p:txBody>
      </p:sp>
    </p:spTree>
    <p:extLst>
      <p:ext uri="{BB962C8B-B14F-4D97-AF65-F5344CB8AC3E}">
        <p14:creationId xmlns:p14="http://schemas.microsoft.com/office/powerpoint/2010/main" val="97422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Investigational treatment in Oxford using deep </a:t>
            </a:r>
            <a:r>
              <a:rPr lang="en-US" dirty="0"/>
              <a:t>b</a:t>
            </a:r>
            <a:r>
              <a:rPr lang="en-US" dirty="0" smtClean="0"/>
              <a:t>rain stimulation (DBS) of the anterior </a:t>
            </a:r>
            <a:r>
              <a:rPr lang="en-US" dirty="0"/>
              <a:t>c</a:t>
            </a:r>
            <a:r>
              <a:rPr lang="en-US" dirty="0" smtClean="0"/>
              <a:t>ingulate cortex (ACC) to treat chronic pain</a:t>
            </a:r>
          </a:p>
          <a:p>
            <a:r>
              <a:rPr lang="en-US" dirty="0" smtClean="0"/>
              <a:t>~25 cases in Oxford ACC-DBS Implant Program</a:t>
            </a:r>
          </a:p>
          <a:p>
            <a:pPr lvl="1"/>
            <a:r>
              <a:rPr lang="en-US" dirty="0" smtClean="0"/>
              <a:t>Chronic pain caused by things like: failed back surgery syndrome; </a:t>
            </a:r>
            <a:r>
              <a:rPr lang="en-US" dirty="0" err="1" smtClean="0"/>
              <a:t>poststoke</a:t>
            </a:r>
            <a:r>
              <a:rPr lang="en-US" dirty="0" smtClean="0"/>
              <a:t> pain; brachial plexus injury</a:t>
            </a:r>
          </a:p>
          <a:p>
            <a:pPr lvl="1"/>
            <a:r>
              <a:rPr lang="en-US" dirty="0" smtClean="0"/>
              <a:t>High, but not perfect success rate</a:t>
            </a:r>
          </a:p>
          <a:p>
            <a:r>
              <a:rPr lang="en-US" dirty="0" smtClean="0"/>
              <a:t>Halted because of ~6 significant adverse events </a:t>
            </a:r>
          </a:p>
          <a:p>
            <a:pPr lvl="1"/>
            <a:r>
              <a:rPr lang="en-US" dirty="0" smtClean="0"/>
              <a:t>However, of those who suffered adverse events some wanted to continue</a:t>
            </a:r>
            <a:endParaRPr lang="en-US" dirty="0"/>
          </a:p>
        </p:txBody>
      </p:sp>
    </p:spTree>
    <p:extLst>
      <p:ext uri="{BB962C8B-B14F-4D97-AF65-F5344CB8AC3E}">
        <p14:creationId xmlns:p14="http://schemas.microsoft.com/office/powerpoint/2010/main" val="3024417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062670"/>
            <a:ext cx="7772400" cy="1362075"/>
          </a:xfrm>
        </p:spPr>
        <p:txBody>
          <a:bodyPr>
            <a:normAutofit/>
          </a:bodyPr>
          <a:lstStyle/>
          <a:p>
            <a:pPr algn="ctr"/>
            <a:r>
              <a:rPr lang="en-US" dirty="0" smtClean="0">
                <a:solidFill>
                  <a:schemeClr val="accent1"/>
                </a:solidFill>
              </a:rPr>
              <a:t>2. Increased apathy (and executive dysfunction)</a:t>
            </a:r>
            <a:endParaRPr lang="en-US" dirty="0">
              <a:solidFill>
                <a:schemeClr val="accent1"/>
              </a:solidFill>
            </a:endParaRPr>
          </a:p>
        </p:txBody>
      </p:sp>
      <p:pic>
        <p:nvPicPr>
          <p:cNvPr id="6" name="Picture 5"/>
          <p:cNvPicPr>
            <a:picLocks noChangeAspect="1"/>
          </p:cNvPicPr>
          <p:nvPr/>
        </p:nvPicPr>
        <p:blipFill>
          <a:blip r:embed="rId3"/>
          <a:stretch>
            <a:fillRect/>
          </a:stretch>
        </p:blipFill>
        <p:spPr>
          <a:xfrm>
            <a:off x="1949143" y="464885"/>
            <a:ext cx="5275243" cy="3768868"/>
          </a:xfrm>
          <a:prstGeom prst="rect">
            <a:avLst/>
          </a:prstGeom>
        </p:spPr>
      </p:pic>
    </p:spTree>
    <p:extLst>
      <p:ext uri="{BB962C8B-B14F-4D97-AF65-F5344CB8AC3E}">
        <p14:creationId xmlns:p14="http://schemas.microsoft.com/office/powerpoint/2010/main" val="32217367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Frontal Systems </a:t>
            </a:r>
            <a:r>
              <a:rPr lang="en-US" dirty="0" err="1" smtClean="0"/>
              <a:t>Behaviour</a:t>
            </a:r>
            <a:r>
              <a:rPr lang="en-US" dirty="0" smtClean="0"/>
              <a:t> Scale</a:t>
            </a:r>
            <a:endParaRPr lang="en-US" dirty="0"/>
          </a:p>
        </p:txBody>
      </p:sp>
      <p:sp>
        <p:nvSpPr>
          <p:cNvPr id="5" name="Content Placeholder 4"/>
          <p:cNvSpPr>
            <a:spLocks noGrp="1"/>
          </p:cNvSpPr>
          <p:nvPr>
            <p:ph idx="1"/>
          </p:nvPr>
        </p:nvSpPr>
        <p:spPr/>
        <p:txBody>
          <a:bodyPr/>
          <a:lstStyle/>
          <a:p>
            <a:r>
              <a:rPr lang="en-US" dirty="0"/>
              <a:t>The </a:t>
            </a:r>
            <a:r>
              <a:rPr lang="en-US" dirty="0" err="1" smtClean="0"/>
              <a:t>FrSBe</a:t>
            </a:r>
            <a:r>
              <a:rPr lang="en-US" dirty="0" smtClean="0"/>
              <a:t> </a:t>
            </a:r>
            <a:r>
              <a:rPr lang="en-US" dirty="0"/>
              <a:t>is a 46-item behavior rating scale that was developed as a measure of behavior associated with damage to the frontal systems of the </a:t>
            </a:r>
            <a:r>
              <a:rPr lang="en-US" dirty="0" smtClean="0"/>
              <a:t>brain</a:t>
            </a:r>
          </a:p>
          <a:p>
            <a:pPr marL="0" indent="0">
              <a:buNone/>
            </a:pPr>
            <a:endParaRPr lang="en-US" dirty="0" smtClean="0"/>
          </a:p>
          <a:p>
            <a:r>
              <a:rPr lang="en-US" dirty="0" smtClean="0"/>
              <a:t>Assesses </a:t>
            </a:r>
            <a:r>
              <a:rPr lang="en-US" dirty="0" err="1" smtClean="0"/>
              <a:t>behaviours</a:t>
            </a:r>
            <a:r>
              <a:rPr lang="en-US" dirty="0" smtClean="0"/>
              <a:t> associated with apathy, executive dysfunction and </a:t>
            </a:r>
            <a:r>
              <a:rPr lang="en-US" dirty="0" err="1" smtClean="0"/>
              <a:t>disinhibition</a:t>
            </a:r>
            <a:endParaRPr lang="en-US" dirty="0"/>
          </a:p>
        </p:txBody>
      </p:sp>
    </p:spTree>
    <p:extLst>
      <p:ext uri="{BB962C8B-B14F-4D97-AF65-F5344CB8AC3E}">
        <p14:creationId xmlns:p14="http://schemas.microsoft.com/office/powerpoint/2010/main" val="36236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Apathy Items</a:t>
            </a:r>
            <a:endParaRPr lang="en-US" dirty="0"/>
          </a:p>
        </p:txBody>
      </p:sp>
      <p:sp>
        <p:nvSpPr>
          <p:cNvPr id="5" name="Content Placeholder 4"/>
          <p:cNvSpPr>
            <a:spLocks noGrp="1"/>
          </p:cNvSpPr>
          <p:nvPr>
            <p:ph idx="1"/>
          </p:nvPr>
        </p:nvSpPr>
        <p:spPr/>
        <p:txBody>
          <a:bodyPr>
            <a:normAutofit fontScale="62500" lnSpcReduction="20000"/>
          </a:bodyPr>
          <a:lstStyle/>
          <a:p>
            <a:r>
              <a:rPr lang="en-US" dirty="0" smtClean="0"/>
              <a:t>Speaks </a:t>
            </a:r>
            <a:r>
              <a:rPr lang="en-US" dirty="0"/>
              <a:t>only when spoken </a:t>
            </a:r>
            <a:r>
              <a:rPr lang="en-US" dirty="0" smtClean="0"/>
              <a:t>to (1)</a:t>
            </a:r>
            <a:endParaRPr lang="en-GB" dirty="0"/>
          </a:p>
          <a:p>
            <a:r>
              <a:rPr lang="en-US" dirty="0" smtClean="0"/>
              <a:t>Has </a:t>
            </a:r>
            <a:r>
              <a:rPr lang="en-US" dirty="0"/>
              <a:t>difficulty starting an activity, lack initiative, </a:t>
            </a:r>
            <a:r>
              <a:rPr lang="en-US" dirty="0" smtClean="0"/>
              <a:t>motivation (8)</a:t>
            </a:r>
            <a:endParaRPr lang="en-GB" dirty="0"/>
          </a:p>
          <a:p>
            <a:r>
              <a:rPr lang="en-US" dirty="0" smtClean="0"/>
              <a:t>Neglects </a:t>
            </a:r>
            <a:r>
              <a:rPr lang="en-US" dirty="0"/>
              <a:t>personal </a:t>
            </a:r>
            <a:r>
              <a:rPr lang="en-US" dirty="0" smtClean="0"/>
              <a:t>hygiene (11)</a:t>
            </a:r>
            <a:endParaRPr lang="en-GB" dirty="0"/>
          </a:p>
          <a:p>
            <a:r>
              <a:rPr lang="en-US" dirty="0" smtClean="0"/>
              <a:t>Sits </a:t>
            </a:r>
            <a:r>
              <a:rPr lang="en-US" dirty="0"/>
              <a:t>around doing </a:t>
            </a:r>
            <a:r>
              <a:rPr lang="en-US" dirty="0" smtClean="0"/>
              <a:t>nothing (14)</a:t>
            </a:r>
            <a:endParaRPr lang="en-GB" dirty="0"/>
          </a:p>
          <a:p>
            <a:r>
              <a:rPr lang="en-US" dirty="0" smtClean="0"/>
              <a:t>Loses </a:t>
            </a:r>
            <a:r>
              <a:rPr lang="en-US" dirty="0"/>
              <a:t>control of urine or bowels and seems </a:t>
            </a:r>
            <a:r>
              <a:rPr lang="en-US" dirty="0" smtClean="0"/>
              <a:t>unconcerned (16)</a:t>
            </a:r>
            <a:endParaRPr lang="en-GB" dirty="0"/>
          </a:p>
          <a:p>
            <a:r>
              <a:rPr lang="en-US" dirty="0" smtClean="0"/>
              <a:t>Has </a:t>
            </a:r>
            <a:r>
              <a:rPr lang="en-US" dirty="0"/>
              <a:t>lost interest in things that used to be </a:t>
            </a:r>
            <a:r>
              <a:rPr lang="en-US" dirty="0" smtClean="0"/>
              <a:t>fun or </a:t>
            </a:r>
            <a:r>
              <a:rPr lang="en-US" dirty="0"/>
              <a:t>important to him/</a:t>
            </a:r>
            <a:r>
              <a:rPr lang="en-US" dirty="0" smtClean="0"/>
              <a:t>her </a:t>
            </a:r>
            <a:r>
              <a:rPr lang="en-US" dirty="0"/>
              <a:t>(21</a:t>
            </a:r>
            <a:r>
              <a:rPr lang="en-US" dirty="0" smtClean="0"/>
              <a:t>)</a:t>
            </a:r>
            <a:endParaRPr lang="en-GB" dirty="0"/>
          </a:p>
          <a:p>
            <a:r>
              <a:rPr lang="en-US" dirty="0" smtClean="0"/>
              <a:t>Starts </a:t>
            </a:r>
            <a:r>
              <a:rPr lang="en-US" dirty="0"/>
              <a:t>things but fails to finish them, ‘peter out</a:t>
            </a:r>
            <a:r>
              <a:rPr lang="en-US" dirty="0" smtClean="0"/>
              <a:t>’ (23)</a:t>
            </a:r>
            <a:endParaRPr lang="en-GB" dirty="0"/>
          </a:p>
          <a:p>
            <a:r>
              <a:rPr lang="en-US" dirty="0" smtClean="0"/>
              <a:t>Shows </a:t>
            </a:r>
            <a:r>
              <a:rPr lang="en-US" dirty="0"/>
              <a:t>little emotion, is unconcerned and </a:t>
            </a:r>
            <a:r>
              <a:rPr lang="en-US" dirty="0" smtClean="0"/>
              <a:t>unresponsive (24)</a:t>
            </a:r>
            <a:endParaRPr lang="en-GB" dirty="0"/>
          </a:p>
          <a:p>
            <a:r>
              <a:rPr lang="en-US" dirty="0" smtClean="0"/>
              <a:t>Is </a:t>
            </a:r>
            <a:r>
              <a:rPr lang="en-US" dirty="0"/>
              <a:t>slow moving, lacks energy, </a:t>
            </a:r>
            <a:r>
              <a:rPr lang="en-US" dirty="0" smtClean="0"/>
              <a:t>inactive (29) </a:t>
            </a:r>
          </a:p>
          <a:p>
            <a:r>
              <a:rPr lang="en-US" dirty="0" smtClean="0"/>
              <a:t>Is </a:t>
            </a:r>
            <a:r>
              <a:rPr lang="en-US" dirty="0"/>
              <a:t>interested in </a:t>
            </a:r>
            <a:r>
              <a:rPr lang="en-US" dirty="0" smtClean="0"/>
              <a:t>sex (38, RC)</a:t>
            </a:r>
            <a:endParaRPr lang="en-GB" dirty="0"/>
          </a:p>
          <a:p>
            <a:r>
              <a:rPr lang="en-US" dirty="0" smtClean="0"/>
              <a:t>Cares </a:t>
            </a:r>
            <a:r>
              <a:rPr lang="en-US" dirty="0"/>
              <a:t>about his/her appearance (for example, daily grooming</a:t>
            </a:r>
            <a:r>
              <a:rPr lang="en-US" dirty="0" smtClean="0"/>
              <a:t>) (39, RC)</a:t>
            </a:r>
            <a:endParaRPr lang="en-GB" dirty="0"/>
          </a:p>
          <a:p>
            <a:r>
              <a:rPr lang="en-US" dirty="0" smtClean="0"/>
              <a:t>Gets </a:t>
            </a:r>
            <a:r>
              <a:rPr lang="en-US" dirty="0"/>
              <a:t>involved with activities spontaneously (such as hobbies</a:t>
            </a:r>
            <a:r>
              <a:rPr lang="en-US" dirty="0" smtClean="0"/>
              <a:t>) (41, RC)</a:t>
            </a:r>
            <a:endParaRPr lang="en-GB" dirty="0"/>
          </a:p>
          <a:p>
            <a:r>
              <a:rPr lang="en-US" dirty="0" smtClean="0"/>
              <a:t>Does </a:t>
            </a:r>
            <a:r>
              <a:rPr lang="en-US" dirty="0"/>
              <a:t>things without being requested to do </a:t>
            </a:r>
            <a:r>
              <a:rPr lang="en-US" dirty="0" smtClean="0"/>
              <a:t>so (42, RC)</a:t>
            </a:r>
            <a:endParaRPr lang="en-GB" dirty="0"/>
          </a:p>
          <a:p>
            <a:r>
              <a:rPr lang="en-US" dirty="0" smtClean="0"/>
              <a:t>Starts </a:t>
            </a:r>
            <a:r>
              <a:rPr lang="en-US" dirty="0"/>
              <a:t>conversations </a:t>
            </a:r>
            <a:r>
              <a:rPr lang="en-US" dirty="0" smtClean="0"/>
              <a:t>spontaneously (46, RC)</a:t>
            </a:r>
            <a:endParaRPr lang="en-GB" dirty="0"/>
          </a:p>
          <a:p>
            <a:pPr marL="0" indent="0">
              <a:buNone/>
            </a:pPr>
            <a:endParaRPr lang="en-US" dirty="0"/>
          </a:p>
        </p:txBody>
      </p:sp>
      <p:sp>
        <p:nvSpPr>
          <p:cNvPr id="8" name="TextBox 7"/>
          <p:cNvSpPr txBox="1"/>
          <p:nvPr/>
        </p:nvSpPr>
        <p:spPr>
          <a:xfrm>
            <a:off x="457200" y="6126163"/>
            <a:ext cx="8229600" cy="369332"/>
          </a:xfrm>
          <a:prstGeom prst="rect">
            <a:avLst/>
          </a:prstGeom>
          <a:noFill/>
        </p:spPr>
        <p:txBody>
          <a:bodyPr wrap="square" rtlCol="0">
            <a:spAutoFit/>
          </a:bodyPr>
          <a:lstStyle/>
          <a:p>
            <a:pPr algn="ctr"/>
            <a:r>
              <a:rPr lang="en-US" dirty="0"/>
              <a:t> </a:t>
            </a:r>
            <a:r>
              <a:rPr lang="en-US" dirty="0" smtClean="0"/>
              <a:t>(Self: </a:t>
            </a:r>
            <a:r>
              <a:rPr lang="en-US" dirty="0"/>
              <a:t>56, </a:t>
            </a:r>
            <a:r>
              <a:rPr lang="en-US" dirty="0" smtClean="0"/>
              <a:t>pre-op; 73, post-op)	    		(Wife: 85, pre-op; </a:t>
            </a:r>
            <a:r>
              <a:rPr lang="pl-PL" dirty="0" smtClean="0"/>
              <a:t>102,post-op)</a:t>
            </a:r>
            <a:endParaRPr lang="en-US" dirty="0" smtClean="0"/>
          </a:p>
        </p:txBody>
      </p:sp>
    </p:spTree>
    <p:extLst>
      <p:ext uri="{BB962C8B-B14F-4D97-AF65-F5344CB8AC3E}">
        <p14:creationId xmlns:p14="http://schemas.microsoft.com/office/powerpoint/2010/main" val="40581154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Dysfunction Items</a:t>
            </a:r>
            <a:endParaRPr lang="en-US" dirty="0"/>
          </a:p>
        </p:txBody>
      </p:sp>
      <p:sp>
        <p:nvSpPr>
          <p:cNvPr id="3" name="Content Placeholder 2"/>
          <p:cNvSpPr>
            <a:spLocks noGrp="1"/>
          </p:cNvSpPr>
          <p:nvPr>
            <p:ph idx="1"/>
          </p:nvPr>
        </p:nvSpPr>
        <p:spPr/>
        <p:txBody>
          <a:bodyPr>
            <a:normAutofit fontScale="40000" lnSpcReduction="20000"/>
          </a:bodyPr>
          <a:lstStyle/>
          <a:p>
            <a:r>
              <a:rPr lang="en-US" sz="4200" dirty="0"/>
              <a:t>Repeats certain actions (3)</a:t>
            </a:r>
            <a:endParaRPr lang="en-GB" sz="4200" dirty="0"/>
          </a:p>
          <a:p>
            <a:r>
              <a:rPr lang="en-US" sz="4200" dirty="0"/>
              <a:t>Mixes up a sequence (5)</a:t>
            </a:r>
            <a:endParaRPr lang="en-GB" sz="4200" dirty="0"/>
          </a:p>
          <a:p>
            <a:r>
              <a:rPr lang="en-US" sz="4200" dirty="0"/>
              <a:t>Repeats same mistakes (7)</a:t>
            </a:r>
            <a:endParaRPr lang="en-GB" sz="4200" dirty="0"/>
          </a:p>
          <a:p>
            <a:r>
              <a:rPr lang="en-US" sz="4200" dirty="0"/>
              <a:t>Unaware of problems (13)</a:t>
            </a:r>
            <a:endParaRPr lang="en-GB" sz="4200" dirty="0"/>
          </a:p>
          <a:p>
            <a:r>
              <a:rPr lang="en-US" sz="4200" dirty="0"/>
              <a:t>Is disorganized (15)</a:t>
            </a:r>
            <a:endParaRPr lang="en-GB" sz="4200" dirty="0"/>
          </a:p>
          <a:p>
            <a:r>
              <a:rPr lang="en-US" sz="4200" dirty="0"/>
              <a:t>Cannot do two things at once (17)</a:t>
            </a:r>
            <a:endParaRPr lang="en-GB" sz="4200" dirty="0"/>
          </a:p>
          <a:p>
            <a:r>
              <a:rPr lang="en-US" sz="4200" dirty="0"/>
              <a:t>Shows poor judgment (19)</a:t>
            </a:r>
            <a:endParaRPr lang="en-GB" sz="4200" dirty="0"/>
          </a:p>
          <a:p>
            <a:r>
              <a:rPr lang="en-US" sz="4200" dirty="0"/>
              <a:t>Makes up stories (20)</a:t>
            </a:r>
            <a:endParaRPr lang="en-GB" sz="4200" dirty="0"/>
          </a:p>
          <a:p>
            <a:r>
              <a:rPr lang="en-US" sz="4200" dirty="0"/>
              <a:t>Says one thing, does another (22)</a:t>
            </a:r>
            <a:endParaRPr lang="en-GB" sz="4200" dirty="0"/>
          </a:p>
          <a:p>
            <a:r>
              <a:rPr lang="en-US" sz="4200" dirty="0"/>
              <a:t>Forgets to do things (25)</a:t>
            </a:r>
            <a:endParaRPr lang="en-GB" sz="4200" dirty="0"/>
          </a:p>
          <a:p>
            <a:r>
              <a:rPr lang="en-US" sz="4200" dirty="0"/>
              <a:t>Is inflexible (26)</a:t>
            </a:r>
            <a:endParaRPr lang="en-GB" sz="4200" dirty="0"/>
          </a:p>
          <a:p>
            <a:r>
              <a:rPr lang="en-US" sz="4200" dirty="0"/>
              <a:t>Apologizes for misbehavior (33)</a:t>
            </a:r>
            <a:endParaRPr lang="en-GB" sz="4200" dirty="0"/>
          </a:p>
          <a:p>
            <a:r>
              <a:rPr lang="en-US" sz="4200" dirty="0"/>
              <a:t>Pays attention (</a:t>
            </a:r>
            <a:r>
              <a:rPr lang="en-US" sz="4200" dirty="0" smtClean="0"/>
              <a:t>34, RC)</a:t>
            </a:r>
            <a:endParaRPr lang="en-GB" sz="4200" dirty="0"/>
          </a:p>
          <a:p>
            <a:r>
              <a:rPr lang="en-US" sz="4200" dirty="0"/>
              <a:t>Thinks things through (</a:t>
            </a:r>
            <a:r>
              <a:rPr lang="en-US" sz="4200" dirty="0" smtClean="0"/>
              <a:t>35, RC)</a:t>
            </a:r>
            <a:endParaRPr lang="en-GB" sz="4200" dirty="0"/>
          </a:p>
          <a:p>
            <a:r>
              <a:rPr lang="en-US" sz="4200" dirty="0"/>
              <a:t>Uses memory strategies (</a:t>
            </a:r>
            <a:r>
              <a:rPr lang="en-US" sz="4200" dirty="0" smtClean="0"/>
              <a:t>36, RC)</a:t>
            </a:r>
            <a:endParaRPr lang="en-GB" sz="4200" dirty="0"/>
          </a:p>
          <a:p>
            <a:r>
              <a:rPr lang="en-US" sz="4200" dirty="0"/>
              <a:t>Is able to plan ahead (</a:t>
            </a:r>
            <a:r>
              <a:rPr lang="en-US" sz="4200" dirty="0" smtClean="0"/>
              <a:t>37, RC)</a:t>
            </a:r>
            <a:endParaRPr lang="en-GB" sz="4200" dirty="0"/>
          </a:p>
          <a:p>
            <a:r>
              <a:rPr lang="en-US" sz="4200" dirty="0"/>
              <a:t>Benefits from feedback (</a:t>
            </a:r>
            <a:r>
              <a:rPr lang="en-US" sz="4200" dirty="0" smtClean="0"/>
              <a:t>40, RC)</a:t>
            </a:r>
            <a:endParaRPr lang="en-GB" sz="4200" dirty="0"/>
          </a:p>
          <a:p>
            <a:pPr marL="0" indent="0">
              <a:buNone/>
            </a:pPr>
            <a:endParaRPr lang="en-US" dirty="0"/>
          </a:p>
        </p:txBody>
      </p:sp>
      <p:sp>
        <p:nvSpPr>
          <p:cNvPr id="4" name="TextBox 3"/>
          <p:cNvSpPr txBox="1"/>
          <p:nvPr/>
        </p:nvSpPr>
        <p:spPr>
          <a:xfrm>
            <a:off x="5005759" y="2688071"/>
            <a:ext cx="3278107" cy="1477328"/>
          </a:xfrm>
          <a:prstGeom prst="rect">
            <a:avLst/>
          </a:prstGeom>
          <a:noFill/>
        </p:spPr>
        <p:txBody>
          <a:bodyPr wrap="square" rtlCol="0">
            <a:spAutoFit/>
          </a:bodyPr>
          <a:lstStyle/>
          <a:p>
            <a:r>
              <a:rPr lang="en-US" dirty="0" smtClean="0"/>
              <a:t>(Self: 65, pre-op; 77, post-op) 	</a:t>
            </a:r>
          </a:p>
          <a:p>
            <a:endParaRPr lang="en-US" dirty="0"/>
          </a:p>
          <a:p>
            <a:r>
              <a:rPr lang="en-US" dirty="0" smtClean="0"/>
              <a:t>(Wife: 91, pre-op; </a:t>
            </a:r>
            <a:r>
              <a:rPr lang="pl-PL" dirty="0" smtClean="0"/>
              <a:t>105,post-op)</a:t>
            </a:r>
            <a:endParaRPr lang="en-US" dirty="0" smtClean="0"/>
          </a:p>
          <a:p>
            <a:endParaRPr lang="en-US" dirty="0"/>
          </a:p>
        </p:txBody>
      </p:sp>
    </p:spTree>
    <p:extLst>
      <p:ext uri="{BB962C8B-B14F-4D97-AF65-F5344CB8AC3E}">
        <p14:creationId xmlns:p14="http://schemas.microsoft.com/office/powerpoint/2010/main" val="3160642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Executive Dysfunction and Theoretical </a:t>
            </a:r>
            <a:r>
              <a:rPr lang="en-US" dirty="0"/>
              <a:t>R</a:t>
            </a:r>
            <a:r>
              <a:rPr lang="en-US" dirty="0" smtClean="0"/>
              <a:t>ationality</a:t>
            </a:r>
            <a:endParaRPr lang="en-US" dirty="0"/>
          </a:p>
        </p:txBody>
      </p:sp>
      <p:sp>
        <p:nvSpPr>
          <p:cNvPr id="3" name="Content Placeholder 2"/>
          <p:cNvSpPr>
            <a:spLocks noGrp="1"/>
          </p:cNvSpPr>
          <p:nvPr>
            <p:ph idx="1"/>
          </p:nvPr>
        </p:nvSpPr>
        <p:spPr/>
        <p:txBody>
          <a:bodyPr>
            <a:normAutofit fontScale="92500"/>
          </a:bodyPr>
          <a:lstStyle/>
          <a:p>
            <a:r>
              <a:rPr lang="en-US" dirty="0"/>
              <a:t>Executive dysfunction threatens the ability to hold and manipulate the materially relevant </a:t>
            </a:r>
            <a:r>
              <a:rPr lang="en-US" dirty="0" smtClean="0"/>
              <a:t>beliefs</a:t>
            </a:r>
            <a:r>
              <a:rPr lang="en-US" dirty="0"/>
              <a:t> </a:t>
            </a:r>
            <a:r>
              <a:rPr lang="en-US" dirty="0" smtClean="0"/>
              <a:t>necessary for autonomous decision-making</a:t>
            </a:r>
            <a:endParaRPr lang="en-GB" dirty="0"/>
          </a:p>
          <a:p>
            <a:pPr lvl="1"/>
            <a:r>
              <a:rPr lang="en-US" dirty="0" smtClean="0"/>
              <a:t>BUT: </a:t>
            </a:r>
            <a:r>
              <a:rPr lang="en-US" dirty="0"/>
              <a:t>probably a threshold of executive function that is </a:t>
            </a:r>
            <a:r>
              <a:rPr lang="en-US" dirty="0" smtClean="0"/>
              <a:t>sufficient</a:t>
            </a:r>
          </a:p>
          <a:p>
            <a:pPr lvl="1"/>
            <a:r>
              <a:rPr lang="en-US" dirty="0" smtClean="0"/>
              <a:t>This probably </a:t>
            </a:r>
            <a:r>
              <a:rPr lang="en-US" dirty="0"/>
              <a:t>collapses into </a:t>
            </a:r>
            <a:r>
              <a:rPr lang="en-US" dirty="0" smtClean="0"/>
              <a:t>assessment of competence</a:t>
            </a:r>
            <a:r>
              <a:rPr lang="en-GB" dirty="0" smtClean="0"/>
              <a:t> </a:t>
            </a:r>
          </a:p>
          <a:p>
            <a:pPr lvl="1"/>
            <a:r>
              <a:rPr lang="en-US" dirty="0" smtClean="0"/>
              <a:t>BUT: N.B. </a:t>
            </a:r>
            <a:r>
              <a:rPr lang="en-US" dirty="0"/>
              <a:t>that competent patients can make some errors of </a:t>
            </a:r>
            <a:r>
              <a:rPr lang="en-US" dirty="0" smtClean="0"/>
              <a:t>logic, and </a:t>
            </a:r>
            <a:r>
              <a:rPr lang="en-US" dirty="0"/>
              <a:t>increased rate of </a:t>
            </a:r>
            <a:r>
              <a:rPr lang="en-US" dirty="0" smtClean="0"/>
              <a:t>error (resulting from executive dysfunction) </a:t>
            </a:r>
            <a:r>
              <a:rPr lang="en-US" dirty="0"/>
              <a:t>should not be ignored, even </a:t>
            </a:r>
            <a:r>
              <a:rPr lang="en-US" dirty="0" smtClean="0"/>
              <a:t>if P remains competent</a:t>
            </a:r>
            <a:endParaRPr lang="en-GB" dirty="0"/>
          </a:p>
        </p:txBody>
      </p:sp>
    </p:spTree>
    <p:extLst>
      <p:ext uri="{BB962C8B-B14F-4D97-AF65-F5344CB8AC3E}">
        <p14:creationId xmlns:p14="http://schemas.microsoft.com/office/powerpoint/2010/main" val="352349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Apathy and Practical </a:t>
            </a:r>
            <a:r>
              <a:rPr lang="en-US" dirty="0"/>
              <a:t>R</a:t>
            </a:r>
            <a:r>
              <a:rPr lang="en-US" dirty="0" smtClean="0"/>
              <a:t>ationality</a:t>
            </a:r>
            <a:endParaRPr lang="en-US" dirty="0"/>
          </a:p>
        </p:txBody>
      </p:sp>
      <p:sp>
        <p:nvSpPr>
          <p:cNvPr id="4" name="Content Placeholder 3"/>
          <p:cNvSpPr>
            <a:spLocks noGrp="1"/>
          </p:cNvSpPr>
          <p:nvPr>
            <p:ph idx="1"/>
          </p:nvPr>
        </p:nvSpPr>
        <p:spPr>
          <a:xfrm>
            <a:off x="457200" y="1600200"/>
            <a:ext cx="8229600" cy="4764910"/>
          </a:xfrm>
        </p:spPr>
        <p:txBody>
          <a:bodyPr>
            <a:normAutofit fontScale="92500" lnSpcReduction="10000"/>
          </a:bodyPr>
          <a:lstStyle/>
          <a:p>
            <a:r>
              <a:rPr lang="en-US" dirty="0"/>
              <a:t>Apathy might interfere with practical decision-making in so far as it </a:t>
            </a:r>
            <a:r>
              <a:rPr lang="en-US" dirty="0" smtClean="0"/>
              <a:t>affects </a:t>
            </a:r>
            <a:r>
              <a:rPr lang="en-US" dirty="0"/>
              <a:t>what </a:t>
            </a:r>
            <a:r>
              <a:rPr lang="en-US" dirty="0" smtClean="0"/>
              <a:t>P values </a:t>
            </a:r>
            <a:r>
              <a:rPr lang="en-US" dirty="0"/>
              <a:t>and </a:t>
            </a:r>
            <a:r>
              <a:rPr lang="en-GB" dirty="0" smtClean="0"/>
              <a:t>what he is motivated to do</a:t>
            </a:r>
          </a:p>
          <a:p>
            <a:pPr marL="0" indent="0">
              <a:buNone/>
            </a:pPr>
            <a:endParaRPr lang="en-GB" dirty="0" smtClean="0"/>
          </a:p>
          <a:p>
            <a:r>
              <a:rPr lang="en-US" dirty="0"/>
              <a:t>Asking ‘artificially’ apathetic </a:t>
            </a:r>
            <a:r>
              <a:rPr lang="en-US" dirty="0" smtClean="0"/>
              <a:t>P </a:t>
            </a:r>
            <a:r>
              <a:rPr lang="en-US" dirty="0"/>
              <a:t>to evaluate the extent to which </a:t>
            </a:r>
            <a:r>
              <a:rPr lang="en-US" dirty="0" smtClean="0"/>
              <a:t>P disvalues </a:t>
            </a:r>
            <a:r>
              <a:rPr lang="en-US" dirty="0"/>
              <a:t>apathy (or, indeed, seizures) is problematic when apathy is characteristically a failure to feel strongly either way about </a:t>
            </a:r>
            <a:r>
              <a:rPr lang="en-US" dirty="0" smtClean="0"/>
              <a:t>anything</a:t>
            </a:r>
          </a:p>
          <a:p>
            <a:pPr marL="0" indent="0">
              <a:buNone/>
            </a:pPr>
            <a:endParaRPr lang="en-US" dirty="0" smtClean="0"/>
          </a:p>
          <a:p>
            <a:r>
              <a:rPr lang="en-US" dirty="0" smtClean="0"/>
              <a:t>Authenticity of preferences ‘on’ vs. ‘off’ stimulation </a:t>
            </a:r>
            <a:endParaRPr lang="en-GB" dirty="0"/>
          </a:p>
          <a:p>
            <a:endParaRPr lang="en-US" dirty="0"/>
          </a:p>
        </p:txBody>
      </p:sp>
    </p:spTree>
    <p:extLst>
      <p:ext uri="{BB962C8B-B14F-4D97-AF65-F5344CB8AC3E}">
        <p14:creationId xmlns:p14="http://schemas.microsoft.com/office/powerpoint/2010/main" val="1268783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Questions and Implications</a:t>
            </a:r>
            <a:endParaRPr lang="en-US" dirty="0"/>
          </a:p>
        </p:txBody>
      </p:sp>
      <p:sp>
        <p:nvSpPr>
          <p:cNvPr id="3" name="Content Placeholder 2"/>
          <p:cNvSpPr>
            <a:spLocks noGrp="1"/>
          </p:cNvSpPr>
          <p:nvPr>
            <p:ph idx="1"/>
          </p:nvPr>
        </p:nvSpPr>
        <p:spPr>
          <a:xfrm>
            <a:off x="457200" y="1600200"/>
            <a:ext cx="8229600" cy="4779678"/>
          </a:xfrm>
        </p:spPr>
        <p:txBody>
          <a:bodyPr>
            <a:normAutofit fontScale="92500" lnSpcReduction="10000"/>
          </a:bodyPr>
          <a:lstStyle/>
          <a:p>
            <a:r>
              <a:rPr lang="en-US" dirty="0" smtClean="0"/>
              <a:t>Empirical question-mark over: </a:t>
            </a:r>
          </a:p>
          <a:p>
            <a:pPr marL="971550" lvl="1" indent="-514350">
              <a:buFont typeface="+mj-lt"/>
              <a:buAutoNum type="arabicPeriod"/>
            </a:pPr>
            <a:r>
              <a:rPr lang="en-US" dirty="0" smtClean="0"/>
              <a:t>real significance of P’s increased apathy for P’s life and projects (How we can best assess? What does it mean for apathy to be ‘clinically meaningful’ or problematic, esp. given that P may not care?), and</a:t>
            </a:r>
          </a:p>
          <a:p>
            <a:pPr marL="971550" lvl="1" indent="-514350">
              <a:buFont typeface="+mj-lt"/>
              <a:buAutoNum type="arabicPeriod"/>
            </a:pPr>
            <a:r>
              <a:rPr lang="en-US" dirty="0" smtClean="0"/>
              <a:t>whether changes in values revert once stimulation switched off, to enable P to compare</a:t>
            </a:r>
            <a:r>
              <a:rPr lang="en-GB" dirty="0" smtClean="0"/>
              <a:t> </a:t>
            </a:r>
            <a:endParaRPr lang="en-GB" dirty="0"/>
          </a:p>
          <a:p>
            <a:r>
              <a:rPr lang="en-US" dirty="0" smtClean="0"/>
              <a:t>When informing Ps prior to their choosing to undergo intervention, </a:t>
            </a:r>
            <a:r>
              <a:rPr lang="en-US" dirty="0"/>
              <a:t>h</a:t>
            </a:r>
            <a:r>
              <a:rPr lang="en-US" dirty="0" smtClean="0"/>
              <a:t>ow </a:t>
            </a:r>
            <a:r>
              <a:rPr lang="en-US" dirty="0"/>
              <a:t>can we </a:t>
            </a:r>
            <a:r>
              <a:rPr lang="en-US" dirty="0" smtClean="0"/>
              <a:t>maximize understanding </a:t>
            </a:r>
            <a:r>
              <a:rPr lang="en-US" dirty="0"/>
              <a:t>that </a:t>
            </a:r>
            <a:r>
              <a:rPr lang="en-US" dirty="0" smtClean="0"/>
              <a:t>may not be able to ‘fight </a:t>
            </a:r>
            <a:r>
              <a:rPr lang="en-US" dirty="0"/>
              <a:t>against</a:t>
            </a:r>
            <a:r>
              <a:rPr lang="en-US" dirty="0" smtClean="0"/>
              <a:t>’ personality changes resulting from DBS?</a:t>
            </a:r>
            <a:endParaRPr lang="en-GB" dirty="0"/>
          </a:p>
          <a:p>
            <a:endParaRPr lang="en-US" dirty="0"/>
          </a:p>
        </p:txBody>
      </p:sp>
    </p:spTree>
    <p:extLst>
      <p:ext uri="{BB962C8B-B14F-4D97-AF65-F5344CB8AC3E}">
        <p14:creationId xmlns:p14="http://schemas.microsoft.com/office/powerpoint/2010/main" val="22297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Maximize the </a:t>
            </a:r>
            <a:r>
              <a:rPr lang="en-US" sz="3600" dirty="0" smtClean="0"/>
              <a:t>Number </a:t>
            </a:r>
            <a:r>
              <a:rPr lang="en-US" sz="3600" dirty="0"/>
              <a:t>of </a:t>
            </a:r>
            <a:r>
              <a:rPr lang="en-US" sz="3600" dirty="0" smtClean="0"/>
              <a:t>Evaluative </a:t>
            </a:r>
            <a:r>
              <a:rPr lang="en-US" sz="3600" dirty="0"/>
              <a:t>P</a:t>
            </a:r>
            <a:r>
              <a:rPr lang="en-US" sz="3600" dirty="0" smtClean="0"/>
              <a:t>oints</a:t>
            </a:r>
            <a:endParaRPr lang="en-US" sz="3600" dirty="0"/>
          </a:p>
        </p:txBody>
      </p:sp>
      <p:sp>
        <p:nvSpPr>
          <p:cNvPr id="3" name="Content Placeholder 2"/>
          <p:cNvSpPr>
            <a:spLocks noGrp="1"/>
          </p:cNvSpPr>
          <p:nvPr>
            <p:ph idx="1"/>
          </p:nvPr>
        </p:nvSpPr>
        <p:spPr/>
        <p:txBody>
          <a:bodyPr>
            <a:normAutofit fontScale="85000" lnSpcReduction="20000"/>
          </a:bodyPr>
          <a:lstStyle/>
          <a:p>
            <a:pPr lvl="0"/>
            <a:r>
              <a:rPr lang="en-US" dirty="0" smtClean="0"/>
              <a:t>Ps should </a:t>
            </a:r>
            <a:r>
              <a:rPr lang="en-US" dirty="0"/>
              <a:t>be asked to reflect on and articulate </a:t>
            </a:r>
            <a:r>
              <a:rPr lang="en-US" dirty="0" smtClean="0"/>
              <a:t>values </a:t>
            </a:r>
            <a:r>
              <a:rPr lang="en-US" dirty="0"/>
              <a:t>and preferences regarding treatment at the time of providing her consent, whilst on stimulation and, if possible, at a time when stimulation is paused. </a:t>
            </a:r>
            <a:endParaRPr lang="en-US" dirty="0" smtClean="0"/>
          </a:p>
          <a:p>
            <a:pPr lvl="1"/>
            <a:r>
              <a:rPr lang="en-US" dirty="0" smtClean="0"/>
              <a:t>maximizes </a:t>
            </a:r>
            <a:r>
              <a:rPr lang="en-US" dirty="0"/>
              <a:t>the opportunity </a:t>
            </a:r>
            <a:r>
              <a:rPr lang="en-US" dirty="0" smtClean="0"/>
              <a:t>P has </a:t>
            </a:r>
            <a:r>
              <a:rPr lang="en-US" dirty="0"/>
              <a:t>to acquire insight into how the intervention is affecting her and possibly altering her </a:t>
            </a:r>
            <a:r>
              <a:rPr lang="en-US" dirty="0" smtClean="0"/>
              <a:t>values</a:t>
            </a:r>
            <a:endParaRPr lang="en-GB" dirty="0"/>
          </a:p>
          <a:p>
            <a:pPr marL="0" indent="0">
              <a:buNone/>
            </a:pPr>
            <a:endParaRPr lang="en-GB" dirty="0"/>
          </a:p>
          <a:p>
            <a:r>
              <a:rPr lang="en-US" dirty="0" smtClean="0"/>
              <a:t>Also </a:t>
            </a:r>
            <a:r>
              <a:rPr lang="en-US" dirty="0"/>
              <a:t>involve </a:t>
            </a:r>
            <a:r>
              <a:rPr lang="en-US" dirty="0" smtClean="0"/>
              <a:t>documented </a:t>
            </a:r>
            <a:r>
              <a:rPr lang="en-US" dirty="0"/>
              <a:t>evaluation from at least one </a:t>
            </a:r>
            <a:r>
              <a:rPr lang="en-US" dirty="0" smtClean="0"/>
              <a:t>surrogate </a:t>
            </a:r>
            <a:r>
              <a:rPr lang="en-US" dirty="0"/>
              <a:t>and a doctor. </a:t>
            </a:r>
            <a:endParaRPr lang="en-US" dirty="0" smtClean="0"/>
          </a:p>
          <a:p>
            <a:pPr lvl="1"/>
            <a:r>
              <a:rPr lang="en-US" dirty="0" smtClean="0"/>
              <a:t>P’s </a:t>
            </a:r>
            <a:r>
              <a:rPr lang="en-US" dirty="0"/>
              <a:t>ongoing decision to continue with stimulation can thereby be informed by all these points of </a:t>
            </a:r>
            <a:r>
              <a:rPr lang="en-US" dirty="0" smtClean="0"/>
              <a:t>reference</a:t>
            </a:r>
            <a:endParaRPr lang="en-US" dirty="0"/>
          </a:p>
        </p:txBody>
      </p:sp>
    </p:spTree>
    <p:extLst>
      <p:ext uri="{BB962C8B-B14F-4D97-AF65-F5344CB8AC3E}">
        <p14:creationId xmlns:p14="http://schemas.microsoft.com/office/powerpoint/2010/main" val="209269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087937"/>
            <a:ext cx="7772400" cy="1362075"/>
          </a:xfrm>
        </p:spPr>
        <p:txBody>
          <a:bodyPr>
            <a:normAutofit fontScale="90000"/>
          </a:bodyPr>
          <a:lstStyle/>
          <a:p>
            <a:pPr algn="ctr"/>
            <a:r>
              <a:rPr lang="en-US" dirty="0" smtClean="0">
                <a:solidFill>
                  <a:schemeClr val="accent3"/>
                </a:solidFill>
              </a:rPr>
              <a:t>2.5 Implications for theories of wellbeing and beyond…</a:t>
            </a:r>
            <a:endParaRPr lang="en-US" dirty="0">
              <a:solidFill>
                <a:schemeClr val="accent3"/>
              </a:solidFill>
            </a:endParaRPr>
          </a:p>
        </p:txBody>
      </p:sp>
      <p:pic>
        <p:nvPicPr>
          <p:cNvPr id="6" name="Picture 5"/>
          <p:cNvPicPr>
            <a:picLocks noChangeAspect="1"/>
          </p:cNvPicPr>
          <p:nvPr/>
        </p:nvPicPr>
        <p:blipFill>
          <a:blip r:embed="rId3"/>
          <a:stretch>
            <a:fillRect/>
          </a:stretch>
        </p:blipFill>
        <p:spPr>
          <a:xfrm>
            <a:off x="2052508" y="627093"/>
            <a:ext cx="5064824" cy="3970307"/>
          </a:xfrm>
          <a:prstGeom prst="rect">
            <a:avLst/>
          </a:prstGeom>
        </p:spPr>
      </p:pic>
    </p:spTree>
    <p:extLst>
      <p:ext uri="{BB962C8B-B14F-4D97-AF65-F5344CB8AC3E}">
        <p14:creationId xmlns:p14="http://schemas.microsoft.com/office/powerpoint/2010/main" val="3651464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Apathy and Wellbeing</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Three standard theories:</a:t>
            </a:r>
          </a:p>
          <a:p>
            <a:pPr lvl="1"/>
            <a:r>
              <a:rPr lang="en-US" dirty="0" smtClean="0"/>
              <a:t>Hedonism</a:t>
            </a:r>
          </a:p>
          <a:p>
            <a:pPr lvl="1"/>
            <a:r>
              <a:rPr lang="en-US" dirty="0" smtClean="0"/>
              <a:t>Desire satisfaction</a:t>
            </a:r>
          </a:p>
          <a:p>
            <a:pPr lvl="1"/>
            <a:r>
              <a:rPr lang="en-US" dirty="0" smtClean="0"/>
              <a:t>Objective list</a:t>
            </a:r>
          </a:p>
          <a:p>
            <a:pPr lvl="1"/>
            <a:endParaRPr lang="en-US" dirty="0"/>
          </a:p>
          <a:p>
            <a:r>
              <a:rPr lang="en-US" dirty="0"/>
              <a:t>If </a:t>
            </a:r>
            <a:r>
              <a:rPr lang="en-US" dirty="0" smtClean="0"/>
              <a:t>P has fewer </a:t>
            </a:r>
            <a:r>
              <a:rPr lang="en-US" i="1" dirty="0"/>
              <a:t>desires</a:t>
            </a:r>
            <a:r>
              <a:rPr lang="en-US" dirty="0"/>
              <a:t> and </a:t>
            </a:r>
            <a:r>
              <a:rPr lang="en-US" dirty="0" smtClean="0"/>
              <a:t>projects with ACC-DBS, does this suggest P’s wellbeing is diminished?</a:t>
            </a:r>
          </a:p>
          <a:p>
            <a:r>
              <a:rPr lang="en-US" dirty="0"/>
              <a:t>Implications for </a:t>
            </a:r>
            <a:r>
              <a:rPr lang="en-US" i="1" dirty="0"/>
              <a:t>objective list </a:t>
            </a:r>
            <a:r>
              <a:rPr lang="en-US" dirty="0"/>
              <a:t>too: </a:t>
            </a:r>
            <a:r>
              <a:rPr lang="en-US" dirty="0" smtClean="0"/>
              <a:t>can assume P is less </a:t>
            </a:r>
            <a:r>
              <a:rPr lang="en-US" dirty="0"/>
              <a:t>interested in obtaining and engaging in things on that </a:t>
            </a:r>
            <a:r>
              <a:rPr lang="en-US" dirty="0" smtClean="0"/>
              <a:t>list</a:t>
            </a:r>
          </a:p>
          <a:p>
            <a:r>
              <a:rPr lang="en-US" dirty="0" smtClean="0"/>
              <a:t>What does reality of P’s preference for apathy over pain mean for these theories (if anything)? </a:t>
            </a:r>
          </a:p>
          <a:p>
            <a:endParaRPr lang="en-US" dirty="0"/>
          </a:p>
        </p:txBody>
      </p:sp>
    </p:spTree>
    <p:extLst>
      <p:ext uri="{BB962C8B-B14F-4D97-AF65-F5344CB8AC3E}">
        <p14:creationId xmlns:p14="http://schemas.microsoft.com/office/powerpoint/2010/main" val="230956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Dimensions of Pain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Pain is a multifaceted symptom with at least three dimensions contributing to the experience of the pain:</a:t>
            </a:r>
          </a:p>
          <a:p>
            <a:pPr marL="0" indent="0">
              <a:buNone/>
            </a:pPr>
            <a:endParaRPr lang="en-US" dirty="0" smtClean="0"/>
          </a:p>
          <a:p>
            <a:pPr lvl="1"/>
            <a:r>
              <a:rPr lang="en-US" dirty="0" smtClean="0"/>
              <a:t>Sensory</a:t>
            </a:r>
            <a:r>
              <a:rPr lang="en-US" dirty="0"/>
              <a:t>: </a:t>
            </a:r>
            <a:r>
              <a:rPr lang="en-US" dirty="0" smtClean="0"/>
              <a:t>spatial and temporal dimensions; intensity (nociception)</a:t>
            </a:r>
          </a:p>
          <a:p>
            <a:pPr marL="457200" lvl="1" indent="0">
              <a:buNone/>
            </a:pPr>
            <a:endParaRPr lang="en-US" dirty="0" smtClean="0"/>
          </a:p>
          <a:p>
            <a:pPr lvl="1"/>
            <a:r>
              <a:rPr lang="en-US" dirty="0" smtClean="0"/>
              <a:t>Affective</a:t>
            </a:r>
            <a:r>
              <a:rPr lang="en-US" dirty="0"/>
              <a:t>: </a:t>
            </a:r>
            <a:r>
              <a:rPr lang="en-US" dirty="0" smtClean="0"/>
              <a:t>experienced unpleasantness and emotional response (fear</a:t>
            </a:r>
            <a:r>
              <a:rPr lang="en-US" dirty="0"/>
              <a:t>/anxiety/</a:t>
            </a:r>
            <a:r>
              <a:rPr lang="en-US" dirty="0" smtClean="0"/>
              <a:t>anger)</a:t>
            </a:r>
          </a:p>
          <a:p>
            <a:pPr marL="457200" lvl="1" indent="0">
              <a:buNone/>
            </a:pPr>
            <a:endParaRPr lang="en-US" dirty="0" smtClean="0"/>
          </a:p>
          <a:p>
            <a:pPr lvl="1"/>
            <a:r>
              <a:rPr lang="en-US" dirty="0" smtClean="0"/>
              <a:t>Cognitive: thoughts </a:t>
            </a:r>
            <a:r>
              <a:rPr lang="en-US" dirty="0"/>
              <a:t>about the </a:t>
            </a:r>
            <a:r>
              <a:rPr lang="en-US" dirty="0" smtClean="0"/>
              <a:t>pain</a:t>
            </a:r>
          </a:p>
        </p:txBody>
      </p:sp>
    </p:spTree>
    <p:extLst>
      <p:ext uri="{BB962C8B-B14F-4D97-AF65-F5344CB8AC3E}">
        <p14:creationId xmlns:p14="http://schemas.microsoft.com/office/powerpoint/2010/main" val="384663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theoretical reflections</a:t>
            </a:r>
            <a:endParaRPr lang="en-US" dirty="0"/>
          </a:p>
        </p:txBody>
      </p:sp>
      <p:sp>
        <p:nvSpPr>
          <p:cNvPr id="3" name="Content Placeholder 2"/>
          <p:cNvSpPr>
            <a:spLocks noGrp="1"/>
          </p:cNvSpPr>
          <p:nvPr>
            <p:ph idx="1"/>
          </p:nvPr>
        </p:nvSpPr>
        <p:spPr>
          <a:xfrm>
            <a:off x="457200" y="1600200"/>
            <a:ext cx="8229600" cy="4911210"/>
          </a:xfrm>
        </p:spPr>
        <p:txBody>
          <a:bodyPr>
            <a:normAutofit lnSpcReduction="10000"/>
          </a:bodyPr>
          <a:lstStyle/>
          <a:p>
            <a:r>
              <a:rPr lang="en-US" dirty="0" smtClean="0"/>
              <a:t>Cluster of </a:t>
            </a:r>
            <a:r>
              <a:rPr lang="en-US" i="1" dirty="0"/>
              <a:t>o</a:t>
            </a:r>
            <a:r>
              <a:rPr lang="en-US" i="1" dirty="0" smtClean="0"/>
              <a:t>verlapping</a:t>
            </a:r>
            <a:r>
              <a:rPr lang="en-US" dirty="0" smtClean="0"/>
              <a:t> (partly or wholly capturing the same thing) and </a:t>
            </a:r>
            <a:r>
              <a:rPr lang="en-US" i="1" dirty="0" smtClean="0"/>
              <a:t>interacting</a:t>
            </a:r>
            <a:r>
              <a:rPr lang="en-US" dirty="0" smtClean="0"/>
              <a:t> (changes in one affect/have implications for another) concepts:</a:t>
            </a:r>
          </a:p>
          <a:p>
            <a:pPr lvl="1"/>
            <a:r>
              <a:rPr lang="en-US" dirty="0" smtClean="0"/>
              <a:t>Best interests: (what P </a:t>
            </a:r>
            <a:r>
              <a:rPr lang="en-US" i="1" dirty="0" smtClean="0"/>
              <a:t>would probably want </a:t>
            </a:r>
            <a:r>
              <a:rPr lang="en-US" dirty="0" smtClean="0"/>
              <a:t>if</a:t>
            </a:r>
            <a:r>
              <a:rPr lang="en-US" i="1" dirty="0" smtClean="0"/>
              <a:t> </a:t>
            </a:r>
            <a:r>
              <a:rPr lang="en-US" dirty="0" smtClean="0"/>
              <a:t>P</a:t>
            </a:r>
            <a:r>
              <a:rPr lang="en-US" i="1" dirty="0" smtClean="0"/>
              <a:t> </a:t>
            </a:r>
            <a:r>
              <a:rPr lang="en-US" dirty="0" smtClean="0"/>
              <a:t>knew all the facts (i.e. pragmatic best guess) OR what P </a:t>
            </a:r>
            <a:r>
              <a:rPr lang="en-US" i="1" dirty="0" smtClean="0"/>
              <a:t>should want </a:t>
            </a:r>
            <a:r>
              <a:rPr lang="en-US" dirty="0" smtClean="0"/>
              <a:t>(i.e. utilize theory of wellbeing or ‘medical wellbeing’ ))</a:t>
            </a:r>
          </a:p>
          <a:p>
            <a:pPr lvl="1"/>
            <a:r>
              <a:rPr lang="en-US" dirty="0" smtClean="0"/>
              <a:t>Wellbeing: (defend theory)</a:t>
            </a:r>
            <a:endParaRPr lang="en-US" dirty="0"/>
          </a:p>
          <a:p>
            <a:pPr lvl="1"/>
            <a:r>
              <a:rPr lang="en-US" dirty="0" smtClean="0"/>
              <a:t>Quality of Life: (</a:t>
            </a:r>
            <a:r>
              <a:rPr lang="en-US" dirty="0" err="1" smtClean="0"/>
              <a:t>operationalised</a:t>
            </a:r>
            <a:r>
              <a:rPr lang="en-US" dirty="0" smtClean="0"/>
              <a:t> as inherently subjective: if P says </a:t>
            </a:r>
            <a:r>
              <a:rPr lang="en-US" dirty="0" err="1" smtClean="0"/>
              <a:t>QoL</a:t>
            </a:r>
            <a:r>
              <a:rPr lang="en-US" dirty="0" smtClean="0"/>
              <a:t> increased, then it has)</a:t>
            </a:r>
          </a:p>
          <a:p>
            <a:pPr lvl="1"/>
            <a:r>
              <a:rPr lang="en-US" dirty="0" smtClean="0"/>
              <a:t>(Autonomy)</a:t>
            </a:r>
            <a:endParaRPr lang="en-US" dirty="0"/>
          </a:p>
        </p:txBody>
      </p:sp>
    </p:spTree>
    <p:extLst>
      <p:ext uri="{BB962C8B-B14F-4D97-AF65-F5344CB8AC3E}">
        <p14:creationId xmlns:p14="http://schemas.microsoft.com/office/powerpoint/2010/main" val="218937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a:xfrm>
            <a:off x="457200" y="1600201"/>
            <a:ext cx="8229600" cy="3559676"/>
          </a:xfrm>
        </p:spPr>
        <p:txBody>
          <a:bodyPr>
            <a:normAutofit fontScale="92500" lnSpcReduction="10000"/>
          </a:bodyPr>
          <a:lstStyle/>
          <a:p>
            <a:pPr marL="0" indent="0">
              <a:buNone/>
            </a:pPr>
            <a:r>
              <a:rPr lang="en-US" sz="1800" dirty="0" err="1"/>
              <a:t>Boccard</a:t>
            </a:r>
            <a:r>
              <a:rPr lang="en-US" sz="1800" dirty="0"/>
              <a:t>, S. G., Fitzgerald, J. J., Pereira, E. A., </a:t>
            </a:r>
            <a:r>
              <a:rPr lang="en-US" sz="1800" dirty="0" err="1"/>
              <a:t>Moir</a:t>
            </a:r>
            <a:r>
              <a:rPr lang="en-US" sz="1800" dirty="0"/>
              <a:t>, L., Van </a:t>
            </a:r>
            <a:r>
              <a:rPr lang="en-US" sz="1800" dirty="0" err="1"/>
              <a:t>Hartevelt</a:t>
            </a:r>
            <a:r>
              <a:rPr lang="en-US" sz="1800" dirty="0"/>
              <a:t>, T. J., </a:t>
            </a:r>
            <a:r>
              <a:rPr lang="en-US" sz="1800" dirty="0" err="1"/>
              <a:t>Kringelbach</a:t>
            </a:r>
            <a:r>
              <a:rPr lang="en-US" sz="1800" dirty="0"/>
              <a:t>, M. L., ... &amp; Aziz, T. Z. (2014). Targeting the affective component of chronic pain: a case series of deep brain stimulation of the anterior cingulate cortex. </a:t>
            </a:r>
            <a:r>
              <a:rPr lang="en-US" sz="1800" i="1" dirty="0"/>
              <a:t>Neurosurgery</a:t>
            </a:r>
            <a:r>
              <a:rPr lang="en-US" sz="1800" dirty="0"/>
              <a:t>, </a:t>
            </a:r>
            <a:r>
              <a:rPr lang="en-US" sz="1800" i="1" dirty="0"/>
              <a:t>74</a:t>
            </a:r>
            <a:r>
              <a:rPr lang="en-US" sz="1800" dirty="0"/>
              <a:t>(6), 628-637</a:t>
            </a:r>
            <a:r>
              <a:rPr lang="en-US" sz="1800" dirty="0" smtClean="0"/>
              <a:t>.</a:t>
            </a:r>
          </a:p>
          <a:p>
            <a:pPr marL="0" indent="0">
              <a:buNone/>
            </a:pPr>
            <a:endParaRPr lang="en-US" sz="1800" dirty="0" smtClean="0"/>
          </a:p>
          <a:p>
            <a:pPr marL="0" indent="0">
              <a:buNone/>
            </a:pPr>
            <a:r>
              <a:rPr lang="en-US" sz="1800" dirty="0" err="1"/>
              <a:t>Boccard</a:t>
            </a:r>
            <a:r>
              <a:rPr lang="en-US" sz="1800" dirty="0"/>
              <a:t>, S. G., Pereira, E. A., </a:t>
            </a:r>
            <a:r>
              <a:rPr lang="en-US" sz="1800" dirty="0" err="1"/>
              <a:t>Moir</a:t>
            </a:r>
            <a:r>
              <a:rPr lang="en-US" sz="1800" dirty="0"/>
              <a:t>, L., Van </a:t>
            </a:r>
            <a:r>
              <a:rPr lang="en-US" sz="1800" dirty="0" err="1"/>
              <a:t>Hartevelt</a:t>
            </a:r>
            <a:r>
              <a:rPr lang="en-US" sz="1800" dirty="0"/>
              <a:t>, T. J., </a:t>
            </a:r>
            <a:r>
              <a:rPr lang="en-US" sz="1800" dirty="0" err="1"/>
              <a:t>Kringelbach</a:t>
            </a:r>
            <a:r>
              <a:rPr lang="en-US" sz="1800" dirty="0"/>
              <a:t>, M. L., FitzGerald, J. J., ... &amp; Aziz, T. Z. (2014). Deep brain stimulation of the anterior cingulate cortex: targeting the affective component of chronic pain. </a:t>
            </a:r>
            <a:r>
              <a:rPr lang="en-US" sz="1800" i="1" dirty="0" err="1"/>
              <a:t>Neuroreport</a:t>
            </a:r>
            <a:r>
              <a:rPr lang="en-US" sz="1800" dirty="0"/>
              <a:t>, </a:t>
            </a:r>
            <a:r>
              <a:rPr lang="en-US" sz="1800" i="1" dirty="0"/>
              <a:t>25</a:t>
            </a:r>
            <a:r>
              <a:rPr lang="en-US" sz="1800" dirty="0"/>
              <a:t>(2), 83-88</a:t>
            </a:r>
            <a:r>
              <a:rPr lang="en-US" sz="1800" dirty="0" smtClean="0"/>
              <a:t>.</a:t>
            </a:r>
          </a:p>
          <a:p>
            <a:pPr marL="0" indent="0">
              <a:buNone/>
            </a:pPr>
            <a:endParaRPr lang="en-US" sz="1800" dirty="0"/>
          </a:p>
          <a:p>
            <a:pPr marL="0" indent="0">
              <a:buNone/>
            </a:pPr>
            <a:r>
              <a:rPr lang="en-US" sz="1800" dirty="0"/>
              <a:t>Savulescu, J. (1994). Rational desires and the limitation of life‐sustaining treatment. </a:t>
            </a:r>
            <a:r>
              <a:rPr lang="en-US" sz="1800" i="1" dirty="0"/>
              <a:t>Bioethics</a:t>
            </a:r>
            <a:r>
              <a:rPr lang="en-US" sz="1800" dirty="0"/>
              <a:t>, </a:t>
            </a:r>
            <a:r>
              <a:rPr lang="en-US" sz="1800" i="1" dirty="0"/>
              <a:t>8</a:t>
            </a:r>
            <a:r>
              <a:rPr lang="en-US" sz="1800" dirty="0"/>
              <a:t>(3), 191-222</a:t>
            </a:r>
            <a:r>
              <a:rPr lang="en-US" sz="1800" dirty="0" smtClean="0"/>
              <a:t>.</a:t>
            </a:r>
          </a:p>
          <a:p>
            <a:pPr marL="0" indent="0">
              <a:buNone/>
            </a:pPr>
            <a:endParaRPr lang="en-US" sz="1800" dirty="0"/>
          </a:p>
          <a:p>
            <a:pPr marL="0" indent="0">
              <a:buNone/>
            </a:pPr>
            <a:r>
              <a:rPr lang="en-US" sz="1800" dirty="0"/>
              <a:t>Walker, R. L. (</a:t>
            </a:r>
            <a:r>
              <a:rPr lang="en-US" sz="1900" dirty="0"/>
              <a:t>2009</a:t>
            </a:r>
            <a:r>
              <a:rPr lang="en-US" sz="1800" dirty="0"/>
              <a:t>). Respect for rational autonomy. </a:t>
            </a:r>
            <a:r>
              <a:rPr lang="en-US" sz="1800" i="1" dirty="0"/>
              <a:t>Kennedy Institute of Ethics Journal</a:t>
            </a:r>
            <a:r>
              <a:rPr lang="en-US" sz="1800" dirty="0"/>
              <a:t>, </a:t>
            </a:r>
            <a:r>
              <a:rPr lang="en-US" sz="1800" i="1" dirty="0"/>
              <a:t>19</a:t>
            </a:r>
            <a:r>
              <a:rPr lang="en-US" sz="1800" dirty="0"/>
              <a:t>(4), 339-366.</a:t>
            </a:r>
          </a:p>
          <a:p>
            <a:pPr marL="0" indent="0">
              <a:buNone/>
            </a:pPr>
            <a:endParaRPr lang="en-US" dirty="0"/>
          </a:p>
          <a:p>
            <a:pPr marL="0" indent="0">
              <a:buNone/>
            </a:pPr>
            <a:endParaRPr lang="en-US" dirty="0"/>
          </a:p>
        </p:txBody>
      </p:sp>
      <p:sp>
        <p:nvSpPr>
          <p:cNvPr id="6" name="TextBox 5"/>
          <p:cNvSpPr txBox="1"/>
          <p:nvPr/>
        </p:nvSpPr>
        <p:spPr>
          <a:xfrm>
            <a:off x="457200" y="5833918"/>
            <a:ext cx="3603519" cy="646331"/>
          </a:xfrm>
          <a:prstGeom prst="rect">
            <a:avLst/>
          </a:prstGeom>
          <a:noFill/>
        </p:spPr>
        <p:txBody>
          <a:bodyPr wrap="square" rtlCol="0">
            <a:spAutoFit/>
          </a:bodyPr>
          <a:lstStyle/>
          <a:p>
            <a:r>
              <a:rPr lang="en-US" dirty="0" smtClean="0">
                <a:hlinkClick r:id="rId3"/>
              </a:rPr>
              <a:t>hannah</a:t>
            </a:r>
            <a:r>
              <a:rPr lang="en-US" dirty="0">
                <a:hlinkClick r:id="rId3"/>
              </a:rPr>
              <a:t>.</a:t>
            </a:r>
            <a:r>
              <a:rPr lang="en-US" dirty="0" smtClean="0">
                <a:hlinkClick r:id="rId3"/>
              </a:rPr>
              <a:t>maslen@philosophy.ox.ac.uk</a:t>
            </a:r>
            <a:endParaRPr lang="en-US" dirty="0" smtClean="0"/>
          </a:p>
          <a:p>
            <a:r>
              <a:rPr lang="en-US" dirty="0" smtClean="0">
                <a:hlinkClick r:id="rId4"/>
              </a:rPr>
              <a:t>www.hannahmaslen.wordpress.com</a:t>
            </a:r>
            <a:endParaRPr lang="en-US" dirty="0" smtClean="0"/>
          </a:p>
        </p:txBody>
      </p:sp>
      <p:pic>
        <p:nvPicPr>
          <p:cNvPr id="7" name="Picture 6"/>
          <p:cNvPicPr>
            <a:picLocks noChangeAspect="1"/>
          </p:cNvPicPr>
          <p:nvPr/>
        </p:nvPicPr>
        <p:blipFill>
          <a:blip r:embed="rId5"/>
          <a:stretch>
            <a:fillRect/>
          </a:stretch>
        </p:blipFill>
        <p:spPr>
          <a:xfrm>
            <a:off x="4876800" y="5464249"/>
            <a:ext cx="3810000" cy="1016000"/>
          </a:xfrm>
          <a:prstGeom prst="rect">
            <a:avLst/>
          </a:prstGeom>
        </p:spPr>
      </p:pic>
      <p:sp>
        <p:nvSpPr>
          <p:cNvPr id="8" name="TextBox 7"/>
          <p:cNvSpPr txBox="1"/>
          <p:nvPr/>
        </p:nvSpPr>
        <p:spPr>
          <a:xfrm>
            <a:off x="457199" y="5094917"/>
            <a:ext cx="3373967" cy="369332"/>
          </a:xfrm>
          <a:prstGeom prst="rect">
            <a:avLst/>
          </a:prstGeom>
          <a:noFill/>
        </p:spPr>
        <p:txBody>
          <a:bodyPr wrap="square" rtlCol="0">
            <a:spAutoFit/>
          </a:bodyPr>
          <a:lstStyle/>
          <a:p>
            <a:r>
              <a:rPr lang="en-US" dirty="0" smtClean="0"/>
              <a:t>Source material: </a:t>
            </a:r>
            <a:r>
              <a:rPr lang="en-US" dirty="0" err="1" smtClean="0"/>
              <a:t>Dr</a:t>
            </a:r>
            <a:r>
              <a:rPr lang="en-US" dirty="0" smtClean="0"/>
              <a:t> </a:t>
            </a:r>
            <a:r>
              <a:rPr lang="en-US" dirty="0" err="1" smtClean="0"/>
              <a:t>Binith</a:t>
            </a:r>
            <a:r>
              <a:rPr lang="en-US" dirty="0" smtClean="0"/>
              <a:t> </a:t>
            </a:r>
            <a:r>
              <a:rPr lang="en-US" dirty="0" err="1" smtClean="0"/>
              <a:t>Cheeran</a:t>
            </a:r>
            <a:endParaRPr lang="en-US" dirty="0"/>
          </a:p>
        </p:txBody>
      </p:sp>
    </p:spTree>
    <p:extLst>
      <p:ext uri="{BB962C8B-B14F-4D97-AF65-F5344CB8AC3E}">
        <p14:creationId xmlns:p14="http://schemas.microsoft.com/office/powerpoint/2010/main" val="4253302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Effect of ACC-DBS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Anterior Cingulate Cortex (ACC) DBS, unlike other DBS pain targets, targets the </a:t>
            </a:r>
            <a:r>
              <a:rPr lang="en-US" i="1" dirty="0"/>
              <a:t>affective component</a:t>
            </a:r>
            <a:r>
              <a:rPr lang="en-US" dirty="0"/>
              <a:t> of pain, and is a promising target for poorly-localized </a:t>
            </a:r>
            <a:r>
              <a:rPr lang="en-US" dirty="0" smtClean="0"/>
              <a:t>medically-refractory </a:t>
            </a:r>
            <a:r>
              <a:rPr lang="en-US" dirty="0"/>
              <a:t>pain</a:t>
            </a:r>
            <a:r>
              <a:rPr lang="en-US" dirty="0" smtClean="0"/>
              <a:t>.</a:t>
            </a:r>
          </a:p>
          <a:p>
            <a:pPr marL="0" indent="0">
              <a:buNone/>
            </a:pPr>
            <a:endParaRPr lang="en-US" dirty="0" smtClean="0"/>
          </a:p>
          <a:p>
            <a:r>
              <a:rPr lang="en-US" dirty="0" smtClean="0"/>
              <a:t>Visual Analogue Score did not correlate with the significant improvement in quality of life measures as VAS does not assess affective component</a:t>
            </a:r>
          </a:p>
          <a:p>
            <a:pPr marL="0" indent="0">
              <a:buNone/>
            </a:pPr>
            <a:endParaRPr lang="en-US" dirty="0" smtClean="0"/>
          </a:p>
          <a:p>
            <a:r>
              <a:rPr lang="en-US" dirty="0" smtClean="0"/>
              <a:t>Several patients </a:t>
            </a:r>
            <a:r>
              <a:rPr lang="en-US" dirty="0"/>
              <a:t>described feeling as if their pain was separate from </a:t>
            </a:r>
            <a:r>
              <a:rPr lang="en-US" dirty="0" smtClean="0"/>
              <a:t>them physically </a:t>
            </a:r>
            <a:r>
              <a:rPr lang="en-US" dirty="0"/>
              <a:t>and said that they did not think about it anymore</a:t>
            </a:r>
            <a:r>
              <a:rPr lang="en-US" dirty="0" smtClean="0"/>
              <a:t>, although </a:t>
            </a:r>
            <a:r>
              <a:rPr lang="en-US" dirty="0"/>
              <a:t>they could still sense </a:t>
            </a:r>
            <a:r>
              <a:rPr lang="en-US" dirty="0" smtClean="0"/>
              <a:t>it</a:t>
            </a:r>
          </a:p>
          <a:p>
            <a:endParaRPr lang="en-GB" dirty="0"/>
          </a:p>
          <a:p>
            <a:endParaRPr lang="en-US" dirty="0"/>
          </a:p>
        </p:txBody>
      </p:sp>
    </p:spTree>
    <p:extLst>
      <p:ext uri="{BB962C8B-B14F-4D97-AF65-F5344CB8AC3E}">
        <p14:creationId xmlns:p14="http://schemas.microsoft.com/office/powerpoint/2010/main" val="88810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Risk of Seizures and De </a:t>
            </a:r>
            <a:r>
              <a:rPr lang="en-US" dirty="0"/>
              <a:t>N</a:t>
            </a:r>
            <a:r>
              <a:rPr lang="en-US" dirty="0" smtClean="0"/>
              <a:t>ovo </a:t>
            </a:r>
            <a:r>
              <a:rPr lang="en-US" dirty="0"/>
              <a:t>E</a:t>
            </a:r>
            <a:r>
              <a:rPr lang="en-US" dirty="0" smtClean="0"/>
              <a:t>pilepsy</a:t>
            </a:r>
            <a:endParaRPr lang="en-US" dirty="0"/>
          </a:p>
        </p:txBody>
      </p:sp>
      <p:sp>
        <p:nvSpPr>
          <p:cNvPr id="3" name="Content Placeholder 2"/>
          <p:cNvSpPr>
            <a:spLocks noGrp="1"/>
          </p:cNvSpPr>
          <p:nvPr>
            <p:ph idx="1"/>
          </p:nvPr>
        </p:nvSpPr>
        <p:spPr/>
        <p:txBody>
          <a:bodyPr>
            <a:normAutofit fontScale="92500" lnSpcReduction="20000"/>
          </a:bodyPr>
          <a:lstStyle/>
          <a:p>
            <a:r>
              <a:rPr lang="en-US" dirty="0"/>
              <a:t>O</a:t>
            </a:r>
            <a:r>
              <a:rPr lang="en-US" dirty="0" smtClean="0"/>
              <a:t>nset </a:t>
            </a:r>
            <a:r>
              <a:rPr lang="en-US" dirty="0"/>
              <a:t>of recurrent </a:t>
            </a:r>
            <a:r>
              <a:rPr lang="en-US" dirty="0" smtClean="0"/>
              <a:t>seizures over </a:t>
            </a:r>
            <a:r>
              <a:rPr lang="en-US" dirty="0"/>
              <a:t>a 2-year period in a number </a:t>
            </a:r>
            <a:r>
              <a:rPr lang="en-US" dirty="0" smtClean="0"/>
              <a:t>(~6) of </a:t>
            </a:r>
            <a:r>
              <a:rPr lang="en-US" dirty="0"/>
              <a:t>patients who had undergone the </a:t>
            </a:r>
            <a:r>
              <a:rPr lang="en-US" dirty="0" smtClean="0"/>
              <a:t>procedure. Two cases de novo epilepsy</a:t>
            </a:r>
          </a:p>
          <a:p>
            <a:pPr lvl="1"/>
            <a:r>
              <a:rPr lang="en-US" dirty="0"/>
              <a:t>Tentative explanation</a:t>
            </a:r>
            <a:r>
              <a:rPr lang="en-US" dirty="0" smtClean="0"/>
              <a:t>: After Discharges and target </a:t>
            </a:r>
            <a:r>
              <a:rPr lang="en-US" dirty="0"/>
              <a:t>site </a:t>
            </a:r>
            <a:r>
              <a:rPr lang="en-US" dirty="0" smtClean="0"/>
              <a:t>particularly </a:t>
            </a:r>
            <a:r>
              <a:rPr lang="en-US" dirty="0"/>
              <a:t>conducive to ‘kindling’ </a:t>
            </a:r>
            <a:endParaRPr lang="en-US" dirty="0" smtClean="0"/>
          </a:p>
          <a:p>
            <a:pPr lvl="1"/>
            <a:r>
              <a:rPr lang="en-US" dirty="0" smtClean="0"/>
              <a:t>Increased risk of accidents and SUDEP</a:t>
            </a:r>
          </a:p>
          <a:p>
            <a:pPr lvl="1"/>
            <a:r>
              <a:rPr lang="en-US" dirty="0" smtClean="0"/>
              <a:t>Seizure </a:t>
            </a:r>
            <a:r>
              <a:rPr lang="en-US" dirty="0"/>
              <a:t>rate </a:t>
            </a:r>
            <a:r>
              <a:rPr lang="en-US" dirty="0" smtClean="0"/>
              <a:t>~30</a:t>
            </a:r>
            <a:r>
              <a:rPr lang="en-US" dirty="0"/>
              <a:t>-40% of implanted subjects, and epilepsy rate is </a:t>
            </a:r>
            <a:r>
              <a:rPr lang="en-US" dirty="0" smtClean="0"/>
              <a:t>~15%</a:t>
            </a:r>
          </a:p>
          <a:p>
            <a:r>
              <a:rPr lang="en-US" dirty="0" smtClean="0"/>
              <a:t>The </a:t>
            </a:r>
            <a:r>
              <a:rPr lang="en-US" dirty="0"/>
              <a:t>implant team halted the ACC DBS program and four patients were referred to the DBS Neurology service for evaluation in </a:t>
            </a:r>
            <a:r>
              <a:rPr lang="en-US" dirty="0" smtClean="0"/>
              <a:t>2014</a:t>
            </a:r>
          </a:p>
          <a:p>
            <a:endParaRPr lang="en-US" dirty="0"/>
          </a:p>
        </p:txBody>
      </p:sp>
    </p:spTree>
    <p:extLst>
      <p:ext uri="{BB962C8B-B14F-4D97-AF65-F5344CB8AC3E}">
        <p14:creationId xmlns:p14="http://schemas.microsoft.com/office/powerpoint/2010/main" val="3883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Considerations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solidFill>
                  <a:schemeClr val="accent2"/>
                </a:solidFill>
              </a:rPr>
              <a:t>1. Choosing significant risks: </a:t>
            </a:r>
            <a:r>
              <a:rPr lang="en-US" dirty="0" smtClean="0"/>
              <a:t>Do </a:t>
            </a:r>
            <a:r>
              <a:rPr lang="en-US" dirty="0"/>
              <a:t>the </a:t>
            </a:r>
            <a:r>
              <a:rPr lang="en-US" dirty="0" smtClean="0"/>
              <a:t>substantial risks </a:t>
            </a:r>
            <a:r>
              <a:rPr lang="en-US" dirty="0"/>
              <a:t>of </a:t>
            </a:r>
            <a:r>
              <a:rPr lang="en-US" dirty="0" smtClean="0"/>
              <a:t>this intervention </a:t>
            </a:r>
            <a:r>
              <a:rPr lang="en-US" dirty="0"/>
              <a:t>place limits on what practitioners can </a:t>
            </a:r>
            <a:r>
              <a:rPr lang="en-US" dirty="0" smtClean="0"/>
              <a:t>allow P </a:t>
            </a:r>
            <a:r>
              <a:rPr lang="en-US" dirty="0"/>
              <a:t>to choose to undergo?</a:t>
            </a:r>
            <a:r>
              <a:rPr lang="en-GB" dirty="0"/>
              <a:t> </a:t>
            </a:r>
            <a:endParaRPr lang="en-GB" dirty="0" smtClean="0"/>
          </a:p>
          <a:p>
            <a:pPr marL="0" indent="0">
              <a:buNone/>
            </a:pPr>
            <a:r>
              <a:rPr lang="en-GB" b="1" dirty="0" smtClean="0">
                <a:solidFill>
                  <a:schemeClr val="accent1"/>
                </a:solidFill>
              </a:rPr>
              <a:t>2. Apathetic evaluation</a:t>
            </a:r>
            <a:r>
              <a:rPr lang="en-GB" dirty="0" smtClean="0">
                <a:solidFill>
                  <a:schemeClr val="accent1"/>
                </a:solidFill>
              </a:rPr>
              <a:t>: </a:t>
            </a:r>
            <a:r>
              <a:rPr lang="en-US" dirty="0"/>
              <a:t>What are the </a:t>
            </a:r>
            <a:r>
              <a:rPr lang="en-US" dirty="0" smtClean="0"/>
              <a:t>practical </a:t>
            </a:r>
            <a:r>
              <a:rPr lang="en-US" dirty="0"/>
              <a:t>implications of </a:t>
            </a:r>
            <a:r>
              <a:rPr lang="en-US" dirty="0" smtClean="0"/>
              <a:t>P’s increased </a:t>
            </a:r>
            <a:r>
              <a:rPr lang="en-US" dirty="0"/>
              <a:t>apathy (and executive dysfunction</a:t>
            </a:r>
            <a:r>
              <a:rPr lang="en-US" dirty="0" smtClean="0"/>
              <a:t>) for P’s continued decision-making?</a:t>
            </a:r>
            <a:r>
              <a:rPr lang="en-GB" dirty="0" smtClean="0"/>
              <a:t> </a:t>
            </a:r>
          </a:p>
          <a:p>
            <a:pPr marL="0" indent="0">
              <a:buNone/>
            </a:pPr>
            <a:r>
              <a:rPr lang="en-GB" b="1" dirty="0" smtClean="0">
                <a:solidFill>
                  <a:schemeClr val="accent3"/>
                </a:solidFill>
              </a:rPr>
              <a:t>2.5</a:t>
            </a:r>
            <a:r>
              <a:rPr lang="en-GB" dirty="0" smtClean="0">
                <a:solidFill>
                  <a:schemeClr val="accent3"/>
                </a:solidFill>
              </a:rPr>
              <a:t> </a:t>
            </a:r>
            <a:r>
              <a:rPr lang="en-GB" b="1" dirty="0" smtClean="0">
                <a:solidFill>
                  <a:schemeClr val="accent3"/>
                </a:solidFill>
              </a:rPr>
              <a:t>Rethinking wellbeing</a:t>
            </a:r>
            <a:r>
              <a:rPr lang="en-GB" dirty="0" smtClean="0">
                <a:solidFill>
                  <a:schemeClr val="accent3"/>
                </a:solidFill>
              </a:rPr>
              <a:t>: </a:t>
            </a:r>
            <a:r>
              <a:rPr lang="en-GB" dirty="0" smtClean="0"/>
              <a:t>What are the implications of Ps’ expressed preferences for theories of wellbeing?</a:t>
            </a:r>
          </a:p>
          <a:p>
            <a:pPr marL="514350" indent="-514350">
              <a:buFont typeface="+mj-lt"/>
              <a:buAutoNum type="arabicPeriod"/>
            </a:pPr>
            <a:endParaRPr lang="en-US" dirty="0"/>
          </a:p>
        </p:txBody>
      </p:sp>
    </p:spTree>
    <p:extLst>
      <p:ext uri="{BB962C8B-B14F-4D97-AF65-F5344CB8AC3E}">
        <p14:creationId xmlns:p14="http://schemas.microsoft.com/office/powerpoint/2010/main" val="1488785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5081397"/>
            <a:ext cx="7772400" cy="1362075"/>
          </a:xfrm>
        </p:spPr>
        <p:txBody>
          <a:bodyPr/>
          <a:lstStyle/>
          <a:p>
            <a:pPr algn="ctr"/>
            <a:r>
              <a:rPr lang="en-US" dirty="0" smtClean="0">
                <a:solidFill>
                  <a:schemeClr val="accent2"/>
                </a:solidFill>
              </a:rPr>
              <a:t>1. Choosing significant risks</a:t>
            </a:r>
            <a:endParaRPr lang="en-US" dirty="0">
              <a:solidFill>
                <a:schemeClr val="accent2"/>
              </a:solidFill>
            </a:endParaRPr>
          </a:p>
        </p:txBody>
      </p:sp>
      <p:pic>
        <p:nvPicPr>
          <p:cNvPr id="7" name="Picture 6"/>
          <p:cNvPicPr>
            <a:picLocks noChangeAspect="1"/>
          </p:cNvPicPr>
          <p:nvPr/>
        </p:nvPicPr>
        <p:blipFill>
          <a:blip r:embed="rId2"/>
          <a:stretch>
            <a:fillRect/>
          </a:stretch>
        </p:blipFill>
        <p:spPr>
          <a:xfrm>
            <a:off x="2731755" y="896908"/>
            <a:ext cx="5229431" cy="3604285"/>
          </a:xfrm>
          <a:prstGeom prst="rect">
            <a:avLst/>
          </a:prstGeom>
        </p:spPr>
      </p:pic>
    </p:spTree>
    <p:extLst>
      <p:ext uri="{BB962C8B-B14F-4D97-AF65-F5344CB8AC3E}">
        <p14:creationId xmlns:p14="http://schemas.microsoft.com/office/powerpoint/2010/main" val="1303312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Principles of Medical Ethics</a:t>
            </a:r>
            <a:endParaRPr lang="en-US" dirty="0"/>
          </a:p>
        </p:txBody>
      </p:sp>
      <p:sp>
        <p:nvSpPr>
          <p:cNvPr id="5" name="Content Placeholder 4"/>
          <p:cNvSpPr>
            <a:spLocks noGrp="1"/>
          </p:cNvSpPr>
          <p:nvPr>
            <p:ph idx="1"/>
          </p:nvPr>
        </p:nvSpPr>
        <p:spPr/>
        <p:txBody>
          <a:bodyPr>
            <a:normAutofit/>
          </a:bodyPr>
          <a:lstStyle/>
          <a:p>
            <a:endParaRPr lang="en-US" sz="4000" dirty="0" smtClean="0"/>
          </a:p>
          <a:p>
            <a:r>
              <a:rPr lang="en-US" sz="4000" dirty="0" smtClean="0"/>
              <a:t>Non-maleficence</a:t>
            </a:r>
          </a:p>
          <a:p>
            <a:r>
              <a:rPr lang="en-US" sz="4000" dirty="0" smtClean="0"/>
              <a:t>Beneficence</a:t>
            </a:r>
          </a:p>
          <a:p>
            <a:r>
              <a:rPr lang="en-US" sz="4000" dirty="0" smtClean="0"/>
              <a:t>Autonomy</a:t>
            </a:r>
          </a:p>
          <a:p>
            <a:r>
              <a:rPr lang="en-US" sz="4000" dirty="0" smtClean="0"/>
              <a:t>Justice </a:t>
            </a:r>
            <a:endParaRPr lang="en-US" sz="4000" dirty="0"/>
          </a:p>
        </p:txBody>
      </p:sp>
    </p:spTree>
    <p:extLst>
      <p:ext uri="{BB962C8B-B14F-4D97-AF65-F5344CB8AC3E}">
        <p14:creationId xmlns:p14="http://schemas.microsoft.com/office/powerpoint/2010/main" val="2028768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Non-Maleficence</a:t>
            </a:r>
            <a:endParaRPr lang="en-US" dirty="0"/>
          </a:p>
        </p:txBody>
      </p:sp>
      <p:sp>
        <p:nvSpPr>
          <p:cNvPr id="3" name="Content Placeholder 2"/>
          <p:cNvSpPr>
            <a:spLocks noGrp="1"/>
          </p:cNvSpPr>
          <p:nvPr>
            <p:ph idx="1"/>
          </p:nvPr>
        </p:nvSpPr>
        <p:spPr>
          <a:xfrm>
            <a:off x="457200" y="1600200"/>
            <a:ext cx="8229600" cy="4875434"/>
          </a:xfrm>
        </p:spPr>
        <p:txBody>
          <a:bodyPr>
            <a:normAutofit/>
          </a:bodyPr>
          <a:lstStyle/>
          <a:p>
            <a:r>
              <a:rPr lang="en-US" dirty="0" smtClean="0"/>
              <a:t>Does </a:t>
            </a:r>
            <a:r>
              <a:rPr lang="en-US" dirty="0"/>
              <a:t>principle of non-maleficence – do no harm – weigh decisively against offering treatment that causes a distinct, further </a:t>
            </a:r>
            <a:r>
              <a:rPr lang="en-US" dirty="0" smtClean="0"/>
              <a:t>(high risk) condition</a:t>
            </a:r>
            <a:r>
              <a:rPr lang="en-GB" dirty="0" smtClean="0"/>
              <a:t>?</a:t>
            </a:r>
          </a:p>
          <a:p>
            <a:pPr lvl="1"/>
            <a:r>
              <a:rPr lang="en-GB" dirty="0" smtClean="0"/>
              <a:t>Intervention increases risks patient faces</a:t>
            </a:r>
          </a:p>
          <a:p>
            <a:pPr lvl="1"/>
            <a:r>
              <a:rPr lang="en-US" dirty="0" smtClean="0"/>
              <a:t>But, obviously, medicine </a:t>
            </a:r>
            <a:r>
              <a:rPr lang="en-US" dirty="0"/>
              <a:t>is not just about physiological healing and </a:t>
            </a:r>
            <a:r>
              <a:rPr lang="en-US" dirty="0" smtClean="0"/>
              <a:t>survival</a:t>
            </a:r>
            <a:r>
              <a:rPr lang="en-GB" dirty="0" smtClean="0"/>
              <a:t>; Quality of life </a:t>
            </a:r>
          </a:p>
          <a:p>
            <a:pPr lvl="2"/>
            <a:r>
              <a:rPr lang="en-GB" dirty="0" smtClean="0"/>
              <a:t>Consider outcome in totality </a:t>
            </a:r>
          </a:p>
          <a:p>
            <a:pPr lvl="1"/>
            <a:r>
              <a:rPr lang="en-GB" dirty="0" smtClean="0"/>
              <a:t>Indirect risk to life from suicide</a:t>
            </a:r>
          </a:p>
          <a:p>
            <a:pPr marL="457200" lvl="1" indent="0">
              <a:buNone/>
            </a:pPr>
            <a:endParaRPr lang="en-GB" dirty="0" smtClean="0"/>
          </a:p>
          <a:p>
            <a:pPr marL="0" indent="0">
              <a:buNone/>
            </a:pPr>
            <a:endParaRPr lang="en-GB" dirty="0"/>
          </a:p>
        </p:txBody>
      </p:sp>
    </p:spTree>
    <p:extLst>
      <p:ext uri="{BB962C8B-B14F-4D97-AF65-F5344CB8AC3E}">
        <p14:creationId xmlns:p14="http://schemas.microsoft.com/office/powerpoint/2010/main" val="338034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12227</TotalTime>
  <Words>3449</Words>
  <Application>Microsoft Office PowerPoint</Application>
  <PresentationFormat>On-screen Show (4:3)</PresentationFormat>
  <Paragraphs>306</Paragraphs>
  <Slides>31</Slides>
  <Notes>19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Black</vt:lpstr>
      <vt:lpstr>Deep Brain Stimulation for the Treatment of Chronic Pain</vt:lpstr>
      <vt:lpstr>Background</vt:lpstr>
      <vt:lpstr>Dimensions of Pain</vt:lpstr>
      <vt:lpstr>Treatment Effect of ACC-DBS</vt:lpstr>
      <vt:lpstr>Risk of Seizures and De Novo Epilepsy</vt:lpstr>
      <vt:lpstr>Ethical Considerations</vt:lpstr>
      <vt:lpstr>1. Choosing significant risks</vt:lpstr>
      <vt:lpstr>Principles of Medical Ethics</vt:lpstr>
      <vt:lpstr>Non-Maleficence</vt:lpstr>
      <vt:lpstr>Beneficence </vt:lpstr>
      <vt:lpstr>Autonomous Decision-Making</vt:lpstr>
      <vt:lpstr>Rational Decision-Making</vt:lpstr>
      <vt:lpstr>Two Instructive Perspectives</vt:lpstr>
      <vt:lpstr>The Prima Facie Concern with ACC-DBS</vt:lpstr>
      <vt:lpstr>Barriers to/Failures in Practical Rationality?</vt:lpstr>
      <vt:lpstr>Barriers to/Failures in Theoretical Rationality?</vt:lpstr>
      <vt:lpstr>Chronic Pain as ‘Controlling Influence’?</vt:lpstr>
      <vt:lpstr>Clinical Questions and Implications</vt:lpstr>
      <vt:lpstr>Augmented Consent Process</vt:lpstr>
      <vt:lpstr>2. Increased apathy (and executive dysfunction)</vt:lpstr>
      <vt:lpstr>Frontal Systems Behaviour Scale</vt:lpstr>
      <vt:lpstr>Apathy Items</vt:lpstr>
      <vt:lpstr>Executive Dysfunction Items</vt:lpstr>
      <vt:lpstr>Executive Dysfunction and Theoretical Rationality</vt:lpstr>
      <vt:lpstr>Apathy and Practical Rationality</vt:lpstr>
      <vt:lpstr>Clinical Questions and Implications</vt:lpstr>
      <vt:lpstr>Maximize the Number of Evaluative Points</vt:lpstr>
      <vt:lpstr>2.5 Implications for theories of wellbeing and beyond…</vt:lpstr>
      <vt:lpstr>Apathy and Wellbeing</vt:lpstr>
      <vt:lpstr>Further theoretical reflections</vt:lpstr>
      <vt:lpstr>References</vt:lpstr>
    </vt:vector>
  </TitlesOfParts>
  <Company>University of Oxford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Deep Brain stimulation for the Treatment of Chronic Pain</dc:title>
  <dc:creator>Faculty of Philosophy</dc:creator>
  <cp:lastModifiedBy>Marjorie Miller</cp:lastModifiedBy>
  <cp:revision>110</cp:revision>
  <dcterms:created xsi:type="dcterms:W3CDTF">2016-01-12T15:44:24Z</dcterms:created>
  <dcterms:modified xsi:type="dcterms:W3CDTF">2016-02-25T15:55:37Z</dcterms:modified>
</cp:coreProperties>
</file>