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sldIdLst>
    <p:sldId id="256" r:id="rId2"/>
    <p:sldId id="434" r:id="rId3"/>
    <p:sldId id="437" r:id="rId4"/>
    <p:sldId id="507" r:id="rId5"/>
    <p:sldId id="508" r:id="rId6"/>
    <p:sldId id="509" r:id="rId7"/>
    <p:sldId id="510" r:id="rId8"/>
    <p:sldId id="438" r:id="rId9"/>
    <p:sldId id="439" r:id="rId10"/>
    <p:sldId id="440" r:id="rId11"/>
    <p:sldId id="433" r:id="rId12"/>
    <p:sldId id="443" r:id="rId13"/>
    <p:sldId id="444" r:id="rId14"/>
    <p:sldId id="445" r:id="rId15"/>
    <p:sldId id="446" r:id="rId16"/>
    <p:sldId id="447" r:id="rId17"/>
    <p:sldId id="448" r:id="rId18"/>
    <p:sldId id="449" r:id="rId19"/>
    <p:sldId id="450" r:id="rId20"/>
    <p:sldId id="451" r:id="rId21"/>
    <p:sldId id="452" r:id="rId22"/>
    <p:sldId id="453" r:id="rId23"/>
    <p:sldId id="454" r:id="rId24"/>
    <p:sldId id="455" r:id="rId25"/>
    <p:sldId id="456" r:id="rId26"/>
    <p:sldId id="457" r:id="rId27"/>
    <p:sldId id="458" r:id="rId28"/>
    <p:sldId id="459" r:id="rId29"/>
    <p:sldId id="460" r:id="rId30"/>
    <p:sldId id="461" r:id="rId31"/>
    <p:sldId id="462" r:id="rId32"/>
    <p:sldId id="463" r:id="rId33"/>
    <p:sldId id="464" r:id="rId34"/>
    <p:sldId id="465" r:id="rId35"/>
    <p:sldId id="466" r:id="rId36"/>
    <p:sldId id="468" r:id="rId37"/>
    <p:sldId id="469" r:id="rId38"/>
    <p:sldId id="470" r:id="rId39"/>
    <p:sldId id="472" r:id="rId40"/>
    <p:sldId id="473" r:id="rId41"/>
    <p:sldId id="471" r:id="rId42"/>
    <p:sldId id="474" r:id="rId43"/>
    <p:sldId id="475" r:id="rId44"/>
    <p:sldId id="476" r:id="rId45"/>
    <p:sldId id="477" r:id="rId46"/>
    <p:sldId id="478" r:id="rId47"/>
    <p:sldId id="527" r:id="rId48"/>
    <p:sldId id="480" r:id="rId49"/>
    <p:sldId id="481" r:id="rId50"/>
    <p:sldId id="511" r:id="rId51"/>
    <p:sldId id="482" r:id="rId52"/>
    <p:sldId id="493" r:id="rId53"/>
    <p:sldId id="494" r:id="rId54"/>
    <p:sldId id="483" r:id="rId55"/>
    <p:sldId id="484" r:id="rId56"/>
    <p:sldId id="486" r:id="rId57"/>
    <p:sldId id="488" r:id="rId58"/>
    <p:sldId id="516" r:id="rId59"/>
    <p:sldId id="517" r:id="rId60"/>
    <p:sldId id="491" r:id="rId61"/>
    <p:sldId id="518" r:id="rId62"/>
    <p:sldId id="512" r:id="rId63"/>
    <p:sldId id="519" r:id="rId64"/>
    <p:sldId id="520" r:id="rId65"/>
    <p:sldId id="521" r:id="rId66"/>
    <p:sldId id="522" r:id="rId67"/>
    <p:sldId id="523" r:id="rId68"/>
    <p:sldId id="515" r:id="rId69"/>
    <p:sldId id="524" r:id="rId70"/>
    <p:sldId id="525" r:id="rId71"/>
    <p:sldId id="526" r:id="rId72"/>
    <p:sldId id="514" r:id="rId73"/>
    <p:sldId id="513" r:id="rId74"/>
    <p:sldId id="501" r:id="rId75"/>
    <p:sldId id="502" r:id="rId76"/>
    <p:sldId id="503" r:id="rId77"/>
    <p:sldId id="504" r:id="rId78"/>
    <p:sldId id="505" r:id="rId79"/>
    <p:sldId id="506"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6982"/>
    <a:srgbClr val="D66D88"/>
    <a:srgbClr val="CB6881"/>
    <a:srgbClr val="C42A38"/>
    <a:srgbClr val="BE6279"/>
    <a:srgbClr val="A8576B"/>
    <a:srgbClr val="40844E"/>
    <a:srgbClr val="647420"/>
    <a:srgbClr val="7ED0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60" d="100"/>
          <a:sy n="60" d="100"/>
        </p:scale>
        <p:origin x="-3084" y="-11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D2A578-229F-1844-8C6C-BDE412363E93}" type="datetimeFigureOut">
              <a:rPr lang="en-US" smtClean="0"/>
              <a:t>3/11/2016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6FA11D-EC91-1C4D-9258-1A5023BE8C77}" type="slidenum">
              <a:rPr lang="en-US" smtClean="0"/>
              <a:t>‹#›</a:t>
            </a:fld>
            <a:endParaRPr lang="en-US"/>
          </a:p>
        </p:txBody>
      </p:sp>
    </p:spTree>
    <p:extLst>
      <p:ext uri="{BB962C8B-B14F-4D97-AF65-F5344CB8AC3E}">
        <p14:creationId xmlns:p14="http://schemas.microsoft.com/office/powerpoint/2010/main" val="30565381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39E051-7621-8C4A-BCA4-89DF43FB7A9A}" type="slidenum">
              <a:rPr lang="en-US" smtClean="0"/>
              <a:pPr/>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39E051-7621-8C4A-BCA4-89DF43FB7A9A}"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D170F2-B2C5-0040-ADA0-44B5E30D32A9}" type="slidenum">
              <a:rPr lang="en-US" smtClean="0"/>
              <a:t>79</a:t>
            </a:fld>
            <a:endParaRPr lang="en-US"/>
          </a:p>
        </p:txBody>
      </p:sp>
    </p:spTree>
    <p:extLst>
      <p:ext uri="{BB962C8B-B14F-4D97-AF65-F5344CB8AC3E}">
        <p14:creationId xmlns:p14="http://schemas.microsoft.com/office/powerpoint/2010/main" val="2284348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1E424C-57B7-5C45-BF90-90A126E642B6}" type="datetimeFigureOut">
              <a:rPr lang="en-US" smtClean="0"/>
              <a:pPr/>
              <a:t>3/11/2016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2103D-DB91-9C49-8C67-8D6372A8260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1E424C-57B7-5C45-BF90-90A126E642B6}" type="datetimeFigureOut">
              <a:rPr lang="en-US" smtClean="0"/>
              <a:pPr/>
              <a:t>3/11/2016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2103D-DB91-9C49-8C67-8D6372A8260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1E424C-57B7-5C45-BF90-90A126E642B6}" type="datetimeFigureOut">
              <a:rPr lang="en-US" smtClean="0"/>
              <a:pPr/>
              <a:t>3/11/2016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2103D-DB91-9C49-8C67-8D6372A8260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1E424C-57B7-5C45-BF90-90A126E642B6}" type="datetimeFigureOut">
              <a:rPr lang="en-US" smtClean="0"/>
              <a:pPr/>
              <a:t>3/11/2016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2103D-DB91-9C49-8C67-8D6372A826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1E424C-57B7-5C45-BF90-90A126E642B6}" type="datetimeFigureOut">
              <a:rPr lang="en-US" smtClean="0"/>
              <a:pPr/>
              <a:t>3/11/2016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2103D-DB91-9C49-8C67-8D6372A8260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1E424C-57B7-5C45-BF90-90A126E642B6}" type="datetimeFigureOut">
              <a:rPr lang="en-US" smtClean="0"/>
              <a:pPr/>
              <a:t>3/11/2016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2103D-DB91-9C49-8C67-8D6372A8260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1E424C-57B7-5C45-BF90-90A126E642B6}" type="datetimeFigureOut">
              <a:rPr lang="en-US" smtClean="0"/>
              <a:pPr/>
              <a:t>3/11/2016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D2103D-DB91-9C49-8C67-8D6372A8260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1E424C-57B7-5C45-BF90-90A126E642B6}" type="datetimeFigureOut">
              <a:rPr lang="en-US" smtClean="0"/>
              <a:pPr/>
              <a:t>3/11/2016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D2103D-DB91-9C49-8C67-8D6372A826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1E424C-57B7-5C45-BF90-90A126E642B6}" type="datetimeFigureOut">
              <a:rPr lang="en-US" smtClean="0"/>
              <a:pPr/>
              <a:t>3/11/2016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D2103D-DB91-9C49-8C67-8D6372A8260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1E424C-57B7-5C45-BF90-90A126E642B6}" type="datetimeFigureOut">
              <a:rPr lang="en-US" smtClean="0"/>
              <a:pPr/>
              <a:t>3/11/2016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2103D-DB91-9C49-8C67-8D6372A8260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1E424C-57B7-5C45-BF90-90A126E642B6}" type="datetimeFigureOut">
              <a:rPr lang="en-US" smtClean="0"/>
              <a:pPr/>
              <a:t>3/11/2016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2103D-DB91-9C49-8C67-8D6372A826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E424C-57B7-5C45-BF90-90A126E642B6}" type="datetimeFigureOut">
              <a:rPr lang="en-US" smtClean="0"/>
              <a:pPr/>
              <a:t>3/11/2016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2103D-DB91-9C49-8C67-8D6372A826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0.jpg"/><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6.gif"/><Relationship Id="rId4" Type="http://schemas.openxmlformats.org/officeDocument/2006/relationships/image" Target="../media/image65.jpg"/></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47775" y="5306407"/>
            <a:ext cx="8007534" cy="1295243"/>
          </a:xfrm>
        </p:spPr>
        <p:txBody>
          <a:bodyPr>
            <a:normAutofit fontScale="85000" lnSpcReduction="20000"/>
          </a:bodyPr>
          <a:lstStyle/>
          <a:p>
            <a:r>
              <a:rPr lang="en-US" b="1" dirty="0" smtClean="0">
                <a:solidFill>
                  <a:schemeClr val="tx1"/>
                </a:solidFill>
              </a:rPr>
              <a:t>Brian D. Earp</a:t>
            </a:r>
          </a:p>
          <a:p>
            <a:r>
              <a:rPr lang="en-US" b="1" dirty="0" smtClean="0">
                <a:solidFill>
                  <a:schemeClr val="tx1"/>
                </a:solidFill>
              </a:rPr>
              <a:t>Oxford </a:t>
            </a:r>
            <a:r>
              <a:rPr lang="en-US" b="1" dirty="0" err="1" smtClean="0">
                <a:solidFill>
                  <a:schemeClr val="tx1"/>
                </a:solidFill>
              </a:rPr>
              <a:t>Uehiro</a:t>
            </a:r>
            <a:r>
              <a:rPr lang="en-US" b="1" dirty="0" smtClean="0">
                <a:solidFill>
                  <a:schemeClr val="tx1"/>
                </a:solidFill>
              </a:rPr>
              <a:t> Centre for Practical Ethics</a:t>
            </a:r>
          </a:p>
          <a:p>
            <a:r>
              <a:rPr lang="en-US" b="1" dirty="0" smtClean="0">
                <a:solidFill>
                  <a:schemeClr val="tx1"/>
                </a:solidFill>
              </a:rPr>
              <a:t>&amp; The </a:t>
            </a:r>
            <a:r>
              <a:rPr lang="en-US" b="1" dirty="0">
                <a:solidFill>
                  <a:schemeClr val="tx1"/>
                </a:solidFill>
              </a:rPr>
              <a:t>Hastings Center Bioethics Research </a:t>
            </a:r>
            <a:r>
              <a:rPr lang="en-US" b="1" dirty="0" smtClean="0">
                <a:solidFill>
                  <a:schemeClr val="tx1"/>
                </a:solidFill>
              </a:rPr>
              <a:t>Institute</a:t>
            </a:r>
            <a:endParaRPr lang="en-US" b="1" dirty="0">
              <a:solidFill>
                <a:schemeClr val="tx1"/>
              </a:solidFill>
            </a:endParaRPr>
          </a:p>
          <a:p>
            <a:endParaRPr lang="en-US" dirty="0">
              <a:solidFill>
                <a:schemeClr val="tx1"/>
              </a:solidFill>
            </a:endParaRPr>
          </a:p>
        </p:txBody>
      </p:sp>
      <p:sp>
        <p:nvSpPr>
          <p:cNvPr id="7" name="Title 1"/>
          <p:cNvSpPr txBox="1">
            <a:spLocks/>
          </p:cNvSpPr>
          <p:nvPr/>
        </p:nvSpPr>
        <p:spPr>
          <a:xfrm>
            <a:off x="-2222503" y="21167"/>
            <a:ext cx="8721344" cy="2035290"/>
          </a:xfrm>
          <a:prstGeom prst="rect">
            <a:avLst/>
          </a:prstGeom>
        </p:spPr>
        <p:txBody>
          <a:bodyPr vert="horz" lIns="91440" tIns="45720" rIns="91440" bIns="45720" rtlCol="0" anchor="ctr">
            <a:noAutofit/>
          </a:bodyPr>
          <a:lstStyle/>
          <a:p>
            <a:pPr lvl="0" algn="r">
              <a:spcBef>
                <a:spcPct val="0"/>
              </a:spcBef>
              <a:defRPr/>
            </a:pPr>
            <a:r>
              <a:rPr lang="en-US" sz="6000" b="1" noProof="0" dirty="0" smtClean="0">
                <a:solidFill>
                  <a:srgbClr val="CE6982"/>
                </a:solidFill>
              </a:rPr>
              <a:t>Love drugs:</a:t>
            </a:r>
            <a:endParaRPr kumimoji="0" lang="en-US" sz="55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pic>
        <p:nvPicPr>
          <p:cNvPr id="8" name="Picture 7" descr="Screen Shot 2015-03-11 at 9.05.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971" y="1627924"/>
            <a:ext cx="5216525" cy="3233976"/>
          </a:xfrm>
          <a:prstGeom prst="rect">
            <a:avLst/>
          </a:prstGeom>
        </p:spPr>
      </p:pic>
      <p:sp>
        <p:nvSpPr>
          <p:cNvPr id="9" name="Subtitle 2"/>
          <p:cNvSpPr txBox="1">
            <a:spLocks/>
          </p:cNvSpPr>
          <p:nvPr/>
        </p:nvSpPr>
        <p:spPr>
          <a:xfrm>
            <a:off x="928772" y="2364242"/>
            <a:ext cx="7281330" cy="203842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500" b="1" dirty="0" smtClean="0">
                <a:solidFill>
                  <a:srgbClr val="558ED5"/>
                </a:solidFill>
              </a:rPr>
              <a:t>Why scientists should study the effects of pharmaceuticals on human (romantic) relationships</a:t>
            </a:r>
            <a:endParaRPr lang="en-US" sz="3500" dirty="0">
              <a:solidFill>
                <a:srgbClr val="558ED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77247" y="1782050"/>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Wider social implications</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6" name="TextBox 5"/>
          <p:cNvSpPr txBox="1"/>
          <p:nvPr/>
        </p:nvSpPr>
        <p:spPr>
          <a:xfrm>
            <a:off x="635000" y="1458638"/>
            <a:ext cx="8085667" cy="3785652"/>
          </a:xfrm>
          <a:prstGeom prst="rect">
            <a:avLst/>
          </a:prstGeom>
          <a:noFill/>
        </p:spPr>
        <p:txBody>
          <a:bodyPr wrap="square" rtlCol="0">
            <a:spAutoFit/>
          </a:bodyPr>
          <a:lstStyle/>
          <a:p>
            <a:r>
              <a:rPr lang="en-US" sz="3000" dirty="0" smtClean="0"/>
              <a:t>“[Many people have] reached the normative conclusion that they do not want to live in a world where increasing swaths of human experience are under the logic of medicine. There are, or should be, experiences that use an older logic, which are under the jurisdiction of another profession or under no jurisdiction at all. </a:t>
            </a:r>
            <a:r>
              <a:rPr lang="en-US" sz="3000" i="1" dirty="0" smtClean="0"/>
              <a:t>We can all fear the medicalization of love.</a:t>
            </a:r>
            <a:r>
              <a:rPr lang="en-US" sz="3000" dirty="0" smtClean="0"/>
              <a:t>”</a:t>
            </a:r>
            <a:endParaRPr lang="en-US" sz="3000" dirty="0"/>
          </a:p>
        </p:txBody>
      </p:sp>
      <p:sp>
        <p:nvSpPr>
          <p:cNvPr id="7" name="Title 1"/>
          <p:cNvSpPr txBox="1">
            <a:spLocks/>
          </p:cNvSpPr>
          <p:nvPr/>
        </p:nvSpPr>
        <p:spPr>
          <a:xfrm>
            <a:off x="1827993" y="4637122"/>
            <a:ext cx="8967041" cy="2035290"/>
          </a:xfrm>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CE6982"/>
                </a:solidFill>
              </a:rPr>
              <a:t>Evans (forthcoming)</a:t>
            </a:r>
            <a:endParaRPr kumimoji="0" lang="en-US" sz="4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Tree>
    <p:extLst>
      <p:ext uri="{BB962C8B-B14F-4D97-AF65-F5344CB8AC3E}">
        <p14:creationId xmlns:p14="http://schemas.microsoft.com/office/powerpoint/2010/main" val="254437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5.55556E-7 -2.59259E-6 C -0.00139 -0.00509 -0.00295 -0.00972 -0.00417 -0.01458 C -0.00538 -0.01921 -0.00608 -0.025 -0.00729 -0.02916 C -0.00851 -0.03356 -0.01024 -0.03565 -0.01146 -0.04004 C -0.0158 -0.05764 -0.01962 -0.08194 -0.02274 -0.10231 C -0.02691 -0.1294 -0.02639 -0.12801 -0.02882 -0.15347 C -0.02951 -0.16088 -0.03021 -0.16828 -0.0309 -0.17546 C -0.03125 -0.1794 -0.03194 -0.18634 -0.03194 -0.18611 C -0.03299 -0.21551 -0.03125 -0.20578 -0.0349 -0.21921 " pathEditMode="relative" rAng="0" ptsTypes="ffffffffA">
                                      <p:cBhvr>
                                        <p:cTn id="6" dur="2000" fill="hold"/>
                                        <p:tgtEl>
                                          <p:spTgt spid="5"/>
                                        </p:tgtEl>
                                        <p:attrNameLst>
                                          <p:attrName>ppt_x</p:attrName>
                                          <p:attrName>ppt_y</p:attrName>
                                        </p:attrNameLst>
                                      </p:cBhvr>
                                      <p:rCtr x="-1753" y="-10972"/>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3-11 at 9.09.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148169"/>
            <a:ext cx="9017000" cy="6115938"/>
          </a:xfrm>
          <a:prstGeom prst="rect">
            <a:avLst/>
          </a:prstGeom>
        </p:spPr>
      </p:pic>
      <p:pic>
        <p:nvPicPr>
          <p:cNvPr id="3" name="Picture 2" descr="Screen Shot 2015-03-11 at 9.10.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1"/>
            <a:ext cx="9144000" cy="918167"/>
          </a:xfrm>
          <a:prstGeom prst="rect">
            <a:avLst/>
          </a:prstGeom>
        </p:spPr>
      </p:pic>
    </p:spTree>
    <p:extLst>
      <p:ext uri="{BB962C8B-B14F-4D97-AF65-F5344CB8AC3E}">
        <p14:creationId xmlns:p14="http://schemas.microsoft.com/office/powerpoint/2010/main" val="293483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5000" y="1458638"/>
            <a:ext cx="8085667" cy="3785652"/>
          </a:xfrm>
          <a:prstGeom prst="rect">
            <a:avLst/>
          </a:prstGeom>
          <a:noFill/>
        </p:spPr>
        <p:txBody>
          <a:bodyPr wrap="square" rtlCol="0">
            <a:spAutoFit/>
          </a:bodyPr>
          <a:lstStyle/>
          <a:p>
            <a:r>
              <a:rPr lang="en-US" sz="3000" dirty="0" smtClean="0"/>
              <a:t>“[Many people have] reached the normative conclusion that they do not want to live in a world where increasing swaths of human experience are under the logic of medicine. There are, or should be, experiences that use an older logic, which are under the jurisdiction of another profession or under no jurisdiction at all. </a:t>
            </a:r>
            <a:r>
              <a:rPr lang="en-US" sz="3000" i="1" dirty="0" smtClean="0">
                <a:solidFill>
                  <a:srgbClr val="CE6982"/>
                </a:solidFill>
              </a:rPr>
              <a:t>We can all fear the medicalization of love.</a:t>
            </a:r>
            <a:r>
              <a:rPr lang="en-US" sz="3000" dirty="0" smtClean="0">
                <a:solidFill>
                  <a:srgbClr val="CE6982"/>
                </a:solidFill>
              </a:rPr>
              <a:t>”</a:t>
            </a:r>
            <a:endParaRPr lang="en-US" sz="3000" dirty="0">
              <a:solidFill>
                <a:srgbClr val="CE6982"/>
              </a:solidFill>
            </a:endParaRPr>
          </a:p>
        </p:txBody>
      </p:sp>
      <p:sp>
        <p:nvSpPr>
          <p:cNvPr id="6" name="Title 1"/>
          <p:cNvSpPr txBox="1">
            <a:spLocks/>
          </p:cNvSpPr>
          <p:nvPr/>
        </p:nvSpPr>
        <p:spPr>
          <a:xfrm>
            <a:off x="1827993" y="4637122"/>
            <a:ext cx="8967041" cy="2035290"/>
          </a:xfrm>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D98094"/>
                </a:solidFill>
              </a:rPr>
              <a:t>Evans (forthcoming)</a:t>
            </a:r>
            <a:endParaRPr kumimoji="0" lang="en-US" sz="4000" b="1" i="0" u="none" strike="noStrike" kern="1200" cap="none" spc="0" normalizeH="0" baseline="0" noProof="0" dirty="0">
              <a:ln>
                <a:noFill/>
              </a:ln>
              <a:solidFill>
                <a:schemeClr val="tx1"/>
              </a:solidFill>
              <a:effectLst/>
              <a:uLnTx/>
              <a:uFillTx/>
              <a:latin typeface="Calibri (Headings)"/>
              <a:ea typeface="+mj-ea"/>
              <a:cs typeface="Calibri (Headings)"/>
            </a:endParaRPr>
          </a:p>
        </p:txBody>
      </p:sp>
    </p:spTree>
    <p:extLst>
      <p:ext uri="{BB962C8B-B14F-4D97-AF65-F5344CB8AC3E}">
        <p14:creationId xmlns:p14="http://schemas.microsoft.com/office/powerpoint/2010/main" val="42625513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9832" y="442637"/>
            <a:ext cx="9017001" cy="1785104"/>
          </a:xfrm>
          <a:prstGeom prst="rect">
            <a:avLst/>
          </a:prstGeom>
          <a:noFill/>
        </p:spPr>
        <p:txBody>
          <a:bodyPr wrap="square" rtlCol="0">
            <a:spAutoFit/>
          </a:bodyPr>
          <a:lstStyle/>
          <a:p>
            <a:r>
              <a:rPr lang="en-US" sz="5500" i="1" dirty="0" smtClean="0">
                <a:solidFill>
                  <a:srgbClr val="CE6982"/>
                </a:solidFill>
              </a:rPr>
              <a:t>“We can all fear the medical-</a:t>
            </a:r>
            <a:r>
              <a:rPr lang="en-US" sz="5500" i="1" dirty="0" err="1" smtClean="0">
                <a:solidFill>
                  <a:srgbClr val="CE6982"/>
                </a:solidFill>
              </a:rPr>
              <a:t>ization</a:t>
            </a:r>
            <a:r>
              <a:rPr lang="en-US" sz="5500" i="1" dirty="0" smtClean="0">
                <a:solidFill>
                  <a:srgbClr val="CE6982"/>
                </a:solidFill>
              </a:rPr>
              <a:t> of love.</a:t>
            </a:r>
            <a:r>
              <a:rPr lang="en-US" sz="5500" dirty="0" smtClean="0">
                <a:solidFill>
                  <a:srgbClr val="CE6982"/>
                </a:solidFill>
              </a:rPr>
              <a:t>”</a:t>
            </a:r>
            <a:endParaRPr lang="en-US" sz="5500" dirty="0">
              <a:solidFill>
                <a:srgbClr val="CE6982"/>
              </a:solidFill>
            </a:endParaRPr>
          </a:p>
        </p:txBody>
      </p:sp>
      <p:sp>
        <p:nvSpPr>
          <p:cNvPr id="4" name="Title 1"/>
          <p:cNvSpPr txBox="1">
            <a:spLocks/>
          </p:cNvSpPr>
          <p:nvPr/>
        </p:nvSpPr>
        <p:spPr>
          <a:xfrm>
            <a:off x="402166" y="1676360"/>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1. </a:t>
            </a:r>
            <a:r>
              <a:rPr lang="en-US" sz="4000" b="1" dirty="0" err="1" smtClean="0">
                <a:solidFill>
                  <a:schemeClr val="tx2">
                    <a:lumMod val="60000"/>
                    <a:lumOff val="40000"/>
                  </a:schemeClr>
                </a:solidFill>
                <a:latin typeface="+mj-lt"/>
                <a:ea typeface="+mj-ea"/>
                <a:cs typeface="+mj-cs"/>
              </a:rPr>
              <a:t>Pathologization</a:t>
            </a:r>
            <a:r>
              <a:rPr lang="en-US" sz="4000" b="1" dirty="0" smtClean="0">
                <a:solidFill>
                  <a:schemeClr val="tx2">
                    <a:lumMod val="60000"/>
                    <a:lumOff val="40000"/>
                  </a:schemeClr>
                </a:solidFill>
                <a:latin typeface="+mj-lt"/>
                <a:ea typeface="+mj-ea"/>
                <a:cs typeface="+mj-cs"/>
              </a:rPr>
              <a:t> of everything</a:t>
            </a:r>
          </a:p>
        </p:txBody>
      </p:sp>
      <p:sp>
        <p:nvSpPr>
          <p:cNvPr id="7" name="Title 1"/>
          <p:cNvSpPr txBox="1">
            <a:spLocks/>
          </p:cNvSpPr>
          <p:nvPr/>
        </p:nvSpPr>
        <p:spPr>
          <a:xfrm>
            <a:off x="402166" y="2802668"/>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2.</a:t>
            </a:r>
            <a:r>
              <a:rPr lang="en-US" sz="4000" b="1" dirty="0">
                <a:solidFill>
                  <a:schemeClr val="tx2">
                    <a:lumMod val="60000"/>
                    <a:lumOff val="40000"/>
                  </a:schemeClr>
                </a:solidFill>
                <a:latin typeface="+mj-lt"/>
                <a:ea typeface="+mj-ea"/>
                <a:cs typeface="+mj-cs"/>
              </a:rPr>
              <a:t> </a:t>
            </a:r>
            <a:r>
              <a:rPr lang="en-US" sz="4000" b="1" dirty="0" smtClean="0">
                <a:solidFill>
                  <a:schemeClr val="tx2">
                    <a:lumMod val="60000"/>
                    <a:lumOff val="40000"/>
                  </a:schemeClr>
                </a:solidFill>
                <a:latin typeface="+mj-lt"/>
                <a:ea typeface="+mj-ea"/>
                <a:cs typeface="+mj-cs"/>
              </a:rPr>
              <a:t>Expansion of medical social control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8" name="Title 1"/>
          <p:cNvSpPr txBox="1">
            <a:spLocks/>
          </p:cNvSpPr>
          <p:nvPr/>
        </p:nvSpPr>
        <p:spPr>
          <a:xfrm>
            <a:off x="402166" y="3478813"/>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a:solidFill>
                  <a:schemeClr val="tx2">
                    <a:lumMod val="60000"/>
                    <a:lumOff val="40000"/>
                  </a:schemeClr>
                </a:solidFill>
                <a:latin typeface="+mj-lt"/>
                <a:ea typeface="+mj-ea"/>
                <a:cs typeface="+mj-cs"/>
              </a:rPr>
              <a:t>3</a:t>
            </a:r>
            <a:r>
              <a:rPr lang="en-US" sz="4000" b="1" dirty="0" smtClean="0">
                <a:solidFill>
                  <a:schemeClr val="tx2">
                    <a:lumMod val="60000"/>
                    <a:lumOff val="40000"/>
                  </a:schemeClr>
                </a:solidFill>
                <a:latin typeface="+mj-lt"/>
                <a:ea typeface="+mj-ea"/>
                <a:cs typeface="+mj-cs"/>
              </a:rPr>
              <a:t>. Narrow focus on individuals</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9" name="Title 1"/>
          <p:cNvSpPr txBox="1">
            <a:spLocks/>
          </p:cNvSpPr>
          <p:nvPr/>
        </p:nvSpPr>
        <p:spPr>
          <a:xfrm>
            <a:off x="402166" y="4160380"/>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4. Narrow focus on biological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10" name="Title 1"/>
          <p:cNvSpPr txBox="1">
            <a:spLocks/>
          </p:cNvSpPr>
          <p:nvPr/>
        </p:nvSpPr>
        <p:spPr>
          <a:xfrm>
            <a:off x="402166" y="4516076"/>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5. Threat to authenticity</a:t>
            </a:r>
          </a:p>
        </p:txBody>
      </p:sp>
      <p:sp>
        <p:nvSpPr>
          <p:cNvPr id="11" name="Title 1"/>
          <p:cNvSpPr txBox="1">
            <a:spLocks/>
          </p:cNvSpPr>
          <p:nvPr/>
        </p:nvSpPr>
        <p:spPr>
          <a:xfrm>
            <a:off x="5819951" y="4743317"/>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3000" b="1" dirty="0" smtClean="0">
                <a:solidFill>
                  <a:schemeClr val="tx2">
                    <a:lumMod val="60000"/>
                    <a:lumOff val="40000"/>
                  </a:schemeClr>
                </a:solidFill>
                <a:latin typeface="+mj-lt"/>
                <a:ea typeface="+mj-ea"/>
                <a:cs typeface="+mj-cs"/>
              </a:rPr>
              <a:t>“true” self, </a:t>
            </a:r>
          </a:p>
          <a:p>
            <a:pPr marR="0" lvl="0" defTabSz="457200" rtl="0" eaLnBrk="1" fontAlgn="auto" latinLnBrk="0" hangingPunct="1">
              <a:lnSpc>
                <a:spcPct val="100000"/>
              </a:lnSpc>
              <a:spcBef>
                <a:spcPct val="0"/>
              </a:spcBef>
              <a:spcAft>
                <a:spcPts val="0"/>
              </a:spcAft>
              <a:buClrTx/>
              <a:buSzTx/>
              <a:tabLst/>
              <a:defRPr/>
            </a:pPr>
            <a:r>
              <a:rPr lang="en-US" sz="3000" b="1" dirty="0" smtClean="0">
                <a:solidFill>
                  <a:schemeClr val="tx2">
                    <a:lumMod val="60000"/>
                    <a:lumOff val="40000"/>
                  </a:schemeClr>
                </a:solidFill>
                <a:latin typeface="+mj-lt"/>
                <a:ea typeface="+mj-ea"/>
                <a:cs typeface="+mj-cs"/>
              </a:rPr>
              <a:t>“true” love </a:t>
            </a:r>
          </a:p>
        </p:txBody>
      </p:sp>
    </p:spTree>
    <p:extLst>
      <p:ext uri="{BB962C8B-B14F-4D97-AF65-F5344CB8AC3E}">
        <p14:creationId xmlns:p14="http://schemas.microsoft.com/office/powerpoint/2010/main" val="69781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2166" y="-306939"/>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1. </a:t>
            </a:r>
            <a:r>
              <a:rPr lang="en-US" sz="4000" b="1" dirty="0" err="1" smtClean="0">
                <a:solidFill>
                  <a:schemeClr val="tx2">
                    <a:lumMod val="60000"/>
                    <a:lumOff val="40000"/>
                  </a:schemeClr>
                </a:solidFill>
                <a:latin typeface="+mj-lt"/>
                <a:ea typeface="+mj-ea"/>
                <a:cs typeface="+mj-cs"/>
              </a:rPr>
              <a:t>Pathologization</a:t>
            </a:r>
            <a:r>
              <a:rPr lang="en-US" sz="4000" b="1" dirty="0" smtClean="0">
                <a:solidFill>
                  <a:schemeClr val="tx2">
                    <a:lumMod val="60000"/>
                    <a:lumOff val="40000"/>
                  </a:schemeClr>
                </a:solidFill>
                <a:latin typeface="+mj-lt"/>
                <a:ea typeface="+mj-ea"/>
                <a:cs typeface="+mj-cs"/>
              </a:rPr>
              <a:t> of everything</a:t>
            </a:r>
          </a:p>
        </p:txBody>
      </p:sp>
      <p:sp>
        <p:nvSpPr>
          <p:cNvPr id="12" name="Title 1"/>
          <p:cNvSpPr txBox="1">
            <a:spLocks/>
          </p:cNvSpPr>
          <p:nvPr/>
        </p:nvSpPr>
        <p:spPr>
          <a:xfrm>
            <a:off x="402165" y="727396"/>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2.</a:t>
            </a:r>
            <a:r>
              <a:rPr lang="en-US" sz="4000" b="1" dirty="0">
                <a:solidFill>
                  <a:schemeClr val="tx2">
                    <a:lumMod val="60000"/>
                    <a:lumOff val="40000"/>
                  </a:schemeClr>
                </a:solidFill>
                <a:latin typeface="+mj-lt"/>
                <a:ea typeface="+mj-ea"/>
                <a:cs typeface="+mj-cs"/>
              </a:rPr>
              <a:t> </a:t>
            </a:r>
            <a:r>
              <a:rPr lang="en-US" sz="4000" b="1" dirty="0" smtClean="0">
                <a:solidFill>
                  <a:schemeClr val="tx2">
                    <a:lumMod val="60000"/>
                    <a:lumOff val="40000"/>
                  </a:schemeClr>
                </a:solidFill>
                <a:latin typeface="+mj-lt"/>
                <a:ea typeface="+mj-ea"/>
                <a:cs typeface="+mj-cs"/>
              </a:rPr>
              <a:t>Expansion of medical social control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13" name="Title 1"/>
          <p:cNvSpPr txBox="1">
            <a:spLocks/>
          </p:cNvSpPr>
          <p:nvPr/>
        </p:nvSpPr>
        <p:spPr>
          <a:xfrm>
            <a:off x="44564" y="1173236"/>
            <a:ext cx="8967041" cy="2035290"/>
          </a:xfrm>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CE6982"/>
                </a:solidFill>
              </a:rPr>
              <a:t>* history of sexuality/ orientation</a:t>
            </a:r>
            <a:endParaRPr kumimoji="0" lang="en-US" sz="4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
        <p:nvSpPr>
          <p:cNvPr id="14" name="Title 1"/>
          <p:cNvSpPr txBox="1">
            <a:spLocks/>
          </p:cNvSpPr>
          <p:nvPr/>
        </p:nvSpPr>
        <p:spPr>
          <a:xfrm>
            <a:off x="200538" y="2013565"/>
            <a:ext cx="8967041" cy="2035290"/>
          </a:xfrm>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CE6982"/>
                </a:solidFill>
              </a:rPr>
              <a:t>* hegemony of monogamy (Gupta)</a:t>
            </a:r>
            <a:endParaRPr kumimoji="0" lang="en-US" sz="4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
        <p:nvSpPr>
          <p:cNvPr id="15" name="Title 1"/>
          <p:cNvSpPr txBox="1">
            <a:spLocks/>
          </p:cNvSpPr>
          <p:nvPr/>
        </p:nvSpPr>
        <p:spPr>
          <a:xfrm>
            <a:off x="-688235" y="2815789"/>
            <a:ext cx="8967041" cy="2035290"/>
          </a:xfrm>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CE6982"/>
                </a:solidFill>
              </a:rPr>
              <a:t>* relationship ‘diseases’ …</a:t>
            </a:r>
            <a:endParaRPr kumimoji="0" lang="en-US" sz="4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
        <p:nvSpPr>
          <p:cNvPr id="17" name="Title 1"/>
          <p:cNvSpPr txBox="1">
            <a:spLocks/>
          </p:cNvSpPr>
          <p:nvPr/>
        </p:nvSpPr>
        <p:spPr>
          <a:xfrm>
            <a:off x="3281872" y="3607981"/>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3000" b="1" dirty="0">
                <a:solidFill>
                  <a:schemeClr val="tx2">
                    <a:lumMod val="60000"/>
                    <a:lumOff val="40000"/>
                  </a:schemeClr>
                </a:solidFill>
                <a:latin typeface="+mj-lt"/>
                <a:ea typeface="+mj-ea"/>
                <a:cs typeface="+mj-cs"/>
              </a:rPr>
              <a:t>c</a:t>
            </a:r>
            <a:r>
              <a:rPr lang="en-US" sz="3000" b="1" dirty="0" smtClean="0">
                <a:solidFill>
                  <a:schemeClr val="tx2">
                    <a:lumMod val="60000"/>
                    <a:lumOff val="40000"/>
                  </a:schemeClr>
                </a:solidFill>
                <a:latin typeface="+mj-lt"/>
                <a:ea typeface="+mj-ea"/>
                <a:cs typeface="+mj-cs"/>
              </a:rPr>
              <a:t>ommitment phobia?</a:t>
            </a:r>
          </a:p>
        </p:txBody>
      </p:sp>
      <p:sp>
        <p:nvSpPr>
          <p:cNvPr id="18" name="Title 1"/>
          <p:cNvSpPr txBox="1">
            <a:spLocks/>
          </p:cNvSpPr>
          <p:nvPr/>
        </p:nvSpPr>
        <p:spPr>
          <a:xfrm>
            <a:off x="3701656" y="4115776"/>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3000" b="1" dirty="0">
                <a:solidFill>
                  <a:schemeClr val="tx2">
                    <a:lumMod val="60000"/>
                    <a:lumOff val="40000"/>
                  </a:schemeClr>
                </a:solidFill>
                <a:latin typeface="+mj-lt"/>
                <a:ea typeface="+mj-ea"/>
                <a:cs typeface="+mj-cs"/>
              </a:rPr>
              <a:t>a</a:t>
            </a:r>
            <a:r>
              <a:rPr lang="en-US" sz="3000" b="1" dirty="0" smtClean="0">
                <a:solidFill>
                  <a:schemeClr val="tx2">
                    <a:lumMod val="60000"/>
                    <a:lumOff val="40000"/>
                  </a:schemeClr>
                </a:solidFill>
                <a:latin typeface="+mj-lt"/>
                <a:ea typeface="+mj-ea"/>
                <a:cs typeface="+mj-cs"/>
              </a:rPr>
              <a:t>dultery proneness syndrome?</a:t>
            </a:r>
          </a:p>
        </p:txBody>
      </p:sp>
      <p:sp>
        <p:nvSpPr>
          <p:cNvPr id="19" name="Title 1"/>
          <p:cNvSpPr txBox="1">
            <a:spLocks/>
          </p:cNvSpPr>
          <p:nvPr/>
        </p:nvSpPr>
        <p:spPr>
          <a:xfrm>
            <a:off x="7152125" y="3141674"/>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9000" b="1" dirty="0" smtClean="0">
                <a:solidFill>
                  <a:srgbClr val="40844E"/>
                </a:solidFill>
                <a:latin typeface="Arial Black"/>
                <a:ea typeface="+mj-ea"/>
                <a:cs typeface="Arial Black"/>
              </a:rPr>
              <a:t>$</a:t>
            </a:r>
          </a:p>
        </p:txBody>
      </p:sp>
      <p:sp>
        <p:nvSpPr>
          <p:cNvPr id="20" name="Title 1"/>
          <p:cNvSpPr txBox="1">
            <a:spLocks/>
          </p:cNvSpPr>
          <p:nvPr/>
        </p:nvSpPr>
        <p:spPr>
          <a:xfrm>
            <a:off x="2905585" y="4651254"/>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3000" b="1" dirty="0">
                <a:solidFill>
                  <a:schemeClr val="tx2">
                    <a:lumMod val="60000"/>
                    <a:lumOff val="40000"/>
                  </a:schemeClr>
                </a:solidFill>
                <a:latin typeface="+mj-lt"/>
                <a:ea typeface="+mj-ea"/>
                <a:cs typeface="+mj-cs"/>
              </a:rPr>
              <a:t>h</a:t>
            </a:r>
            <a:r>
              <a:rPr lang="en-US" sz="3000" b="1" dirty="0" smtClean="0">
                <a:solidFill>
                  <a:schemeClr val="tx2">
                    <a:lumMod val="60000"/>
                    <a:lumOff val="40000"/>
                  </a:schemeClr>
                </a:solidFill>
                <a:latin typeface="+mj-lt"/>
                <a:ea typeface="+mj-ea"/>
                <a:cs typeface="+mj-cs"/>
              </a:rPr>
              <a:t>ypo-active sexual desire disorder (!) </a:t>
            </a:r>
          </a:p>
        </p:txBody>
      </p:sp>
      <p:sp>
        <p:nvSpPr>
          <p:cNvPr id="21" name="Title 1"/>
          <p:cNvSpPr txBox="1">
            <a:spLocks/>
          </p:cNvSpPr>
          <p:nvPr/>
        </p:nvSpPr>
        <p:spPr>
          <a:xfrm>
            <a:off x="2515796" y="5185107"/>
            <a:ext cx="8967041" cy="2035290"/>
          </a:xfrm>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CE6982"/>
                </a:solidFill>
              </a:rPr>
              <a:t>… case closed? </a:t>
            </a:r>
            <a:endParaRPr kumimoji="0" lang="en-US" sz="4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pic>
        <p:nvPicPr>
          <p:cNvPr id="2" name="Picture 1" descr="MTE5NDg0MDU1MTUzMTE2Njg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437" y="2548923"/>
            <a:ext cx="2851230" cy="2851230"/>
          </a:xfrm>
          <a:prstGeom prst="rect">
            <a:avLst/>
          </a:prstGeom>
        </p:spPr>
      </p:pic>
      <p:pic>
        <p:nvPicPr>
          <p:cNvPr id="3" name="Picture 2" descr="fda-considering-banning-shock-thera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8486" y="2548923"/>
            <a:ext cx="4066511" cy="2878327"/>
          </a:xfrm>
          <a:prstGeom prst="rect">
            <a:avLst/>
          </a:prstGeom>
        </p:spPr>
      </p:pic>
      <p:pic>
        <p:nvPicPr>
          <p:cNvPr id="5" name="Picture 4" descr="pray-your-gay-away-300x25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872" y="2500360"/>
            <a:ext cx="3810000" cy="3200400"/>
          </a:xfrm>
          <a:prstGeom prst="rect">
            <a:avLst/>
          </a:prstGeom>
        </p:spPr>
      </p:pic>
      <p:pic>
        <p:nvPicPr>
          <p:cNvPr id="6" name="Picture 5" descr="images-15.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872" y="2518504"/>
            <a:ext cx="2654300" cy="3182255"/>
          </a:xfrm>
          <a:prstGeom prst="rect">
            <a:avLst/>
          </a:prstGeom>
        </p:spPr>
      </p:pic>
    </p:spTree>
    <p:extLst>
      <p:ext uri="{BB962C8B-B14F-4D97-AF65-F5344CB8AC3E}">
        <p14:creationId xmlns:p14="http://schemas.microsoft.com/office/powerpoint/2010/main" val="202675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1"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childTnLst>
                          </p:cTn>
                        </p:par>
                        <p:par>
                          <p:cTn id="56" fill="hold">
                            <p:stCondLst>
                              <p:cond delay="0"/>
                            </p:stCondLst>
                            <p:childTnLst>
                              <p:par>
                                <p:cTn id="57" presetID="9"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dissolve">
                                      <p:cBhvr>
                                        <p:cTn id="59" dur="10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1"/>
      <p:bldP spid="13" grpId="0"/>
      <p:bldP spid="14" grpId="0"/>
      <p:bldP spid="15" grpId="0"/>
      <p:bldP spid="17" grpId="0"/>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2166" y="-306939"/>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1. </a:t>
            </a:r>
            <a:r>
              <a:rPr lang="en-US" sz="4000" b="1" dirty="0" err="1" smtClean="0">
                <a:solidFill>
                  <a:schemeClr val="tx2">
                    <a:lumMod val="60000"/>
                    <a:lumOff val="40000"/>
                  </a:schemeClr>
                </a:solidFill>
                <a:latin typeface="+mj-lt"/>
                <a:ea typeface="+mj-ea"/>
                <a:cs typeface="+mj-cs"/>
              </a:rPr>
              <a:t>Pathologization</a:t>
            </a:r>
            <a:r>
              <a:rPr lang="en-US" sz="4000" b="1" dirty="0" smtClean="0">
                <a:solidFill>
                  <a:schemeClr val="tx2">
                    <a:lumMod val="60000"/>
                    <a:lumOff val="40000"/>
                  </a:schemeClr>
                </a:solidFill>
                <a:latin typeface="+mj-lt"/>
                <a:ea typeface="+mj-ea"/>
                <a:cs typeface="+mj-cs"/>
              </a:rPr>
              <a:t> of everything</a:t>
            </a:r>
          </a:p>
        </p:txBody>
      </p:sp>
      <p:sp>
        <p:nvSpPr>
          <p:cNvPr id="12" name="Title 1"/>
          <p:cNvSpPr txBox="1">
            <a:spLocks/>
          </p:cNvSpPr>
          <p:nvPr/>
        </p:nvSpPr>
        <p:spPr>
          <a:xfrm>
            <a:off x="402165" y="727396"/>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2.</a:t>
            </a:r>
            <a:r>
              <a:rPr lang="en-US" sz="4000" b="1" dirty="0">
                <a:solidFill>
                  <a:schemeClr val="tx2">
                    <a:lumMod val="60000"/>
                    <a:lumOff val="40000"/>
                  </a:schemeClr>
                </a:solidFill>
                <a:latin typeface="+mj-lt"/>
                <a:ea typeface="+mj-ea"/>
                <a:cs typeface="+mj-cs"/>
              </a:rPr>
              <a:t> </a:t>
            </a:r>
            <a:r>
              <a:rPr lang="en-US" sz="4000" b="1" dirty="0" smtClean="0">
                <a:solidFill>
                  <a:schemeClr val="tx2">
                    <a:lumMod val="60000"/>
                    <a:lumOff val="40000"/>
                  </a:schemeClr>
                </a:solidFill>
                <a:latin typeface="+mj-lt"/>
                <a:ea typeface="+mj-ea"/>
                <a:cs typeface="+mj-cs"/>
              </a:rPr>
              <a:t>Expansion of medical social control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pic>
        <p:nvPicPr>
          <p:cNvPr id="6" name="Picture 5" descr="Screen Shot 2015-03-11 at 10.41.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8344" y="2036980"/>
            <a:ext cx="8408975" cy="3511816"/>
          </a:xfrm>
          <a:prstGeom prst="rect">
            <a:avLst/>
          </a:prstGeom>
        </p:spPr>
      </p:pic>
      <p:pic>
        <p:nvPicPr>
          <p:cNvPr id="5" name="Picture 4" descr="Screen Shot 2015-03-11 at 10.40.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6" y="2036980"/>
            <a:ext cx="3423039" cy="3355826"/>
          </a:xfrm>
          <a:prstGeom prst="rect">
            <a:avLst/>
          </a:prstGeom>
        </p:spPr>
      </p:pic>
      <p:sp>
        <p:nvSpPr>
          <p:cNvPr id="23" name="Title 1"/>
          <p:cNvSpPr txBox="1">
            <a:spLocks/>
          </p:cNvSpPr>
          <p:nvPr/>
        </p:nvSpPr>
        <p:spPr>
          <a:xfrm>
            <a:off x="687854" y="5032669"/>
            <a:ext cx="12644445" cy="2035290"/>
          </a:xfrm>
          <a:prstGeom prst="rect">
            <a:avLst/>
          </a:prstGeom>
        </p:spPr>
        <p:txBody>
          <a:bodyPr vert="horz" lIns="91440" tIns="45720" rIns="91440" bIns="45720" rtlCol="0" anchor="ctr">
            <a:noAutofit/>
          </a:bodyPr>
          <a:lstStyle/>
          <a:p>
            <a:pPr lvl="0">
              <a:spcBef>
                <a:spcPct val="0"/>
              </a:spcBef>
              <a:defRPr/>
            </a:pPr>
            <a:r>
              <a:rPr lang="en-US" sz="3000" b="1" noProof="0" dirty="0" smtClean="0">
                <a:solidFill>
                  <a:srgbClr val="CE6982"/>
                </a:solidFill>
              </a:rPr>
              <a:t>objective clinical-pathologic indices …</a:t>
            </a:r>
          </a:p>
          <a:p>
            <a:pPr lvl="0">
              <a:spcBef>
                <a:spcPct val="0"/>
              </a:spcBef>
              <a:defRPr/>
            </a:pPr>
            <a:r>
              <a:rPr lang="en-US" sz="3000" b="1" noProof="0" dirty="0" smtClean="0">
                <a:solidFill>
                  <a:srgbClr val="CE6982"/>
                </a:solidFill>
              </a:rPr>
              <a:t>paternalistic physician-patient relationship</a:t>
            </a:r>
            <a:endParaRPr kumimoji="0" lang="en-US" sz="3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
        <p:nvSpPr>
          <p:cNvPr id="24" name="Title 1"/>
          <p:cNvSpPr txBox="1">
            <a:spLocks/>
          </p:cNvSpPr>
          <p:nvPr/>
        </p:nvSpPr>
        <p:spPr>
          <a:xfrm>
            <a:off x="643290" y="5010385"/>
            <a:ext cx="12644445" cy="2035290"/>
          </a:xfrm>
          <a:prstGeom prst="rect">
            <a:avLst/>
          </a:prstGeom>
        </p:spPr>
        <p:txBody>
          <a:bodyPr vert="horz" lIns="91440" tIns="45720" rIns="91440" bIns="45720" rtlCol="0" anchor="ctr">
            <a:noAutofit/>
          </a:bodyPr>
          <a:lstStyle/>
          <a:p>
            <a:pPr lvl="0">
              <a:spcBef>
                <a:spcPct val="0"/>
              </a:spcBef>
              <a:defRPr/>
            </a:pPr>
            <a:r>
              <a:rPr lang="en-US" sz="3000" b="1" dirty="0" smtClean="0">
                <a:solidFill>
                  <a:schemeClr val="tx2">
                    <a:lumMod val="60000"/>
                    <a:lumOff val="40000"/>
                  </a:schemeClr>
                </a:solidFill>
                <a:latin typeface="Calibri"/>
                <a:cs typeface="Calibri"/>
              </a:rPr>
              <a:t>quality of life focus, subjective well-being</a:t>
            </a:r>
            <a:endParaRPr lang="en-US" sz="3000" b="1" dirty="0">
              <a:solidFill>
                <a:schemeClr val="tx2">
                  <a:lumMod val="60000"/>
                  <a:lumOff val="40000"/>
                </a:schemeClr>
              </a:solidFill>
              <a:latin typeface="Calibri"/>
              <a:ea typeface="+mj-ea"/>
              <a:cs typeface="Calibri"/>
            </a:endParaRPr>
          </a:p>
          <a:p>
            <a:pPr lvl="0">
              <a:spcBef>
                <a:spcPct val="0"/>
              </a:spcBef>
              <a:defRPr/>
            </a:pPr>
            <a:r>
              <a:rPr lang="en-US" sz="3000" b="1" dirty="0" smtClean="0">
                <a:solidFill>
                  <a:schemeClr val="tx2">
                    <a:lumMod val="60000"/>
                    <a:lumOff val="40000"/>
                  </a:schemeClr>
                </a:solidFill>
                <a:latin typeface="Calibri"/>
                <a:ea typeface="+mj-ea"/>
                <a:cs typeface="Calibri"/>
              </a:rPr>
              <a:t>co-equal physician-patient relationship</a:t>
            </a:r>
            <a:endParaRPr lang="en-US" sz="3000" b="1" dirty="0" smtClean="0">
              <a:solidFill>
                <a:schemeClr val="tx2">
                  <a:lumMod val="60000"/>
                  <a:lumOff val="40000"/>
                </a:schemeClr>
              </a:solidFill>
              <a:latin typeface="Calibri"/>
              <a:cs typeface="Calibri"/>
            </a:endParaRPr>
          </a:p>
        </p:txBody>
      </p:sp>
    </p:spTree>
    <p:extLst>
      <p:ext uri="{BB962C8B-B14F-4D97-AF65-F5344CB8AC3E}">
        <p14:creationId xmlns:p14="http://schemas.microsoft.com/office/powerpoint/2010/main" val="194348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2" nodeType="clickEffect">
                                  <p:stCondLst>
                                    <p:cond delay="0"/>
                                  </p:stCondLst>
                                  <p:childTnLst>
                                    <p:animEffect transition="out" filter="dissolv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2"/>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2166" y="-306939"/>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1. </a:t>
            </a:r>
            <a:r>
              <a:rPr lang="en-US" sz="4000" b="1" dirty="0" err="1" smtClean="0">
                <a:solidFill>
                  <a:schemeClr val="tx2">
                    <a:lumMod val="60000"/>
                    <a:lumOff val="40000"/>
                  </a:schemeClr>
                </a:solidFill>
                <a:latin typeface="+mj-lt"/>
                <a:ea typeface="+mj-ea"/>
                <a:cs typeface="+mj-cs"/>
              </a:rPr>
              <a:t>Pathologization</a:t>
            </a:r>
            <a:r>
              <a:rPr lang="en-US" sz="4000" b="1" dirty="0" smtClean="0">
                <a:solidFill>
                  <a:schemeClr val="tx2">
                    <a:lumMod val="60000"/>
                    <a:lumOff val="40000"/>
                  </a:schemeClr>
                </a:solidFill>
                <a:latin typeface="+mj-lt"/>
                <a:ea typeface="+mj-ea"/>
                <a:cs typeface="+mj-cs"/>
              </a:rPr>
              <a:t> of everything</a:t>
            </a:r>
          </a:p>
        </p:txBody>
      </p:sp>
      <p:sp>
        <p:nvSpPr>
          <p:cNvPr id="12" name="Title 1"/>
          <p:cNvSpPr txBox="1">
            <a:spLocks/>
          </p:cNvSpPr>
          <p:nvPr/>
        </p:nvSpPr>
        <p:spPr>
          <a:xfrm>
            <a:off x="402165" y="727396"/>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2.</a:t>
            </a:r>
            <a:r>
              <a:rPr lang="en-US" sz="4000" b="1" dirty="0">
                <a:solidFill>
                  <a:schemeClr val="tx2">
                    <a:lumMod val="60000"/>
                    <a:lumOff val="40000"/>
                  </a:schemeClr>
                </a:solidFill>
                <a:latin typeface="+mj-lt"/>
                <a:ea typeface="+mj-ea"/>
                <a:cs typeface="+mj-cs"/>
              </a:rPr>
              <a:t> </a:t>
            </a:r>
            <a:r>
              <a:rPr lang="en-US" sz="4000" b="1" dirty="0" smtClean="0">
                <a:solidFill>
                  <a:schemeClr val="tx2">
                    <a:lumMod val="60000"/>
                    <a:lumOff val="40000"/>
                  </a:schemeClr>
                </a:solidFill>
                <a:latin typeface="+mj-lt"/>
                <a:ea typeface="+mj-ea"/>
                <a:cs typeface="+mj-cs"/>
              </a:rPr>
              <a:t>Expansion of medical social control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24" name="Title 1"/>
          <p:cNvSpPr txBox="1">
            <a:spLocks/>
          </p:cNvSpPr>
          <p:nvPr/>
        </p:nvSpPr>
        <p:spPr>
          <a:xfrm>
            <a:off x="645870" y="5010385"/>
            <a:ext cx="12644445" cy="2035290"/>
          </a:xfrm>
          <a:prstGeom prst="rect">
            <a:avLst/>
          </a:prstGeom>
        </p:spPr>
        <p:txBody>
          <a:bodyPr vert="horz" lIns="91440" tIns="45720" rIns="91440" bIns="45720" rtlCol="0" anchor="ctr">
            <a:noAutofit/>
          </a:bodyPr>
          <a:lstStyle/>
          <a:p>
            <a:pPr lvl="0">
              <a:spcBef>
                <a:spcPct val="0"/>
              </a:spcBef>
              <a:defRPr/>
            </a:pPr>
            <a:r>
              <a:rPr lang="en-US" sz="3000" b="1" dirty="0" smtClean="0">
                <a:solidFill>
                  <a:schemeClr val="tx2">
                    <a:lumMod val="60000"/>
                    <a:lumOff val="40000"/>
                  </a:schemeClr>
                </a:solidFill>
                <a:latin typeface="Calibri"/>
                <a:cs typeface="Calibri"/>
              </a:rPr>
              <a:t>quality of life focus, subjective well-being</a:t>
            </a:r>
            <a:endParaRPr lang="en-US" sz="3000" b="1" dirty="0">
              <a:solidFill>
                <a:schemeClr val="tx2">
                  <a:lumMod val="60000"/>
                  <a:lumOff val="40000"/>
                </a:schemeClr>
              </a:solidFill>
              <a:latin typeface="Calibri"/>
              <a:ea typeface="+mj-ea"/>
              <a:cs typeface="Calibri"/>
            </a:endParaRPr>
          </a:p>
          <a:p>
            <a:pPr lvl="0">
              <a:spcBef>
                <a:spcPct val="0"/>
              </a:spcBef>
              <a:defRPr/>
            </a:pPr>
            <a:r>
              <a:rPr lang="en-US" sz="3000" b="1" dirty="0" smtClean="0">
                <a:solidFill>
                  <a:schemeClr val="tx2">
                    <a:lumMod val="60000"/>
                    <a:lumOff val="40000"/>
                  </a:schemeClr>
                </a:solidFill>
                <a:latin typeface="Calibri"/>
                <a:ea typeface="+mj-ea"/>
                <a:cs typeface="Calibri"/>
              </a:rPr>
              <a:t>co-equal physician-patient relationship</a:t>
            </a:r>
            <a:endParaRPr lang="en-US" sz="3000" b="1" dirty="0" smtClean="0">
              <a:solidFill>
                <a:schemeClr val="tx2">
                  <a:lumMod val="60000"/>
                  <a:lumOff val="40000"/>
                </a:schemeClr>
              </a:solidFill>
              <a:latin typeface="Calibri"/>
              <a:cs typeface="Calibri"/>
            </a:endParaRPr>
          </a:p>
        </p:txBody>
      </p:sp>
      <p:sp>
        <p:nvSpPr>
          <p:cNvPr id="8" name="Title 1"/>
          <p:cNvSpPr txBox="1">
            <a:spLocks/>
          </p:cNvSpPr>
          <p:nvPr/>
        </p:nvSpPr>
        <p:spPr>
          <a:xfrm>
            <a:off x="3499419" y="2530108"/>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20000" b="1" dirty="0" smtClean="0">
                <a:solidFill>
                  <a:srgbClr val="40844E"/>
                </a:solidFill>
                <a:latin typeface="Arial Black"/>
                <a:ea typeface="+mj-ea"/>
                <a:cs typeface="Arial Black"/>
              </a:rPr>
              <a:t>$</a:t>
            </a:r>
          </a:p>
        </p:txBody>
      </p:sp>
      <p:pic>
        <p:nvPicPr>
          <p:cNvPr id="3" name="Picture 2" descr="Screen Shot 2015-03-11 at 10.54.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7049" y="1728351"/>
            <a:ext cx="3556774" cy="4845524"/>
          </a:xfrm>
          <a:prstGeom prst="rect">
            <a:avLst/>
          </a:prstGeom>
        </p:spPr>
      </p:pic>
      <p:pic>
        <p:nvPicPr>
          <p:cNvPr id="7" name="Picture 6" descr="Screen Shot 2015-03-11 at 10.56.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106" y="1728351"/>
            <a:ext cx="3171713" cy="4845524"/>
          </a:xfrm>
          <a:prstGeom prst="rect">
            <a:avLst/>
          </a:prstGeom>
        </p:spPr>
      </p:pic>
    </p:spTree>
    <p:extLst>
      <p:ext uri="{BB962C8B-B14F-4D97-AF65-F5344CB8AC3E}">
        <p14:creationId xmlns:p14="http://schemas.microsoft.com/office/powerpoint/2010/main" val="83827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9" presetClass="exit" presetSubtype="0" fill="hold" grpId="1" nodeType="withEffect">
                                  <p:stCondLst>
                                    <p:cond delay="0"/>
                                  </p:stCondLst>
                                  <p:childTnLst>
                                    <p:animEffect transition="out" filter="dissolv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2166" y="-306939"/>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1. </a:t>
            </a:r>
            <a:r>
              <a:rPr lang="en-US" sz="4000" b="1" dirty="0" err="1" smtClean="0">
                <a:solidFill>
                  <a:schemeClr val="tx2">
                    <a:lumMod val="60000"/>
                    <a:lumOff val="40000"/>
                  </a:schemeClr>
                </a:solidFill>
                <a:latin typeface="+mj-lt"/>
                <a:ea typeface="+mj-ea"/>
                <a:cs typeface="+mj-cs"/>
              </a:rPr>
              <a:t>Pathologization</a:t>
            </a:r>
            <a:r>
              <a:rPr lang="en-US" sz="4000" b="1" dirty="0" smtClean="0">
                <a:solidFill>
                  <a:schemeClr val="tx2">
                    <a:lumMod val="60000"/>
                    <a:lumOff val="40000"/>
                  </a:schemeClr>
                </a:solidFill>
                <a:latin typeface="+mj-lt"/>
                <a:ea typeface="+mj-ea"/>
                <a:cs typeface="+mj-cs"/>
              </a:rPr>
              <a:t> of everything</a:t>
            </a:r>
          </a:p>
        </p:txBody>
      </p:sp>
      <p:sp>
        <p:nvSpPr>
          <p:cNvPr id="12" name="Title 1"/>
          <p:cNvSpPr txBox="1">
            <a:spLocks/>
          </p:cNvSpPr>
          <p:nvPr/>
        </p:nvSpPr>
        <p:spPr>
          <a:xfrm>
            <a:off x="402165" y="727396"/>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2.</a:t>
            </a:r>
            <a:r>
              <a:rPr lang="en-US" sz="4000" b="1" dirty="0">
                <a:solidFill>
                  <a:schemeClr val="tx2">
                    <a:lumMod val="60000"/>
                    <a:lumOff val="40000"/>
                  </a:schemeClr>
                </a:solidFill>
                <a:latin typeface="+mj-lt"/>
                <a:ea typeface="+mj-ea"/>
                <a:cs typeface="+mj-cs"/>
              </a:rPr>
              <a:t> </a:t>
            </a:r>
            <a:r>
              <a:rPr lang="en-US" sz="4000" b="1" dirty="0" smtClean="0">
                <a:solidFill>
                  <a:schemeClr val="tx2">
                    <a:lumMod val="60000"/>
                    <a:lumOff val="40000"/>
                  </a:schemeClr>
                </a:solidFill>
                <a:latin typeface="+mj-lt"/>
                <a:ea typeface="+mj-ea"/>
                <a:cs typeface="+mj-cs"/>
              </a:rPr>
              <a:t>Expansion of medical social control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8" name="Title 1"/>
          <p:cNvSpPr txBox="1">
            <a:spLocks/>
          </p:cNvSpPr>
          <p:nvPr/>
        </p:nvSpPr>
        <p:spPr>
          <a:xfrm>
            <a:off x="3499419" y="2530108"/>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endParaRPr lang="en-US" sz="20000" b="1" dirty="0" smtClean="0">
              <a:solidFill>
                <a:srgbClr val="40844E"/>
              </a:solidFill>
              <a:latin typeface="Arial Black"/>
              <a:ea typeface="+mj-ea"/>
              <a:cs typeface="Arial Black"/>
            </a:endParaRPr>
          </a:p>
        </p:txBody>
      </p:sp>
      <p:pic>
        <p:nvPicPr>
          <p:cNvPr id="2" name="Picture 1" descr="Screen Shot 2015-03-11 at 11.00.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1" y="1902563"/>
            <a:ext cx="3022600" cy="3905250"/>
          </a:xfrm>
          <a:prstGeom prst="rect">
            <a:avLst/>
          </a:prstGeom>
        </p:spPr>
      </p:pic>
      <p:pic>
        <p:nvPicPr>
          <p:cNvPr id="6" name="Picture 5" descr="Screen Shot 2015-03-11 at 11.02.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996" y="1594175"/>
            <a:ext cx="5143500" cy="2565400"/>
          </a:xfrm>
          <a:prstGeom prst="rect">
            <a:avLst/>
          </a:prstGeom>
        </p:spPr>
      </p:pic>
      <p:sp>
        <p:nvSpPr>
          <p:cNvPr id="13" name="Title 1"/>
          <p:cNvSpPr txBox="1">
            <a:spLocks/>
          </p:cNvSpPr>
          <p:nvPr/>
        </p:nvSpPr>
        <p:spPr>
          <a:xfrm>
            <a:off x="3311981" y="3316778"/>
            <a:ext cx="12644445" cy="2035290"/>
          </a:xfrm>
          <a:prstGeom prst="rect">
            <a:avLst/>
          </a:prstGeom>
        </p:spPr>
        <p:txBody>
          <a:bodyPr vert="horz" lIns="91440" tIns="45720" rIns="91440" bIns="45720" rtlCol="0" anchor="ctr">
            <a:noAutofit/>
          </a:bodyPr>
          <a:lstStyle/>
          <a:p>
            <a:pPr lvl="0">
              <a:spcBef>
                <a:spcPct val="0"/>
              </a:spcBef>
              <a:defRPr/>
            </a:pPr>
            <a:r>
              <a:rPr lang="en-US" sz="3000" b="1" noProof="0" dirty="0" smtClean="0">
                <a:solidFill>
                  <a:srgbClr val="CE6982"/>
                </a:solidFill>
              </a:rPr>
              <a:t>leverage: social movements, </a:t>
            </a:r>
          </a:p>
          <a:p>
            <a:pPr lvl="0">
              <a:spcBef>
                <a:spcPct val="0"/>
              </a:spcBef>
              <a:defRPr/>
            </a:pPr>
            <a:r>
              <a:rPr lang="en-US" sz="3000" b="1" noProof="0" dirty="0" smtClean="0">
                <a:solidFill>
                  <a:srgbClr val="CE6982"/>
                </a:solidFill>
              </a:rPr>
              <a:t>grassroots campaigns, </a:t>
            </a:r>
          </a:p>
          <a:p>
            <a:pPr lvl="0">
              <a:spcBef>
                <a:spcPct val="0"/>
              </a:spcBef>
              <a:defRPr/>
            </a:pPr>
            <a:r>
              <a:rPr lang="en-US" sz="3000" b="1" noProof="0" dirty="0" smtClean="0">
                <a:solidFill>
                  <a:srgbClr val="CE6982"/>
                </a:solidFill>
              </a:rPr>
              <a:t>patient advocacy groups</a:t>
            </a:r>
            <a:endParaRPr kumimoji="0" lang="en-US" sz="3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
        <p:nvSpPr>
          <p:cNvPr id="14" name="Title 1"/>
          <p:cNvSpPr txBox="1">
            <a:spLocks/>
          </p:cNvSpPr>
          <p:nvPr/>
        </p:nvSpPr>
        <p:spPr>
          <a:xfrm>
            <a:off x="3332996" y="4377271"/>
            <a:ext cx="12644445" cy="2035290"/>
          </a:xfrm>
          <a:prstGeom prst="rect">
            <a:avLst/>
          </a:prstGeom>
        </p:spPr>
        <p:txBody>
          <a:bodyPr vert="horz" lIns="91440" tIns="45720" rIns="91440" bIns="45720" rtlCol="0" anchor="ctr">
            <a:noAutofit/>
          </a:bodyPr>
          <a:lstStyle/>
          <a:p>
            <a:pPr lvl="0">
              <a:spcBef>
                <a:spcPct val="0"/>
              </a:spcBef>
              <a:defRPr/>
            </a:pPr>
            <a:r>
              <a:rPr lang="en-US" sz="3000" b="1" dirty="0">
                <a:solidFill>
                  <a:srgbClr val="558ED5"/>
                </a:solidFill>
              </a:rPr>
              <a:t>r</a:t>
            </a:r>
            <a:r>
              <a:rPr lang="en-US" sz="3000" b="1" dirty="0" smtClean="0">
                <a:solidFill>
                  <a:srgbClr val="558ED5"/>
                </a:solidFill>
              </a:rPr>
              <a:t>ecognition of ‘good’ diagnoses </a:t>
            </a:r>
            <a:endParaRPr kumimoji="0" lang="en-US" sz="3000" b="1" i="0" u="none" strike="noStrike" kern="1200" cap="none" spc="0" normalizeH="0" baseline="0" noProof="0" dirty="0">
              <a:ln>
                <a:noFill/>
              </a:ln>
              <a:solidFill>
                <a:srgbClr val="558ED5"/>
              </a:solidFill>
              <a:effectLst/>
              <a:uLnTx/>
              <a:uFillTx/>
              <a:latin typeface="Calibri (Headings)"/>
              <a:ea typeface="+mj-ea"/>
              <a:cs typeface="Calibri (Headings)"/>
            </a:endParaRPr>
          </a:p>
        </p:txBody>
      </p:sp>
      <p:sp>
        <p:nvSpPr>
          <p:cNvPr id="15" name="Title 1"/>
          <p:cNvSpPr txBox="1">
            <a:spLocks/>
          </p:cNvSpPr>
          <p:nvPr/>
        </p:nvSpPr>
        <p:spPr>
          <a:xfrm>
            <a:off x="3332996" y="4902932"/>
            <a:ext cx="12644445" cy="2035290"/>
          </a:xfrm>
          <a:prstGeom prst="rect">
            <a:avLst/>
          </a:prstGeom>
        </p:spPr>
        <p:txBody>
          <a:bodyPr vert="horz" lIns="91440" tIns="45720" rIns="91440" bIns="45720" rtlCol="0" anchor="ctr">
            <a:noAutofit/>
          </a:bodyPr>
          <a:lstStyle/>
          <a:p>
            <a:pPr lvl="0">
              <a:spcBef>
                <a:spcPct val="0"/>
              </a:spcBef>
              <a:defRPr/>
            </a:pPr>
            <a:r>
              <a:rPr lang="en-US" sz="3000" b="1" dirty="0" smtClean="0">
                <a:solidFill>
                  <a:srgbClr val="558ED5"/>
                </a:solidFill>
              </a:rPr>
              <a:t>de-medicalization of ‘bad’ ones</a:t>
            </a:r>
            <a:endParaRPr kumimoji="0" lang="en-US" sz="3000" b="1" i="0" u="none" strike="noStrike" kern="1200" cap="none" spc="0" normalizeH="0" baseline="0" noProof="0" dirty="0">
              <a:ln>
                <a:noFill/>
              </a:ln>
              <a:solidFill>
                <a:srgbClr val="558ED5"/>
              </a:solidFill>
              <a:effectLst/>
              <a:uLnTx/>
              <a:uFillTx/>
              <a:latin typeface="Calibri (Headings)"/>
              <a:ea typeface="+mj-ea"/>
              <a:cs typeface="Calibri (Headings)"/>
            </a:endParaRPr>
          </a:p>
        </p:txBody>
      </p:sp>
      <p:sp>
        <p:nvSpPr>
          <p:cNvPr id="16" name="Title 1"/>
          <p:cNvSpPr txBox="1">
            <a:spLocks/>
          </p:cNvSpPr>
          <p:nvPr/>
        </p:nvSpPr>
        <p:spPr>
          <a:xfrm>
            <a:off x="3334263" y="5418920"/>
            <a:ext cx="12644445" cy="2035290"/>
          </a:xfrm>
          <a:prstGeom prst="rect">
            <a:avLst/>
          </a:prstGeom>
        </p:spPr>
        <p:txBody>
          <a:bodyPr vert="horz" lIns="91440" tIns="45720" rIns="91440" bIns="45720" rtlCol="0" anchor="ctr">
            <a:noAutofit/>
          </a:bodyPr>
          <a:lstStyle/>
          <a:p>
            <a:pPr lvl="0">
              <a:spcBef>
                <a:spcPct val="0"/>
              </a:spcBef>
              <a:defRPr/>
            </a:pPr>
            <a:r>
              <a:rPr lang="en-US" sz="3000" b="1" dirty="0" smtClean="0">
                <a:solidFill>
                  <a:srgbClr val="558ED5"/>
                </a:solidFill>
              </a:rPr>
              <a:t>(homosexuality)</a:t>
            </a:r>
            <a:endParaRPr kumimoji="0" lang="en-US" sz="3000" b="1" i="0" u="none" strike="noStrike" kern="1200" cap="none" spc="0" normalizeH="0" baseline="0" noProof="0" dirty="0">
              <a:ln>
                <a:noFill/>
              </a:ln>
              <a:solidFill>
                <a:srgbClr val="558ED5"/>
              </a:solidFill>
              <a:effectLst/>
              <a:uLnTx/>
              <a:uFillTx/>
              <a:latin typeface="Calibri (Headings)"/>
              <a:ea typeface="+mj-ea"/>
              <a:cs typeface="Calibri (Headings)"/>
            </a:endParaRPr>
          </a:p>
        </p:txBody>
      </p:sp>
    </p:spTree>
    <p:extLst>
      <p:ext uri="{BB962C8B-B14F-4D97-AF65-F5344CB8AC3E}">
        <p14:creationId xmlns:p14="http://schemas.microsoft.com/office/powerpoint/2010/main" val="335967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2166" y="-306939"/>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1. </a:t>
            </a:r>
            <a:r>
              <a:rPr lang="en-US" sz="4000" b="1" dirty="0" err="1" smtClean="0">
                <a:solidFill>
                  <a:schemeClr val="tx2">
                    <a:lumMod val="60000"/>
                    <a:lumOff val="40000"/>
                  </a:schemeClr>
                </a:solidFill>
                <a:latin typeface="+mj-lt"/>
                <a:ea typeface="+mj-ea"/>
                <a:cs typeface="+mj-cs"/>
              </a:rPr>
              <a:t>Pathologization</a:t>
            </a:r>
            <a:r>
              <a:rPr lang="en-US" sz="4000" b="1" dirty="0" smtClean="0">
                <a:solidFill>
                  <a:schemeClr val="tx2">
                    <a:lumMod val="60000"/>
                    <a:lumOff val="40000"/>
                  </a:schemeClr>
                </a:solidFill>
                <a:latin typeface="+mj-lt"/>
                <a:ea typeface="+mj-ea"/>
                <a:cs typeface="+mj-cs"/>
              </a:rPr>
              <a:t> of everything</a:t>
            </a:r>
          </a:p>
        </p:txBody>
      </p:sp>
      <p:sp>
        <p:nvSpPr>
          <p:cNvPr id="12" name="Title 1"/>
          <p:cNvSpPr txBox="1">
            <a:spLocks/>
          </p:cNvSpPr>
          <p:nvPr/>
        </p:nvSpPr>
        <p:spPr>
          <a:xfrm>
            <a:off x="402165" y="727396"/>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2.</a:t>
            </a:r>
            <a:r>
              <a:rPr lang="en-US" sz="4000" b="1" dirty="0">
                <a:solidFill>
                  <a:schemeClr val="tx2">
                    <a:lumMod val="60000"/>
                    <a:lumOff val="40000"/>
                  </a:schemeClr>
                </a:solidFill>
                <a:latin typeface="+mj-lt"/>
                <a:ea typeface="+mj-ea"/>
                <a:cs typeface="+mj-cs"/>
              </a:rPr>
              <a:t> </a:t>
            </a:r>
            <a:r>
              <a:rPr lang="en-US" sz="4000" b="1" dirty="0" smtClean="0">
                <a:solidFill>
                  <a:schemeClr val="tx2">
                    <a:lumMod val="60000"/>
                    <a:lumOff val="40000"/>
                  </a:schemeClr>
                </a:solidFill>
                <a:latin typeface="+mj-lt"/>
                <a:ea typeface="+mj-ea"/>
                <a:cs typeface="+mj-cs"/>
              </a:rPr>
              <a:t>Expansion of medical social control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8" name="Title 1"/>
          <p:cNvSpPr txBox="1">
            <a:spLocks/>
          </p:cNvSpPr>
          <p:nvPr/>
        </p:nvSpPr>
        <p:spPr>
          <a:xfrm>
            <a:off x="3499419" y="2530108"/>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endParaRPr lang="en-US" sz="20000" b="1" dirty="0" smtClean="0">
              <a:solidFill>
                <a:srgbClr val="40844E"/>
              </a:solidFill>
              <a:latin typeface="Arial Black"/>
              <a:ea typeface="+mj-ea"/>
              <a:cs typeface="Arial Black"/>
            </a:endParaRPr>
          </a:p>
        </p:txBody>
      </p:sp>
      <p:pic>
        <p:nvPicPr>
          <p:cNvPr id="5" name="Picture 4" descr="Screen Shot 2015-03-11 at 11.11.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950" y="1825482"/>
            <a:ext cx="5549934" cy="2293686"/>
          </a:xfrm>
          <a:prstGeom prst="rect">
            <a:avLst/>
          </a:prstGeom>
        </p:spPr>
      </p:pic>
      <p:pic>
        <p:nvPicPr>
          <p:cNvPr id="7" name="Picture 6" descr="Screen Shot 2015-03-11 at 11.10.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5482"/>
            <a:ext cx="3155950" cy="3390900"/>
          </a:xfrm>
          <a:prstGeom prst="rect">
            <a:avLst/>
          </a:prstGeom>
        </p:spPr>
      </p:pic>
      <p:sp>
        <p:nvSpPr>
          <p:cNvPr id="13" name="Title 1"/>
          <p:cNvSpPr txBox="1">
            <a:spLocks/>
          </p:cNvSpPr>
          <p:nvPr/>
        </p:nvSpPr>
        <p:spPr>
          <a:xfrm>
            <a:off x="3194170" y="1189177"/>
            <a:ext cx="12644445" cy="2035290"/>
          </a:xfrm>
          <a:prstGeom prst="rect">
            <a:avLst/>
          </a:prstGeom>
        </p:spPr>
        <p:txBody>
          <a:bodyPr vert="horz" lIns="91440" tIns="45720" rIns="91440" bIns="45720" rtlCol="0" anchor="ctr">
            <a:noAutofit/>
          </a:bodyPr>
          <a:lstStyle/>
          <a:p>
            <a:pPr marL="514350" lvl="0" indent="-514350">
              <a:spcBef>
                <a:spcPct val="0"/>
              </a:spcBef>
              <a:buAutoNum type="arabicPeriod"/>
              <a:defRPr/>
            </a:pPr>
            <a:r>
              <a:rPr lang="en-US" sz="3000" b="1" noProof="0" dirty="0" smtClean="0">
                <a:solidFill>
                  <a:srgbClr val="CE6982"/>
                </a:solidFill>
              </a:rPr>
              <a:t>Sexuality diversity training in </a:t>
            </a:r>
          </a:p>
          <a:p>
            <a:pPr lvl="0">
              <a:spcBef>
                <a:spcPct val="0"/>
              </a:spcBef>
              <a:defRPr/>
            </a:pPr>
            <a:r>
              <a:rPr lang="en-US" sz="3000" b="1" noProof="0" dirty="0" smtClean="0">
                <a:solidFill>
                  <a:srgbClr val="CE6982"/>
                </a:solidFill>
              </a:rPr>
              <a:t>medical curricula </a:t>
            </a:r>
            <a:endParaRPr kumimoji="0" lang="en-US" sz="3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
        <p:nvSpPr>
          <p:cNvPr id="17" name="Title 1"/>
          <p:cNvSpPr txBox="1">
            <a:spLocks/>
          </p:cNvSpPr>
          <p:nvPr/>
        </p:nvSpPr>
        <p:spPr>
          <a:xfrm>
            <a:off x="3190596" y="2073528"/>
            <a:ext cx="12644445" cy="2035290"/>
          </a:xfrm>
          <a:prstGeom prst="rect">
            <a:avLst/>
          </a:prstGeom>
        </p:spPr>
        <p:txBody>
          <a:bodyPr vert="horz" lIns="91440" tIns="45720" rIns="91440" bIns="45720" rtlCol="0" anchor="ctr">
            <a:noAutofit/>
          </a:bodyPr>
          <a:lstStyle/>
          <a:p>
            <a:pPr lvl="0">
              <a:spcBef>
                <a:spcPct val="0"/>
              </a:spcBef>
              <a:defRPr/>
            </a:pPr>
            <a:r>
              <a:rPr lang="en-US" sz="3000" b="1" noProof="0" dirty="0" smtClean="0">
                <a:solidFill>
                  <a:srgbClr val="CE6982"/>
                </a:solidFill>
              </a:rPr>
              <a:t>2. Professional practice guidelines: </a:t>
            </a:r>
          </a:p>
          <a:p>
            <a:pPr lvl="0">
              <a:spcBef>
                <a:spcPct val="0"/>
              </a:spcBef>
              <a:defRPr/>
            </a:pPr>
            <a:r>
              <a:rPr lang="en-US" sz="3000" b="1" noProof="0" dirty="0" smtClean="0">
                <a:solidFill>
                  <a:srgbClr val="CE6982"/>
                </a:solidFill>
              </a:rPr>
              <a:t>provide info to </a:t>
            </a:r>
            <a:r>
              <a:rPr lang="en-US" sz="3000" b="1" dirty="0" smtClean="0">
                <a:solidFill>
                  <a:srgbClr val="CE6982"/>
                </a:solidFill>
              </a:rPr>
              <a:t>patients</a:t>
            </a:r>
            <a:endParaRPr lang="en-US" sz="3000" b="1" noProof="0" dirty="0" smtClean="0">
              <a:solidFill>
                <a:srgbClr val="CE6982"/>
              </a:solidFill>
            </a:endParaRPr>
          </a:p>
        </p:txBody>
      </p:sp>
      <p:sp>
        <p:nvSpPr>
          <p:cNvPr id="18" name="Title 1"/>
          <p:cNvSpPr txBox="1">
            <a:spLocks/>
          </p:cNvSpPr>
          <p:nvPr/>
        </p:nvSpPr>
        <p:spPr>
          <a:xfrm>
            <a:off x="3178289" y="2827616"/>
            <a:ext cx="12644445" cy="2035290"/>
          </a:xfrm>
          <a:prstGeom prst="rect">
            <a:avLst/>
          </a:prstGeom>
        </p:spPr>
        <p:txBody>
          <a:bodyPr vert="horz" lIns="91440" tIns="45720" rIns="91440" bIns="45720" rtlCol="0" anchor="ctr">
            <a:noAutofit/>
          </a:bodyPr>
          <a:lstStyle/>
          <a:p>
            <a:pPr lvl="0">
              <a:spcBef>
                <a:spcPct val="0"/>
              </a:spcBef>
              <a:defRPr/>
            </a:pPr>
            <a:r>
              <a:rPr lang="en-US" sz="3000" b="1" dirty="0" smtClean="0">
                <a:solidFill>
                  <a:srgbClr val="CE6982"/>
                </a:solidFill>
              </a:rPr>
              <a:t>3. Regulation of drug companies</a:t>
            </a:r>
            <a:endParaRPr lang="en-US" sz="3000" b="1" noProof="0" dirty="0" smtClean="0">
              <a:solidFill>
                <a:srgbClr val="CE6982"/>
              </a:solidFill>
            </a:endParaRPr>
          </a:p>
        </p:txBody>
      </p:sp>
      <p:sp>
        <p:nvSpPr>
          <p:cNvPr id="19" name="Title 1"/>
          <p:cNvSpPr txBox="1">
            <a:spLocks/>
          </p:cNvSpPr>
          <p:nvPr/>
        </p:nvSpPr>
        <p:spPr>
          <a:xfrm>
            <a:off x="3171888" y="3538010"/>
            <a:ext cx="12644445" cy="2035290"/>
          </a:xfrm>
          <a:prstGeom prst="rect">
            <a:avLst/>
          </a:prstGeom>
        </p:spPr>
        <p:txBody>
          <a:bodyPr vert="horz" lIns="91440" tIns="45720" rIns="91440" bIns="45720" rtlCol="0" anchor="ctr">
            <a:noAutofit/>
          </a:bodyPr>
          <a:lstStyle/>
          <a:p>
            <a:pPr lvl="0">
              <a:spcBef>
                <a:spcPct val="0"/>
              </a:spcBef>
              <a:defRPr/>
            </a:pPr>
            <a:r>
              <a:rPr lang="en-US" sz="3000" b="1" dirty="0">
                <a:solidFill>
                  <a:srgbClr val="CE6982"/>
                </a:solidFill>
              </a:rPr>
              <a:t>4</a:t>
            </a:r>
            <a:r>
              <a:rPr lang="en-US" sz="3000" b="1" dirty="0" smtClean="0">
                <a:solidFill>
                  <a:srgbClr val="CE6982"/>
                </a:solidFill>
              </a:rPr>
              <a:t>. Gov’t funding for sociology,</a:t>
            </a:r>
          </a:p>
          <a:p>
            <a:pPr lvl="0">
              <a:spcBef>
                <a:spcPct val="0"/>
              </a:spcBef>
              <a:defRPr/>
            </a:pPr>
            <a:r>
              <a:rPr lang="en-US" sz="3000" b="1" dirty="0" smtClean="0">
                <a:solidFill>
                  <a:srgbClr val="CE6982"/>
                </a:solidFill>
              </a:rPr>
              <a:t>anthropology studies of sexuality</a:t>
            </a:r>
            <a:endParaRPr lang="en-US" sz="3000" b="1" noProof="0" dirty="0" smtClean="0">
              <a:solidFill>
                <a:srgbClr val="CE6982"/>
              </a:solidFill>
            </a:endParaRPr>
          </a:p>
        </p:txBody>
      </p:sp>
      <p:sp>
        <p:nvSpPr>
          <p:cNvPr id="20" name="Title 1"/>
          <p:cNvSpPr txBox="1">
            <a:spLocks/>
          </p:cNvSpPr>
          <p:nvPr/>
        </p:nvSpPr>
        <p:spPr>
          <a:xfrm>
            <a:off x="3190596" y="4466519"/>
            <a:ext cx="12644445" cy="2035290"/>
          </a:xfrm>
          <a:prstGeom prst="rect">
            <a:avLst/>
          </a:prstGeom>
        </p:spPr>
        <p:txBody>
          <a:bodyPr vert="horz" lIns="91440" tIns="45720" rIns="91440" bIns="45720" rtlCol="0" anchor="ctr">
            <a:noAutofit/>
          </a:bodyPr>
          <a:lstStyle/>
          <a:p>
            <a:pPr lvl="0">
              <a:spcBef>
                <a:spcPct val="0"/>
              </a:spcBef>
              <a:defRPr/>
            </a:pPr>
            <a:r>
              <a:rPr lang="en-US" sz="3000" b="1" dirty="0" smtClean="0">
                <a:solidFill>
                  <a:srgbClr val="CE6982"/>
                </a:solidFill>
              </a:rPr>
              <a:t>5. Public education campaigns </a:t>
            </a:r>
          </a:p>
          <a:p>
            <a:pPr lvl="0">
              <a:spcBef>
                <a:spcPct val="0"/>
              </a:spcBef>
              <a:defRPr/>
            </a:pPr>
            <a:r>
              <a:rPr lang="en-US" sz="3000" b="1" dirty="0" smtClean="0">
                <a:solidFill>
                  <a:srgbClr val="CE6982"/>
                </a:solidFill>
              </a:rPr>
              <a:t>about sexual diversity</a:t>
            </a:r>
            <a:endParaRPr lang="en-US" sz="3000" b="1" noProof="0" dirty="0" smtClean="0">
              <a:solidFill>
                <a:srgbClr val="CE6982"/>
              </a:solidFill>
            </a:endParaRPr>
          </a:p>
        </p:txBody>
      </p:sp>
      <p:sp>
        <p:nvSpPr>
          <p:cNvPr id="21" name="Title 1"/>
          <p:cNvSpPr txBox="1">
            <a:spLocks/>
          </p:cNvSpPr>
          <p:nvPr/>
        </p:nvSpPr>
        <p:spPr>
          <a:xfrm>
            <a:off x="3187022" y="5216382"/>
            <a:ext cx="12644445" cy="2035290"/>
          </a:xfrm>
          <a:prstGeom prst="rect">
            <a:avLst/>
          </a:prstGeom>
        </p:spPr>
        <p:txBody>
          <a:bodyPr vert="horz" lIns="91440" tIns="45720" rIns="91440" bIns="45720" rtlCol="0" anchor="ctr">
            <a:noAutofit/>
          </a:bodyPr>
          <a:lstStyle/>
          <a:p>
            <a:pPr lvl="0">
              <a:spcBef>
                <a:spcPct val="0"/>
              </a:spcBef>
              <a:defRPr/>
            </a:pPr>
            <a:r>
              <a:rPr lang="en-US" sz="3000" b="1" dirty="0" smtClean="0">
                <a:solidFill>
                  <a:srgbClr val="CE6982"/>
                </a:solidFill>
              </a:rPr>
              <a:t>6. Sexual education in schools</a:t>
            </a:r>
            <a:endParaRPr lang="en-US" sz="3000" b="1" noProof="0" dirty="0" smtClean="0">
              <a:solidFill>
                <a:srgbClr val="CE6982"/>
              </a:solidFill>
            </a:endParaRPr>
          </a:p>
        </p:txBody>
      </p:sp>
    </p:spTree>
    <p:extLst>
      <p:ext uri="{BB962C8B-B14F-4D97-AF65-F5344CB8AC3E}">
        <p14:creationId xmlns:p14="http://schemas.microsoft.com/office/powerpoint/2010/main" val="258227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2166" y="-306939"/>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1. </a:t>
            </a:r>
            <a:r>
              <a:rPr lang="en-US" sz="4000" b="1" dirty="0" err="1" smtClean="0">
                <a:solidFill>
                  <a:schemeClr val="tx2">
                    <a:lumMod val="60000"/>
                    <a:lumOff val="40000"/>
                  </a:schemeClr>
                </a:solidFill>
                <a:latin typeface="+mj-lt"/>
                <a:ea typeface="+mj-ea"/>
                <a:cs typeface="+mj-cs"/>
              </a:rPr>
              <a:t>Pathologization</a:t>
            </a:r>
            <a:r>
              <a:rPr lang="en-US" sz="4000" b="1" dirty="0" smtClean="0">
                <a:solidFill>
                  <a:schemeClr val="tx2">
                    <a:lumMod val="60000"/>
                    <a:lumOff val="40000"/>
                  </a:schemeClr>
                </a:solidFill>
                <a:latin typeface="+mj-lt"/>
                <a:ea typeface="+mj-ea"/>
                <a:cs typeface="+mj-cs"/>
              </a:rPr>
              <a:t> of everything</a:t>
            </a:r>
          </a:p>
        </p:txBody>
      </p:sp>
      <p:sp>
        <p:nvSpPr>
          <p:cNvPr id="12" name="Title 1"/>
          <p:cNvSpPr txBox="1">
            <a:spLocks/>
          </p:cNvSpPr>
          <p:nvPr/>
        </p:nvSpPr>
        <p:spPr>
          <a:xfrm>
            <a:off x="402165" y="727396"/>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2.</a:t>
            </a:r>
            <a:r>
              <a:rPr lang="en-US" sz="4000" b="1" dirty="0">
                <a:solidFill>
                  <a:schemeClr val="tx2">
                    <a:lumMod val="60000"/>
                    <a:lumOff val="40000"/>
                  </a:schemeClr>
                </a:solidFill>
                <a:latin typeface="+mj-lt"/>
                <a:ea typeface="+mj-ea"/>
                <a:cs typeface="+mj-cs"/>
              </a:rPr>
              <a:t> </a:t>
            </a:r>
            <a:r>
              <a:rPr lang="en-US" sz="4000" b="1" dirty="0" smtClean="0">
                <a:solidFill>
                  <a:schemeClr val="tx2">
                    <a:lumMod val="60000"/>
                    <a:lumOff val="40000"/>
                  </a:schemeClr>
                </a:solidFill>
                <a:latin typeface="+mj-lt"/>
                <a:ea typeface="+mj-ea"/>
                <a:cs typeface="+mj-cs"/>
              </a:rPr>
              <a:t>Expansion of medical social control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8" name="Title 1"/>
          <p:cNvSpPr txBox="1">
            <a:spLocks/>
          </p:cNvSpPr>
          <p:nvPr/>
        </p:nvSpPr>
        <p:spPr>
          <a:xfrm>
            <a:off x="3499419" y="2530108"/>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endParaRPr lang="en-US" sz="20000" b="1" dirty="0" smtClean="0">
              <a:solidFill>
                <a:srgbClr val="40844E"/>
              </a:solidFill>
              <a:latin typeface="Arial Black"/>
              <a:ea typeface="+mj-ea"/>
              <a:cs typeface="Arial Black"/>
            </a:endParaRPr>
          </a:p>
        </p:txBody>
      </p:sp>
      <p:pic>
        <p:nvPicPr>
          <p:cNvPr id="7" name="Picture 6" descr="Screen Shot 2015-03-11 at 11.10.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482"/>
            <a:ext cx="3155950" cy="3390900"/>
          </a:xfrm>
          <a:prstGeom prst="rect">
            <a:avLst/>
          </a:prstGeom>
        </p:spPr>
      </p:pic>
      <p:sp>
        <p:nvSpPr>
          <p:cNvPr id="14" name="TextBox 13"/>
          <p:cNvSpPr txBox="1"/>
          <p:nvPr/>
        </p:nvSpPr>
        <p:spPr>
          <a:xfrm>
            <a:off x="3499420" y="2742469"/>
            <a:ext cx="5301994" cy="3046988"/>
          </a:xfrm>
          <a:prstGeom prst="rect">
            <a:avLst/>
          </a:prstGeom>
          <a:noFill/>
        </p:spPr>
        <p:txBody>
          <a:bodyPr wrap="square" rtlCol="0">
            <a:spAutoFit/>
          </a:bodyPr>
          <a:lstStyle/>
          <a:p>
            <a:r>
              <a:rPr lang="en-US" sz="3200" dirty="0" smtClean="0"/>
              <a:t>“Gender </a:t>
            </a:r>
            <a:r>
              <a:rPr lang="en-US" sz="3200" dirty="0"/>
              <a:t>and sexuality </a:t>
            </a:r>
            <a:r>
              <a:rPr lang="en-US" sz="3200" dirty="0" smtClean="0"/>
              <a:t>are</a:t>
            </a:r>
            <a:br>
              <a:rPr lang="en-US" sz="3200" dirty="0" smtClean="0"/>
            </a:br>
            <a:r>
              <a:rPr lang="en-US" sz="3200" dirty="0" smtClean="0"/>
              <a:t>not </a:t>
            </a:r>
            <a:r>
              <a:rPr lang="en-US" sz="3200" dirty="0"/>
              <a:t>fixed internal </a:t>
            </a:r>
            <a:r>
              <a:rPr lang="en-US" sz="3200" dirty="0" smtClean="0"/>
              <a:t>essences [but] </a:t>
            </a:r>
            <a:r>
              <a:rPr lang="en-US" sz="3200" dirty="0"/>
              <a:t>rather </a:t>
            </a:r>
            <a:r>
              <a:rPr lang="en-US" sz="3200" dirty="0" smtClean="0"/>
              <a:t>are complex </a:t>
            </a:r>
            <a:r>
              <a:rPr lang="en-US" sz="3200" dirty="0"/>
              <a:t>states </a:t>
            </a:r>
            <a:r>
              <a:rPr lang="en-US" sz="3200" dirty="0" smtClean="0"/>
              <a:t>… produced through the ‘intra-action’ of internal and external factors.” </a:t>
            </a:r>
            <a:endParaRPr lang="en-US" sz="3200" dirty="0"/>
          </a:p>
        </p:txBody>
      </p:sp>
      <p:sp>
        <p:nvSpPr>
          <p:cNvPr id="15" name="Title 1"/>
          <p:cNvSpPr txBox="1">
            <a:spLocks/>
          </p:cNvSpPr>
          <p:nvPr/>
        </p:nvSpPr>
        <p:spPr>
          <a:xfrm>
            <a:off x="3613924" y="1445606"/>
            <a:ext cx="12644445" cy="2035290"/>
          </a:xfrm>
          <a:prstGeom prst="rect">
            <a:avLst/>
          </a:prstGeom>
        </p:spPr>
        <p:txBody>
          <a:bodyPr vert="horz" lIns="91440" tIns="45720" rIns="91440" bIns="45720" rtlCol="0" anchor="ctr">
            <a:noAutofit/>
          </a:bodyPr>
          <a:lstStyle/>
          <a:p>
            <a:pPr lvl="0">
              <a:spcBef>
                <a:spcPct val="0"/>
              </a:spcBef>
              <a:defRPr/>
            </a:pPr>
            <a:r>
              <a:rPr lang="en-US" sz="4000" b="1" dirty="0" smtClean="0">
                <a:solidFill>
                  <a:srgbClr val="CE6982"/>
                </a:solidFill>
              </a:rPr>
              <a:t>Not strictly opposed … </a:t>
            </a:r>
            <a:endParaRPr lang="en-US" sz="4000" b="1" noProof="0" dirty="0" smtClean="0">
              <a:solidFill>
                <a:srgbClr val="CE6982"/>
              </a:solidFill>
            </a:endParaRPr>
          </a:p>
        </p:txBody>
      </p:sp>
    </p:spTree>
    <p:extLst>
      <p:ext uri="{BB962C8B-B14F-4D97-AF65-F5344CB8AC3E}">
        <p14:creationId xmlns:p14="http://schemas.microsoft.com/office/powerpoint/2010/main" val="408083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ders-Sandberg-300x200.jpg"/>
          <p:cNvPicPr>
            <a:picLocks noChangeAspect="1"/>
          </p:cNvPicPr>
          <p:nvPr/>
        </p:nvPicPr>
        <p:blipFill>
          <a:blip r:embed="rId2"/>
          <a:stretch>
            <a:fillRect/>
          </a:stretch>
        </p:blipFill>
        <p:spPr>
          <a:xfrm>
            <a:off x="4380808" y="1514617"/>
            <a:ext cx="3618919" cy="2412613"/>
          </a:xfrm>
          <a:prstGeom prst="rect">
            <a:avLst/>
          </a:prstGeom>
        </p:spPr>
      </p:pic>
      <p:pic>
        <p:nvPicPr>
          <p:cNvPr id="5" name="Picture 4" descr="11959_200_150.jpg"/>
          <p:cNvPicPr>
            <a:picLocks noChangeAspect="1"/>
          </p:cNvPicPr>
          <p:nvPr/>
        </p:nvPicPr>
        <p:blipFill>
          <a:blip r:embed="rId3"/>
          <a:stretch>
            <a:fillRect/>
          </a:stretch>
        </p:blipFill>
        <p:spPr>
          <a:xfrm>
            <a:off x="1166870" y="1516777"/>
            <a:ext cx="3213938" cy="2410453"/>
          </a:xfrm>
          <a:prstGeom prst="rect">
            <a:avLst/>
          </a:prstGeom>
        </p:spPr>
      </p:pic>
      <p:pic>
        <p:nvPicPr>
          <p:cNvPr id="7" name="Picture 6" descr="s200_olga.wudarczyk.jpg"/>
          <p:cNvPicPr>
            <a:picLocks noChangeAspect="1"/>
          </p:cNvPicPr>
          <p:nvPr/>
        </p:nvPicPr>
        <p:blipFill>
          <a:blip r:embed="rId4"/>
          <a:stretch>
            <a:fillRect/>
          </a:stretch>
        </p:blipFill>
        <p:spPr>
          <a:xfrm>
            <a:off x="3887621" y="509120"/>
            <a:ext cx="1457008" cy="1303991"/>
          </a:xfrm>
          <a:prstGeom prst="rect">
            <a:avLst/>
          </a:prstGeom>
        </p:spPr>
      </p:pic>
      <p:pic>
        <p:nvPicPr>
          <p:cNvPr id="9" name="Picture 8" descr="Screen Shot 2015-03-11 at 9.22.3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4629" y="509120"/>
            <a:ext cx="1457008" cy="1303991"/>
          </a:xfrm>
          <a:prstGeom prst="rect">
            <a:avLst/>
          </a:prstGeom>
        </p:spPr>
      </p:pic>
      <p:pic>
        <p:nvPicPr>
          <p:cNvPr id="10" name="Picture 9" descr="Screen Shot 2015-03-11 at 9.25.0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2241" y="509120"/>
            <a:ext cx="1447662" cy="1303991"/>
          </a:xfrm>
          <a:prstGeom prst="rect">
            <a:avLst/>
          </a:prstGeom>
        </p:spPr>
      </p:pic>
      <p:sp>
        <p:nvSpPr>
          <p:cNvPr id="11" name="Title 1"/>
          <p:cNvSpPr txBox="1">
            <a:spLocks/>
          </p:cNvSpPr>
          <p:nvPr/>
        </p:nvSpPr>
        <p:spPr>
          <a:xfrm>
            <a:off x="-1474041" y="3959792"/>
            <a:ext cx="8721344" cy="2035290"/>
          </a:xfrm>
          <a:prstGeom prst="rect">
            <a:avLst/>
          </a:prstGeom>
        </p:spPr>
        <p:txBody>
          <a:bodyPr vert="horz" lIns="91440" tIns="45720" rIns="91440" bIns="45720" rtlCol="0" anchor="ctr">
            <a:noAutofit/>
          </a:bodyPr>
          <a:lstStyle/>
          <a:p>
            <a:pPr lvl="0" algn="r">
              <a:spcBef>
                <a:spcPct val="0"/>
              </a:spcBef>
              <a:defRPr/>
            </a:pPr>
            <a:r>
              <a:rPr lang="en-US" sz="8000" b="1" noProof="0" dirty="0" smtClean="0">
                <a:solidFill>
                  <a:srgbClr val="CE6982"/>
                </a:solidFill>
              </a:rPr>
              <a:t>“love drugs”</a:t>
            </a:r>
            <a:endParaRPr kumimoji="0" lang="en-US" sz="8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pic>
        <p:nvPicPr>
          <p:cNvPr id="2" name="Picture 1" descr="Screen Shot 2016-02-25 at 10.27.55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503" y="3924300"/>
            <a:ext cx="8636000" cy="2933700"/>
          </a:xfrm>
          <a:prstGeom prst="rect">
            <a:avLst/>
          </a:prstGeom>
        </p:spPr>
      </p:pic>
      <p:pic>
        <p:nvPicPr>
          <p:cNvPr id="3" name="Picture 2" descr="uQti1M1V.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4441" y="1516777"/>
            <a:ext cx="2353733" cy="2407523"/>
          </a:xfrm>
          <a:prstGeom prst="rect">
            <a:avLst/>
          </a:prstGeom>
        </p:spPr>
      </p:pic>
    </p:spTree>
    <p:extLst>
      <p:ext uri="{BB962C8B-B14F-4D97-AF65-F5344CB8AC3E}">
        <p14:creationId xmlns:p14="http://schemas.microsoft.com/office/powerpoint/2010/main" val="261064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2166" y="-306939"/>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1. </a:t>
            </a:r>
            <a:r>
              <a:rPr lang="en-US" sz="4000" b="1" dirty="0" err="1" smtClean="0">
                <a:solidFill>
                  <a:schemeClr val="tx2">
                    <a:lumMod val="60000"/>
                    <a:lumOff val="40000"/>
                  </a:schemeClr>
                </a:solidFill>
                <a:latin typeface="+mj-lt"/>
                <a:ea typeface="+mj-ea"/>
                <a:cs typeface="+mj-cs"/>
              </a:rPr>
              <a:t>Pathologization</a:t>
            </a:r>
            <a:r>
              <a:rPr lang="en-US" sz="4000" b="1" dirty="0" smtClean="0">
                <a:solidFill>
                  <a:schemeClr val="tx2">
                    <a:lumMod val="60000"/>
                    <a:lumOff val="40000"/>
                  </a:schemeClr>
                </a:solidFill>
                <a:latin typeface="+mj-lt"/>
                <a:ea typeface="+mj-ea"/>
                <a:cs typeface="+mj-cs"/>
              </a:rPr>
              <a:t> of everything</a:t>
            </a:r>
          </a:p>
        </p:txBody>
      </p:sp>
      <p:sp>
        <p:nvSpPr>
          <p:cNvPr id="12" name="Title 1"/>
          <p:cNvSpPr txBox="1">
            <a:spLocks/>
          </p:cNvSpPr>
          <p:nvPr/>
        </p:nvSpPr>
        <p:spPr>
          <a:xfrm>
            <a:off x="402165" y="727396"/>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2.</a:t>
            </a:r>
            <a:r>
              <a:rPr lang="en-US" sz="4000" b="1" dirty="0">
                <a:solidFill>
                  <a:schemeClr val="tx2">
                    <a:lumMod val="60000"/>
                    <a:lumOff val="40000"/>
                  </a:schemeClr>
                </a:solidFill>
                <a:latin typeface="+mj-lt"/>
                <a:ea typeface="+mj-ea"/>
                <a:cs typeface="+mj-cs"/>
              </a:rPr>
              <a:t> </a:t>
            </a:r>
            <a:r>
              <a:rPr lang="en-US" sz="4000" b="1" dirty="0" smtClean="0">
                <a:solidFill>
                  <a:schemeClr val="tx2">
                    <a:lumMod val="60000"/>
                    <a:lumOff val="40000"/>
                  </a:schemeClr>
                </a:solidFill>
                <a:latin typeface="+mj-lt"/>
                <a:ea typeface="+mj-ea"/>
                <a:cs typeface="+mj-cs"/>
              </a:rPr>
              <a:t>Expansion of medical social control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8" name="Title 1"/>
          <p:cNvSpPr txBox="1">
            <a:spLocks/>
          </p:cNvSpPr>
          <p:nvPr/>
        </p:nvSpPr>
        <p:spPr>
          <a:xfrm>
            <a:off x="3499419" y="2530108"/>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endParaRPr lang="en-US" sz="20000" b="1" dirty="0" smtClean="0">
              <a:solidFill>
                <a:srgbClr val="40844E"/>
              </a:solidFill>
              <a:latin typeface="Arial Black"/>
              <a:ea typeface="+mj-ea"/>
              <a:cs typeface="Arial Black"/>
            </a:endParaRPr>
          </a:p>
        </p:txBody>
      </p:sp>
      <p:pic>
        <p:nvPicPr>
          <p:cNvPr id="7" name="Picture 6" descr="Screen Shot 2015-03-11 at 11.10.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482"/>
            <a:ext cx="3155950" cy="3390900"/>
          </a:xfrm>
          <a:prstGeom prst="rect">
            <a:avLst/>
          </a:prstGeom>
        </p:spPr>
      </p:pic>
      <p:sp>
        <p:nvSpPr>
          <p:cNvPr id="14" name="TextBox 13"/>
          <p:cNvSpPr txBox="1"/>
          <p:nvPr/>
        </p:nvSpPr>
        <p:spPr>
          <a:xfrm>
            <a:off x="3499420" y="2745121"/>
            <a:ext cx="5301994" cy="2554545"/>
          </a:xfrm>
          <a:prstGeom prst="rect">
            <a:avLst/>
          </a:prstGeom>
          <a:noFill/>
        </p:spPr>
        <p:txBody>
          <a:bodyPr wrap="square" rtlCol="0">
            <a:spAutoFit/>
          </a:bodyPr>
          <a:lstStyle/>
          <a:p>
            <a:r>
              <a:rPr lang="en-US" sz="3200" dirty="0" smtClean="0"/>
              <a:t>“Rejecting </a:t>
            </a:r>
            <a:r>
              <a:rPr lang="en-US" sz="3200" i="1" dirty="0"/>
              <a:t>a priori </a:t>
            </a:r>
            <a:r>
              <a:rPr lang="en-US" sz="3200" dirty="0" err="1" smtClean="0"/>
              <a:t>neuro</a:t>
            </a:r>
            <a:r>
              <a:rPr lang="en-US" sz="3200" dirty="0" smtClean="0"/>
              <a:t>-technologies </a:t>
            </a:r>
            <a:r>
              <a:rPr lang="en-US" sz="3200" dirty="0"/>
              <a:t>designed to alter, for example, sexual </a:t>
            </a:r>
            <a:r>
              <a:rPr lang="en-US" sz="3200" dirty="0" smtClean="0"/>
              <a:t>orient-</a:t>
            </a:r>
            <a:r>
              <a:rPr lang="en-US" sz="3200" dirty="0" err="1" smtClean="0"/>
              <a:t>ation</a:t>
            </a:r>
            <a:r>
              <a:rPr lang="en-US" sz="3200" dirty="0" smtClean="0"/>
              <a:t> </a:t>
            </a:r>
            <a:r>
              <a:rPr lang="en-US" sz="3200" dirty="0"/>
              <a:t>would only serve to naturalize sexual orientation</a:t>
            </a:r>
            <a:r>
              <a:rPr lang="en-US" sz="3200" dirty="0" smtClean="0"/>
              <a:t>.” </a:t>
            </a:r>
            <a:endParaRPr lang="en-US" sz="3200" dirty="0"/>
          </a:p>
        </p:txBody>
      </p:sp>
      <p:sp>
        <p:nvSpPr>
          <p:cNvPr id="9" name="Title 1"/>
          <p:cNvSpPr txBox="1">
            <a:spLocks/>
          </p:cNvSpPr>
          <p:nvPr/>
        </p:nvSpPr>
        <p:spPr>
          <a:xfrm>
            <a:off x="3613924" y="1445606"/>
            <a:ext cx="12644445" cy="2035290"/>
          </a:xfrm>
          <a:prstGeom prst="rect">
            <a:avLst/>
          </a:prstGeom>
        </p:spPr>
        <p:txBody>
          <a:bodyPr vert="horz" lIns="91440" tIns="45720" rIns="91440" bIns="45720" rtlCol="0" anchor="ctr">
            <a:noAutofit/>
          </a:bodyPr>
          <a:lstStyle/>
          <a:p>
            <a:pPr lvl="0">
              <a:spcBef>
                <a:spcPct val="0"/>
              </a:spcBef>
              <a:defRPr/>
            </a:pPr>
            <a:r>
              <a:rPr lang="en-US" sz="4000" b="1" dirty="0" smtClean="0">
                <a:solidFill>
                  <a:srgbClr val="CE6982"/>
                </a:solidFill>
              </a:rPr>
              <a:t>Not strictly opposed … </a:t>
            </a:r>
            <a:endParaRPr lang="en-US" sz="4000" b="1" noProof="0" dirty="0" smtClean="0">
              <a:solidFill>
                <a:srgbClr val="CE6982"/>
              </a:solidFill>
            </a:endParaRPr>
          </a:p>
        </p:txBody>
      </p:sp>
      <p:pic>
        <p:nvPicPr>
          <p:cNvPr id="2" name="Picture 1" descr="Screen Shot 2015-03-12 at 1.19.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7" y="3322256"/>
            <a:ext cx="9164817" cy="3535744"/>
          </a:xfrm>
          <a:prstGeom prst="rect">
            <a:avLst/>
          </a:prstGeom>
        </p:spPr>
      </p:pic>
    </p:spTree>
    <p:extLst>
      <p:ext uri="{BB962C8B-B14F-4D97-AF65-F5344CB8AC3E}">
        <p14:creationId xmlns:p14="http://schemas.microsoft.com/office/powerpoint/2010/main" val="125755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2"/>
                                        </p:tgtEl>
                                      </p:cBhvr>
                                    </p:animEffect>
                                    <p:anim calcmode="lin" valueType="num">
                                      <p:cBhvr>
                                        <p:cTn id="18" dur="1000"/>
                                        <p:tgtEl>
                                          <p:spTgt spid="2"/>
                                        </p:tgtEl>
                                        <p:attrNameLst>
                                          <p:attrName>ppt_x</p:attrName>
                                        </p:attrNameLst>
                                      </p:cBhvr>
                                      <p:tavLst>
                                        <p:tav tm="0">
                                          <p:val>
                                            <p:strVal val="ppt_x"/>
                                          </p:val>
                                        </p:tav>
                                        <p:tav tm="100000">
                                          <p:val>
                                            <p:strVal val="ppt_x"/>
                                          </p:val>
                                        </p:tav>
                                      </p:tavLst>
                                    </p:anim>
                                    <p:anim calcmode="lin" valueType="num">
                                      <p:cBhvr>
                                        <p:cTn id="19" dur="1000"/>
                                        <p:tgtEl>
                                          <p:spTgt spid="2"/>
                                        </p:tgtEl>
                                        <p:attrNameLst>
                                          <p:attrName>ppt_y</p:attrName>
                                        </p:attrNameLst>
                                      </p:cBhvr>
                                      <p:tavLst>
                                        <p:tav tm="0">
                                          <p:val>
                                            <p:strVal val="ppt_y"/>
                                          </p:val>
                                        </p:tav>
                                        <p:tav tm="100000">
                                          <p:val>
                                            <p:strVal val="ppt_y+.1"/>
                                          </p:val>
                                        </p:tav>
                                      </p:tavLst>
                                    </p:anim>
                                    <p:set>
                                      <p:cBhvr>
                                        <p:cTn id="2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2166" y="-306939"/>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1. </a:t>
            </a:r>
            <a:r>
              <a:rPr lang="en-US" sz="4000" b="1" dirty="0" err="1" smtClean="0">
                <a:solidFill>
                  <a:schemeClr val="tx2">
                    <a:lumMod val="60000"/>
                    <a:lumOff val="40000"/>
                  </a:schemeClr>
                </a:solidFill>
                <a:latin typeface="+mj-lt"/>
                <a:ea typeface="+mj-ea"/>
                <a:cs typeface="+mj-cs"/>
              </a:rPr>
              <a:t>Pathologization</a:t>
            </a:r>
            <a:r>
              <a:rPr lang="en-US" sz="4000" b="1" dirty="0" smtClean="0">
                <a:solidFill>
                  <a:schemeClr val="tx2">
                    <a:lumMod val="60000"/>
                    <a:lumOff val="40000"/>
                  </a:schemeClr>
                </a:solidFill>
                <a:latin typeface="+mj-lt"/>
                <a:ea typeface="+mj-ea"/>
                <a:cs typeface="+mj-cs"/>
              </a:rPr>
              <a:t> of everything</a:t>
            </a:r>
          </a:p>
        </p:txBody>
      </p:sp>
      <p:sp>
        <p:nvSpPr>
          <p:cNvPr id="12" name="Title 1"/>
          <p:cNvSpPr txBox="1">
            <a:spLocks/>
          </p:cNvSpPr>
          <p:nvPr/>
        </p:nvSpPr>
        <p:spPr>
          <a:xfrm>
            <a:off x="402165" y="727396"/>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2.</a:t>
            </a:r>
            <a:r>
              <a:rPr lang="en-US" sz="4000" b="1" dirty="0">
                <a:solidFill>
                  <a:schemeClr val="tx2">
                    <a:lumMod val="60000"/>
                    <a:lumOff val="40000"/>
                  </a:schemeClr>
                </a:solidFill>
                <a:latin typeface="+mj-lt"/>
                <a:ea typeface="+mj-ea"/>
                <a:cs typeface="+mj-cs"/>
              </a:rPr>
              <a:t> </a:t>
            </a:r>
            <a:r>
              <a:rPr lang="en-US" sz="4000" b="1" dirty="0" smtClean="0">
                <a:solidFill>
                  <a:schemeClr val="tx2">
                    <a:lumMod val="60000"/>
                    <a:lumOff val="40000"/>
                  </a:schemeClr>
                </a:solidFill>
                <a:latin typeface="+mj-lt"/>
                <a:ea typeface="+mj-ea"/>
                <a:cs typeface="+mj-cs"/>
              </a:rPr>
              <a:t>Expansion of medical social control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8" name="Title 1"/>
          <p:cNvSpPr txBox="1">
            <a:spLocks/>
          </p:cNvSpPr>
          <p:nvPr/>
        </p:nvSpPr>
        <p:spPr>
          <a:xfrm>
            <a:off x="3499419" y="2530108"/>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endParaRPr lang="en-US" sz="20000" b="1" dirty="0" smtClean="0">
              <a:solidFill>
                <a:srgbClr val="40844E"/>
              </a:solidFill>
              <a:latin typeface="Arial Black"/>
              <a:ea typeface="+mj-ea"/>
              <a:cs typeface="Arial Black"/>
            </a:endParaRPr>
          </a:p>
        </p:txBody>
      </p:sp>
      <p:pic>
        <p:nvPicPr>
          <p:cNvPr id="7" name="Picture 6" descr="Screen Shot 2015-03-11 at 11.10.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482"/>
            <a:ext cx="3155950" cy="3390900"/>
          </a:xfrm>
          <a:prstGeom prst="rect">
            <a:avLst/>
          </a:prstGeom>
        </p:spPr>
      </p:pic>
      <p:sp>
        <p:nvSpPr>
          <p:cNvPr id="14" name="TextBox 13"/>
          <p:cNvSpPr txBox="1"/>
          <p:nvPr/>
        </p:nvSpPr>
        <p:spPr>
          <a:xfrm>
            <a:off x="3499420" y="1763597"/>
            <a:ext cx="5644580" cy="5016757"/>
          </a:xfrm>
          <a:prstGeom prst="rect">
            <a:avLst/>
          </a:prstGeom>
          <a:noFill/>
        </p:spPr>
        <p:txBody>
          <a:bodyPr wrap="square" rtlCol="0">
            <a:spAutoFit/>
          </a:bodyPr>
          <a:lstStyle/>
          <a:p>
            <a:r>
              <a:rPr lang="en-US" sz="3200" dirty="0" smtClean="0"/>
              <a:t>“Because </a:t>
            </a:r>
            <a:r>
              <a:rPr lang="en-US" sz="3200" dirty="0"/>
              <a:t>these </a:t>
            </a:r>
            <a:r>
              <a:rPr lang="en-US" sz="3200" dirty="0" smtClean="0"/>
              <a:t>technologies could </a:t>
            </a:r>
            <a:r>
              <a:rPr lang="en-US" sz="3200" dirty="0"/>
              <a:t>be </a:t>
            </a:r>
            <a:r>
              <a:rPr lang="en-US" sz="3200" dirty="0">
                <a:solidFill>
                  <a:srgbClr val="CE6982"/>
                </a:solidFill>
              </a:rPr>
              <a:t>helpful in many cases</a:t>
            </a:r>
            <a:r>
              <a:rPr lang="en-US" sz="3200" dirty="0"/>
              <a:t>, I am not suggesting </a:t>
            </a:r>
            <a:r>
              <a:rPr lang="en-US" sz="3200" dirty="0" smtClean="0"/>
              <a:t>[they be] banned</a:t>
            </a:r>
            <a:r>
              <a:rPr lang="en-US" sz="3200" dirty="0"/>
              <a:t>. Rather, I am encouraging us to think about creative ways we might employ these technologies </a:t>
            </a:r>
            <a:r>
              <a:rPr lang="en-US" sz="3200" dirty="0" smtClean="0">
                <a:solidFill>
                  <a:schemeClr val="tx2">
                    <a:lumMod val="60000"/>
                    <a:lumOff val="40000"/>
                  </a:schemeClr>
                </a:solidFill>
              </a:rPr>
              <a:t>without </a:t>
            </a:r>
            <a:r>
              <a:rPr lang="en-US" sz="3200" dirty="0">
                <a:solidFill>
                  <a:schemeClr val="tx2">
                    <a:lumMod val="60000"/>
                    <a:lumOff val="40000"/>
                  </a:schemeClr>
                </a:solidFill>
              </a:rPr>
              <a:t>stigmatizing </a:t>
            </a:r>
            <a:r>
              <a:rPr lang="en-US" sz="3200" dirty="0" smtClean="0">
                <a:solidFill>
                  <a:schemeClr val="tx2">
                    <a:lumMod val="60000"/>
                    <a:lumOff val="40000"/>
                  </a:schemeClr>
                </a:solidFill>
              </a:rPr>
              <a:t>non-normative </a:t>
            </a:r>
            <a:r>
              <a:rPr lang="en-US" sz="3200" dirty="0">
                <a:solidFill>
                  <a:schemeClr val="tx2">
                    <a:lumMod val="60000"/>
                    <a:lumOff val="40000"/>
                  </a:schemeClr>
                </a:solidFill>
              </a:rPr>
              <a:t>sexual desires</a:t>
            </a:r>
            <a:r>
              <a:rPr lang="en-US" sz="3200" dirty="0"/>
              <a:t>, behaviors, or identities</a:t>
            </a:r>
            <a:r>
              <a:rPr lang="en-US" sz="3200" dirty="0" smtClean="0"/>
              <a:t>.” </a:t>
            </a:r>
            <a:endParaRPr lang="en-US" sz="3200" dirty="0"/>
          </a:p>
        </p:txBody>
      </p:sp>
    </p:spTree>
    <p:extLst>
      <p:ext uri="{BB962C8B-B14F-4D97-AF65-F5344CB8AC3E}">
        <p14:creationId xmlns:p14="http://schemas.microsoft.com/office/powerpoint/2010/main" val="21096216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2166" y="-306939"/>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1. </a:t>
            </a:r>
            <a:r>
              <a:rPr lang="en-US" sz="4000" b="1" dirty="0" err="1" smtClean="0">
                <a:solidFill>
                  <a:schemeClr val="tx2">
                    <a:lumMod val="60000"/>
                    <a:lumOff val="40000"/>
                  </a:schemeClr>
                </a:solidFill>
                <a:latin typeface="+mj-lt"/>
                <a:ea typeface="+mj-ea"/>
                <a:cs typeface="+mj-cs"/>
              </a:rPr>
              <a:t>Pathologization</a:t>
            </a:r>
            <a:r>
              <a:rPr lang="en-US" sz="4000" b="1" dirty="0" smtClean="0">
                <a:solidFill>
                  <a:schemeClr val="tx2">
                    <a:lumMod val="60000"/>
                    <a:lumOff val="40000"/>
                  </a:schemeClr>
                </a:solidFill>
                <a:latin typeface="+mj-lt"/>
                <a:ea typeface="+mj-ea"/>
                <a:cs typeface="+mj-cs"/>
              </a:rPr>
              <a:t> of everything</a:t>
            </a:r>
          </a:p>
        </p:txBody>
      </p:sp>
      <p:sp>
        <p:nvSpPr>
          <p:cNvPr id="12" name="Title 1"/>
          <p:cNvSpPr txBox="1">
            <a:spLocks/>
          </p:cNvSpPr>
          <p:nvPr/>
        </p:nvSpPr>
        <p:spPr>
          <a:xfrm>
            <a:off x="402165" y="727396"/>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2.</a:t>
            </a:r>
            <a:r>
              <a:rPr lang="en-US" sz="4000" b="1" dirty="0">
                <a:solidFill>
                  <a:schemeClr val="tx2">
                    <a:lumMod val="60000"/>
                    <a:lumOff val="40000"/>
                  </a:schemeClr>
                </a:solidFill>
                <a:latin typeface="+mj-lt"/>
                <a:ea typeface="+mj-ea"/>
                <a:cs typeface="+mj-cs"/>
              </a:rPr>
              <a:t> </a:t>
            </a:r>
            <a:r>
              <a:rPr lang="en-US" sz="4000" b="1" dirty="0" smtClean="0">
                <a:solidFill>
                  <a:schemeClr val="tx2">
                    <a:lumMod val="60000"/>
                    <a:lumOff val="40000"/>
                  </a:schemeClr>
                </a:solidFill>
                <a:latin typeface="+mj-lt"/>
                <a:ea typeface="+mj-ea"/>
                <a:cs typeface="+mj-cs"/>
              </a:rPr>
              <a:t>Expansion of medical social control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pic>
        <p:nvPicPr>
          <p:cNvPr id="5" name="Picture 4" descr="Screen Shot 2015-03-11 at 10.40.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46" y="2036980"/>
            <a:ext cx="3423039" cy="3355826"/>
          </a:xfrm>
          <a:prstGeom prst="rect">
            <a:avLst/>
          </a:prstGeom>
        </p:spPr>
      </p:pic>
      <p:sp>
        <p:nvSpPr>
          <p:cNvPr id="8" name="Title 1"/>
          <p:cNvSpPr txBox="1">
            <a:spLocks/>
          </p:cNvSpPr>
          <p:nvPr/>
        </p:nvSpPr>
        <p:spPr>
          <a:xfrm>
            <a:off x="3733522" y="1384993"/>
            <a:ext cx="12644445" cy="2035290"/>
          </a:xfrm>
          <a:prstGeom prst="rect">
            <a:avLst/>
          </a:prstGeom>
        </p:spPr>
        <p:txBody>
          <a:bodyPr vert="horz" lIns="91440" tIns="45720" rIns="91440" bIns="45720" rtlCol="0" anchor="ctr">
            <a:noAutofit/>
          </a:bodyPr>
          <a:lstStyle/>
          <a:p>
            <a:pPr lvl="0">
              <a:spcBef>
                <a:spcPct val="0"/>
              </a:spcBef>
              <a:defRPr/>
            </a:pPr>
            <a:r>
              <a:rPr lang="en-US" sz="3000" b="1" noProof="0" dirty="0" smtClean="0">
                <a:solidFill>
                  <a:srgbClr val="D98094"/>
                </a:solidFill>
              </a:rPr>
              <a:t>treatment </a:t>
            </a:r>
          </a:p>
          <a:p>
            <a:pPr lvl="0">
              <a:spcBef>
                <a:spcPct val="0"/>
              </a:spcBef>
              <a:defRPr/>
            </a:pPr>
            <a:r>
              <a:rPr lang="en-US" sz="3000" b="1" noProof="0" dirty="0" smtClean="0">
                <a:solidFill>
                  <a:srgbClr val="D98094"/>
                </a:solidFill>
              </a:rPr>
              <a:t>(applying a medical technology)</a:t>
            </a:r>
          </a:p>
        </p:txBody>
      </p:sp>
      <p:sp>
        <p:nvSpPr>
          <p:cNvPr id="9" name="Title 1"/>
          <p:cNvSpPr txBox="1">
            <a:spLocks/>
          </p:cNvSpPr>
          <p:nvPr/>
        </p:nvSpPr>
        <p:spPr>
          <a:xfrm>
            <a:off x="3712705" y="3134683"/>
            <a:ext cx="12644445" cy="2035290"/>
          </a:xfrm>
          <a:prstGeom prst="rect">
            <a:avLst/>
          </a:prstGeom>
        </p:spPr>
        <p:txBody>
          <a:bodyPr vert="horz" lIns="91440" tIns="45720" rIns="91440" bIns="45720" rtlCol="0" anchor="ctr">
            <a:noAutofit/>
          </a:bodyPr>
          <a:lstStyle/>
          <a:p>
            <a:pPr lvl="0">
              <a:spcBef>
                <a:spcPct val="0"/>
              </a:spcBef>
              <a:defRPr/>
            </a:pPr>
            <a:r>
              <a:rPr lang="en-US" sz="3000" b="1" noProof="0" dirty="0" smtClean="0">
                <a:solidFill>
                  <a:srgbClr val="D98094"/>
                </a:solidFill>
              </a:rPr>
              <a:t>pathology</a:t>
            </a:r>
          </a:p>
          <a:p>
            <a:pPr lvl="0">
              <a:spcBef>
                <a:spcPct val="0"/>
              </a:spcBef>
              <a:defRPr/>
            </a:pPr>
            <a:r>
              <a:rPr lang="en-US" sz="3000" b="1" noProof="0" dirty="0" smtClean="0">
                <a:solidFill>
                  <a:srgbClr val="D98094"/>
                </a:solidFill>
              </a:rPr>
              <a:t>(identifying a ‘real’ disease)</a:t>
            </a:r>
          </a:p>
        </p:txBody>
      </p:sp>
      <p:sp>
        <p:nvSpPr>
          <p:cNvPr id="10" name="Title 1"/>
          <p:cNvSpPr txBox="1">
            <a:spLocks/>
          </p:cNvSpPr>
          <p:nvPr/>
        </p:nvSpPr>
        <p:spPr>
          <a:xfrm>
            <a:off x="5766661" y="2402638"/>
            <a:ext cx="12644445" cy="2035290"/>
          </a:xfrm>
          <a:prstGeom prst="rect">
            <a:avLst/>
          </a:prstGeom>
        </p:spPr>
        <p:txBody>
          <a:bodyPr vert="horz" lIns="91440" tIns="45720" rIns="91440" bIns="45720" rtlCol="0" anchor="ctr">
            <a:noAutofit/>
          </a:bodyPr>
          <a:lstStyle/>
          <a:p>
            <a:pPr lvl="0">
              <a:spcBef>
                <a:spcPct val="0"/>
              </a:spcBef>
              <a:defRPr/>
            </a:pPr>
            <a:r>
              <a:rPr lang="en-US" sz="3000" b="1" noProof="0" dirty="0" err="1" smtClean="0">
                <a:solidFill>
                  <a:srgbClr val="D98094"/>
                </a:solidFill>
              </a:rPr>
              <a:t>vs</a:t>
            </a:r>
            <a:r>
              <a:rPr lang="en-US" sz="3000" b="1" dirty="0">
                <a:solidFill>
                  <a:srgbClr val="D98094"/>
                </a:solidFill>
              </a:rPr>
              <a:t>.</a:t>
            </a:r>
            <a:endParaRPr lang="en-US" sz="3000" b="1" noProof="0" dirty="0" smtClean="0">
              <a:solidFill>
                <a:srgbClr val="D98094"/>
              </a:solidFill>
            </a:endParaRPr>
          </a:p>
        </p:txBody>
      </p:sp>
      <p:sp>
        <p:nvSpPr>
          <p:cNvPr id="11" name="Title 1"/>
          <p:cNvSpPr txBox="1">
            <a:spLocks/>
          </p:cNvSpPr>
          <p:nvPr/>
        </p:nvSpPr>
        <p:spPr>
          <a:xfrm>
            <a:off x="3771155" y="4874762"/>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3000" b="1" dirty="0" smtClean="0">
                <a:solidFill>
                  <a:schemeClr val="tx2">
                    <a:lumMod val="60000"/>
                    <a:lumOff val="40000"/>
                  </a:schemeClr>
                </a:solidFill>
                <a:latin typeface="+mj-lt"/>
                <a:ea typeface="+mj-ea"/>
                <a:cs typeface="+mj-cs"/>
              </a:rPr>
              <a:t>well-being</a:t>
            </a:r>
          </a:p>
          <a:p>
            <a:pPr marR="0" lvl="0" defTabSz="457200" rtl="0" eaLnBrk="1" fontAlgn="auto" latinLnBrk="0" hangingPunct="1">
              <a:lnSpc>
                <a:spcPct val="100000"/>
              </a:lnSpc>
              <a:spcBef>
                <a:spcPct val="0"/>
              </a:spcBef>
              <a:spcAft>
                <a:spcPts val="0"/>
              </a:spcAft>
              <a:buClrTx/>
              <a:buSzTx/>
              <a:tabLst/>
              <a:defRPr/>
            </a:pPr>
            <a:r>
              <a:rPr lang="en-US" sz="3000" b="1" dirty="0" smtClean="0">
                <a:solidFill>
                  <a:schemeClr val="tx2">
                    <a:lumMod val="60000"/>
                    <a:lumOff val="40000"/>
                  </a:schemeClr>
                </a:solidFill>
                <a:latin typeface="+mj-lt"/>
                <a:ea typeface="+mj-ea"/>
                <a:cs typeface="+mj-cs"/>
              </a:rPr>
              <a:t> </a:t>
            </a:r>
          </a:p>
        </p:txBody>
      </p:sp>
      <p:sp>
        <p:nvSpPr>
          <p:cNvPr id="13" name="Title 1"/>
          <p:cNvSpPr txBox="1">
            <a:spLocks/>
          </p:cNvSpPr>
          <p:nvPr/>
        </p:nvSpPr>
        <p:spPr>
          <a:xfrm>
            <a:off x="3775156" y="5448818"/>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3000" b="1" dirty="0">
                <a:solidFill>
                  <a:schemeClr val="tx2">
                    <a:lumMod val="60000"/>
                    <a:lumOff val="40000"/>
                  </a:schemeClr>
                </a:solidFill>
                <a:latin typeface="+mj-lt"/>
                <a:ea typeface="+mj-ea"/>
                <a:cs typeface="+mj-cs"/>
              </a:rPr>
              <a:t>t</a:t>
            </a:r>
            <a:r>
              <a:rPr lang="en-US" sz="3000" b="1" dirty="0" smtClean="0">
                <a:solidFill>
                  <a:schemeClr val="tx2">
                    <a:lumMod val="60000"/>
                    <a:lumOff val="40000"/>
                  </a:schemeClr>
                </a:solidFill>
                <a:latin typeface="+mj-lt"/>
                <a:ea typeface="+mj-ea"/>
                <a:cs typeface="+mj-cs"/>
              </a:rPr>
              <a:t>reatment vs. enhancement</a:t>
            </a:r>
          </a:p>
          <a:p>
            <a:pPr marR="0" lvl="0" defTabSz="457200" rtl="0" eaLnBrk="1" fontAlgn="auto" latinLnBrk="0" hangingPunct="1">
              <a:lnSpc>
                <a:spcPct val="100000"/>
              </a:lnSpc>
              <a:spcBef>
                <a:spcPct val="0"/>
              </a:spcBef>
              <a:spcAft>
                <a:spcPts val="0"/>
              </a:spcAft>
              <a:buClrTx/>
              <a:buSzTx/>
              <a:tabLst/>
              <a:defRPr/>
            </a:pPr>
            <a:r>
              <a:rPr lang="en-US" sz="3000" b="1" dirty="0" smtClean="0">
                <a:solidFill>
                  <a:schemeClr val="tx2">
                    <a:lumMod val="60000"/>
                    <a:lumOff val="40000"/>
                  </a:schemeClr>
                </a:solidFill>
                <a:latin typeface="+mj-lt"/>
                <a:ea typeface="+mj-ea"/>
                <a:cs typeface="+mj-cs"/>
              </a:rPr>
              <a:t> </a:t>
            </a:r>
          </a:p>
        </p:txBody>
      </p:sp>
      <p:sp>
        <p:nvSpPr>
          <p:cNvPr id="14" name="Up-Down Arrow 13"/>
          <p:cNvSpPr/>
          <p:nvPr/>
        </p:nvSpPr>
        <p:spPr>
          <a:xfrm flipV="1">
            <a:off x="5576009" y="2712021"/>
            <a:ext cx="998962" cy="1689862"/>
          </a:xfrm>
          <a:prstGeom prst="upDown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descr="Screen Shot 2015-03-12 at 1.30.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8351"/>
            <a:ext cx="9210846" cy="6138099"/>
          </a:xfrm>
          <a:prstGeom prst="rect">
            <a:avLst/>
          </a:prstGeom>
        </p:spPr>
      </p:pic>
    </p:spTree>
    <p:extLst>
      <p:ext uri="{BB962C8B-B14F-4D97-AF65-F5344CB8AC3E}">
        <p14:creationId xmlns:p14="http://schemas.microsoft.com/office/powerpoint/2010/main" val="5525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0" presetClass="path" presetSubtype="0" accel="50000" decel="50000" fill="hold" grpId="1" nodeType="withEffect">
                                  <p:stCondLst>
                                    <p:cond delay="0"/>
                                  </p:stCondLst>
                                  <p:childTnLst>
                                    <p:animMotion origin="layout" path="M 0 0 L 0 -0.03059 " pathEditMode="relative" ptsTypes="AA">
                                      <p:cBhvr>
                                        <p:cTn id="29" dur="2000" fill="hold"/>
                                        <p:tgtEl>
                                          <p:spTgt spid="8"/>
                                        </p:tgtEl>
                                        <p:attrNameLst>
                                          <p:attrName>ppt_x</p:attrName>
                                          <p:attrName>ppt_y</p:attrName>
                                        </p:attrNameLst>
                                      </p:cBhvr>
                                    </p:animMotion>
                                  </p:childTnLst>
                                </p:cTn>
                              </p:par>
                              <p:par>
                                <p:cTn id="30" presetID="0" presetClass="path" presetSubtype="0" accel="50000" decel="50000" fill="hold" grpId="1" nodeType="withEffect">
                                  <p:stCondLst>
                                    <p:cond delay="0"/>
                                  </p:stCondLst>
                                  <p:childTnLst>
                                    <p:animMotion origin="layout" path="M -2.11047E-6 1.78447E-6 L -2.11047E-6 0.05469 " pathEditMode="relative" rAng="0" ptsTypes="AA">
                                      <p:cBhvr>
                                        <p:cTn id="31" dur="2000" fill="hold"/>
                                        <p:tgtEl>
                                          <p:spTgt spid="9"/>
                                        </p:tgtEl>
                                        <p:attrNameLst>
                                          <p:attrName>ppt_x</p:attrName>
                                          <p:attrName>ppt_y</p:attrName>
                                        </p:attrNameLst>
                                      </p:cBhvr>
                                      <p:rCtr x="0" y="2735"/>
                                    </p:animMotion>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42" presetClass="exit" presetSubtype="0" fill="hold" nodeType="afterEffect">
                                  <p:stCondLst>
                                    <p:cond delay="2000"/>
                                  </p:stCondLst>
                                  <p:childTnLst>
                                    <p:animEffect transition="out" filter="fade">
                                      <p:cBhvr>
                                        <p:cTn id="49" dur="1000"/>
                                        <p:tgtEl>
                                          <p:spTgt spid="3"/>
                                        </p:tgtEl>
                                      </p:cBhvr>
                                    </p:animEffect>
                                    <p:anim calcmode="lin" valueType="num">
                                      <p:cBhvr>
                                        <p:cTn id="50" dur="1000"/>
                                        <p:tgtEl>
                                          <p:spTgt spid="3"/>
                                        </p:tgtEl>
                                        <p:attrNameLst>
                                          <p:attrName>ppt_x</p:attrName>
                                        </p:attrNameLst>
                                      </p:cBhvr>
                                      <p:tavLst>
                                        <p:tav tm="0">
                                          <p:val>
                                            <p:strVal val="ppt_x"/>
                                          </p:val>
                                        </p:tav>
                                        <p:tav tm="100000">
                                          <p:val>
                                            <p:strVal val="ppt_x"/>
                                          </p:val>
                                        </p:tav>
                                      </p:tavLst>
                                    </p:anim>
                                    <p:anim calcmode="lin" valueType="num">
                                      <p:cBhvr>
                                        <p:cTn id="51" dur="1000"/>
                                        <p:tgtEl>
                                          <p:spTgt spid="3"/>
                                        </p:tgtEl>
                                        <p:attrNameLst>
                                          <p:attrName>ppt_y</p:attrName>
                                        </p:attrNameLst>
                                      </p:cBhvr>
                                      <p:tavLst>
                                        <p:tav tm="0">
                                          <p:val>
                                            <p:strVal val="ppt_y"/>
                                          </p:val>
                                        </p:tav>
                                        <p:tav tm="100000">
                                          <p:val>
                                            <p:strVal val="ppt_y+.1"/>
                                          </p:val>
                                        </p:tav>
                                      </p:tavLst>
                                    </p:anim>
                                    <p:set>
                                      <p:cBhvr>
                                        <p:cTn id="52"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8" grpId="1"/>
      <p:bldP spid="9" grpId="0"/>
      <p:bldP spid="9" grpId="1"/>
      <p:bldP spid="10" grpId="0"/>
      <p:bldP spid="11" grpId="1"/>
      <p:bldP spid="13" grpId="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2166" y="-306939"/>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1. </a:t>
            </a:r>
            <a:r>
              <a:rPr lang="en-US" sz="4000" b="1" dirty="0" err="1" smtClean="0">
                <a:solidFill>
                  <a:schemeClr val="tx2">
                    <a:lumMod val="60000"/>
                    <a:lumOff val="40000"/>
                  </a:schemeClr>
                </a:solidFill>
                <a:latin typeface="+mj-lt"/>
                <a:ea typeface="+mj-ea"/>
                <a:cs typeface="+mj-cs"/>
              </a:rPr>
              <a:t>Pathologization</a:t>
            </a:r>
            <a:r>
              <a:rPr lang="en-US" sz="4000" b="1" dirty="0" smtClean="0">
                <a:solidFill>
                  <a:schemeClr val="tx2">
                    <a:lumMod val="60000"/>
                    <a:lumOff val="40000"/>
                  </a:schemeClr>
                </a:solidFill>
                <a:latin typeface="+mj-lt"/>
                <a:ea typeface="+mj-ea"/>
                <a:cs typeface="+mj-cs"/>
              </a:rPr>
              <a:t> of everything</a:t>
            </a:r>
          </a:p>
        </p:txBody>
      </p:sp>
      <p:pic>
        <p:nvPicPr>
          <p:cNvPr id="2" name="Picture 1" descr="Screen Shot 2015-03-11 at 11.38.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10" y="1114700"/>
            <a:ext cx="9144000" cy="3297115"/>
          </a:xfrm>
          <a:prstGeom prst="rect">
            <a:avLst/>
          </a:prstGeom>
        </p:spPr>
      </p:pic>
      <p:sp>
        <p:nvSpPr>
          <p:cNvPr id="14" name="TextBox 13"/>
          <p:cNvSpPr txBox="1"/>
          <p:nvPr/>
        </p:nvSpPr>
        <p:spPr>
          <a:xfrm>
            <a:off x="1091821" y="4517738"/>
            <a:ext cx="6929720" cy="1569660"/>
          </a:xfrm>
          <a:prstGeom prst="rect">
            <a:avLst/>
          </a:prstGeom>
          <a:noFill/>
        </p:spPr>
        <p:txBody>
          <a:bodyPr wrap="square" rtlCol="0">
            <a:spAutoFit/>
          </a:bodyPr>
          <a:lstStyle/>
          <a:p>
            <a:r>
              <a:rPr lang="en-US" sz="3200" dirty="0" smtClean="0"/>
              <a:t>“Treatment [paradigms] should hinge on considerations of </a:t>
            </a:r>
            <a:r>
              <a:rPr lang="en-US" sz="3200" dirty="0" smtClean="0">
                <a:solidFill>
                  <a:srgbClr val="CE6982"/>
                </a:solidFill>
              </a:rPr>
              <a:t>harm </a:t>
            </a:r>
            <a:r>
              <a:rPr lang="en-US" sz="3200" dirty="0" smtClean="0"/>
              <a:t>and </a:t>
            </a:r>
            <a:r>
              <a:rPr lang="en-US" sz="3200" dirty="0" smtClean="0">
                <a:solidFill>
                  <a:srgbClr val="CE6982"/>
                </a:solidFill>
              </a:rPr>
              <a:t>well-being</a:t>
            </a:r>
            <a:r>
              <a:rPr lang="en-US" sz="3200" dirty="0" smtClean="0"/>
              <a:t>, rather than on definitions of </a:t>
            </a:r>
            <a:r>
              <a:rPr lang="en-US" sz="3200" dirty="0" smtClean="0">
                <a:solidFill>
                  <a:schemeClr val="tx2">
                    <a:lumMod val="60000"/>
                    <a:lumOff val="40000"/>
                  </a:schemeClr>
                </a:solidFill>
              </a:rPr>
              <a:t>disease</a:t>
            </a:r>
            <a:r>
              <a:rPr lang="en-US" sz="3200" dirty="0" smtClean="0"/>
              <a:t>.”</a:t>
            </a:r>
            <a:endParaRPr lang="en-US" sz="3200" dirty="0"/>
          </a:p>
        </p:txBody>
      </p:sp>
    </p:spTree>
    <p:extLst>
      <p:ext uri="{BB962C8B-B14F-4D97-AF65-F5344CB8AC3E}">
        <p14:creationId xmlns:p14="http://schemas.microsoft.com/office/powerpoint/2010/main" val="177398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03-11 at 9.09.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2159"/>
            <a:ext cx="9017005" cy="2908036"/>
          </a:xfrm>
          <a:prstGeom prst="rect">
            <a:avLst/>
          </a:prstGeom>
        </p:spPr>
      </p:pic>
      <p:sp>
        <p:nvSpPr>
          <p:cNvPr id="5" name="TextBox 4"/>
          <p:cNvSpPr txBox="1"/>
          <p:nvPr/>
        </p:nvSpPr>
        <p:spPr>
          <a:xfrm>
            <a:off x="436383" y="2621112"/>
            <a:ext cx="8559804" cy="4031873"/>
          </a:xfrm>
          <a:prstGeom prst="rect">
            <a:avLst/>
          </a:prstGeom>
          <a:noFill/>
        </p:spPr>
        <p:txBody>
          <a:bodyPr wrap="square" rtlCol="0">
            <a:spAutoFit/>
          </a:bodyPr>
          <a:lstStyle/>
          <a:p>
            <a:r>
              <a:rPr lang="en-US" sz="3200" dirty="0" smtClean="0"/>
              <a:t>“The take-away lesson is that, as long as one does not subscribe to a strong </a:t>
            </a:r>
            <a:r>
              <a:rPr lang="en-US" sz="3200" dirty="0" smtClean="0">
                <a:solidFill>
                  <a:srgbClr val="558ED5"/>
                </a:solidFill>
              </a:rPr>
              <a:t>technological determinism</a:t>
            </a:r>
            <a:r>
              <a:rPr lang="en-US" sz="3200" dirty="0" smtClean="0"/>
              <a:t>, according to which the mere availability of a given technology inevitably produces certain social outcomes (thereby making most ethical discussion irrelevant), the solution does not lie in </a:t>
            </a:r>
            <a:r>
              <a:rPr lang="en-US" sz="3200" dirty="0" smtClean="0">
                <a:solidFill>
                  <a:srgbClr val="CE6982"/>
                </a:solidFill>
              </a:rPr>
              <a:t>avoiding </a:t>
            </a:r>
            <a:r>
              <a:rPr lang="en-US" sz="3200" dirty="0" smtClean="0"/>
              <a:t>potentially problematic technologies altogether.” </a:t>
            </a:r>
            <a:endParaRPr lang="en-US" sz="3200" dirty="0">
              <a:solidFill>
                <a:srgbClr val="BE6279"/>
              </a:solidFill>
            </a:endParaRPr>
          </a:p>
        </p:txBody>
      </p:sp>
    </p:spTree>
    <p:extLst>
      <p:ext uri="{BB962C8B-B14F-4D97-AF65-F5344CB8AC3E}">
        <p14:creationId xmlns:p14="http://schemas.microsoft.com/office/powerpoint/2010/main" val="235363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03-11 at 9.09.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2159"/>
            <a:ext cx="9017005" cy="2908036"/>
          </a:xfrm>
          <a:prstGeom prst="rect">
            <a:avLst/>
          </a:prstGeom>
        </p:spPr>
      </p:pic>
      <p:sp>
        <p:nvSpPr>
          <p:cNvPr id="5" name="TextBox 4"/>
          <p:cNvSpPr txBox="1"/>
          <p:nvPr/>
        </p:nvSpPr>
        <p:spPr>
          <a:xfrm>
            <a:off x="436383" y="3245742"/>
            <a:ext cx="8559804" cy="2554545"/>
          </a:xfrm>
          <a:prstGeom prst="rect">
            <a:avLst/>
          </a:prstGeom>
          <a:noFill/>
        </p:spPr>
        <p:txBody>
          <a:bodyPr wrap="square" rtlCol="0">
            <a:spAutoFit/>
          </a:bodyPr>
          <a:lstStyle/>
          <a:p>
            <a:r>
              <a:rPr lang="en-US" sz="3200" dirty="0" smtClean="0"/>
              <a:t>“Instead, it has to do with attempting to anticipate any difficulties that may be associated with those technologies and then </a:t>
            </a:r>
            <a:r>
              <a:rPr lang="en-US" sz="3200" dirty="0" smtClean="0">
                <a:solidFill>
                  <a:schemeClr val="tx2">
                    <a:lumMod val="60000"/>
                    <a:lumOff val="40000"/>
                  </a:schemeClr>
                </a:solidFill>
              </a:rPr>
              <a:t>modifying the context </a:t>
            </a:r>
            <a:r>
              <a:rPr lang="en-US" sz="3200" dirty="0" smtClean="0"/>
              <a:t>(social, legal, etc.) in which they would most likely be used.”</a:t>
            </a:r>
            <a:endParaRPr lang="en-US" sz="3200" dirty="0">
              <a:solidFill>
                <a:srgbClr val="BE6279"/>
              </a:solidFill>
            </a:endParaRPr>
          </a:p>
        </p:txBody>
      </p:sp>
    </p:spTree>
    <p:extLst>
      <p:ext uri="{BB962C8B-B14F-4D97-AF65-F5344CB8AC3E}">
        <p14:creationId xmlns:p14="http://schemas.microsoft.com/office/powerpoint/2010/main" val="2193633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9832" y="442637"/>
            <a:ext cx="9017001" cy="1785104"/>
          </a:xfrm>
          <a:prstGeom prst="rect">
            <a:avLst/>
          </a:prstGeom>
          <a:noFill/>
        </p:spPr>
        <p:txBody>
          <a:bodyPr wrap="square" rtlCol="0">
            <a:spAutoFit/>
          </a:bodyPr>
          <a:lstStyle/>
          <a:p>
            <a:r>
              <a:rPr lang="en-US" sz="5500" i="1" dirty="0" smtClean="0">
                <a:solidFill>
                  <a:srgbClr val="CE6982"/>
                </a:solidFill>
              </a:rPr>
              <a:t>“We can all fear the medical-</a:t>
            </a:r>
            <a:r>
              <a:rPr lang="en-US" sz="5500" i="1" dirty="0" err="1" smtClean="0">
                <a:solidFill>
                  <a:srgbClr val="CE6982"/>
                </a:solidFill>
              </a:rPr>
              <a:t>ization</a:t>
            </a:r>
            <a:r>
              <a:rPr lang="en-US" sz="5500" i="1" dirty="0" smtClean="0">
                <a:solidFill>
                  <a:srgbClr val="CE6982"/>
                </a:solidFill>
              </a:rPr>
              <a:t> of love.</a:t>
            </a:r>
            <a:r>
              <a:rPr lang="en-US" sz="5500" dirty="0" smtClean="0">
                <a:solidFill>
                  <a:srgbClr val="CE6982"/>
                </a:solidFill>
              </a:rPr>
              <a:t>”</a:t>
            </a:r>
            <a:endParaRPr lang="en-US" sz="5500" dirty="0">
              <a:solidFill>
                <a:srgbClr val="CE6982"/>
              </a:solidFill>
            </a:endParaRPr>
          </a:p>
        </p:txBody>
      </p:sp>
      <p:sp>
        <p:nvSpPr>
          <p:cNvPr id="4" name="Title 1"/>
          <p:cNvSpPr txBox="1">
            <a:spLocks/>
          </p:cNvSpPr>
          <p:nvPr/>
        </p:nvSpPr>
        <p:spPr>
          <a:xfrm>
            <a:off x="402166" y="1676360"/>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1. </a:t>
            </a:r>
            <a:r>
              <a:rPr lang="en-US" sz="4000" b="1" dirty="0" err="1" smtClean="0">
                <a:solidFill>
                  <a:schemeClr val="tx2">
                    <a:lumMod val="60000"/>
                    <a:lumOff val="40000"/>
                  </a:schemeClr>
                </a:solidFill>
                <a:latin typeface="+mj-lt"/>
                <a:ea typeface="+mj-ea"/>
                <a:cs typeface="+mj-cs"/>
              </a:rPr>
              <a:t>Pathologization</a:t>
            </a:r>
            <a:r>
              <a:rPr lang="en-US" sz="4000" b="1" dirty="0" smtClean="0">
                <a:solidFill>
                  <a:schemeClr val="tx2">
                    <a:lumMod val="60000"/>
                    <a:lumOff val="40000"/>
                  </a:schemeClr>
                </a:solidFill>
                <a:latin typeface="+mj-lt"/>
                <a:ea typeface="+mj-ea"/>
                <a:cs typeface="+mj-cs"/>
              </a:rPr>
              <a:t> of everything</a:t>
            </a:r>
          </a:p>
        </p:txBody>
      </p:sp>
      <p:sp>
        <p:nvSpPr>
          <p:cNvPr id="7" name="Title 1"/>
          <p:cNvSpPr txBox="1">
            <a:spLocks/>
          </p:cNvSpPr>
          <p:nvPr/>
        </p:nvSpPr>
        <p:spPr>
          <a:xfrm>
            <a:off x="402166" y="2802668"/>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2.</a:t>
            </a:r>
            <a:r>
              <a:rPr lang="en-US" sz="4000" b="1" dirty="0">
                <a:solidFill>
                  <a:schemeClr val="tx2">
                    <a:lumMod val="60000"/>
                    <a:lumOff val="40000"/>
                  </a:schemeClr>
                </a:solidFill>
                <a:latin typeface="+mj-lt"/>
                <a:ea typeface="+mj-ea"/>
                <a:cs typeface="+mj-cs"/>
              </a:rPr>
              <a:t> </a:t>
            </a:r>
            <a:r>
              <a:rPr lang="en-US" sz="4000" b="1" dirty="0" smtClean="0">
                <a:solidFill>
                  <a:schemeClr val="tx2">
                    <a:lumMod val="60000"/>
                    <a:lumOff val="40000"/>
                  </a:schemeClr>
                </a:solidFill>
                <a:latin typeface="+mj-lt"/>
                <a:ea typeface="+mj-ea"/>
                <a:cs typeface="+mj-cs"/>
              </a:rPr>
              <a:t>Expansion of medical social control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8" name="Title 1"/>
          <p:cNvSpPr txBox="1">
            <a:spLocks/>
          </p:cNvSpPr>
          <p:nvPr/>
        </p:nvSpPr>
        <p:spPr>
          <a:xfrm>
            <a:off x="402166" y="3478813"/>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a:solidFill>
                  <a:schemeClr val="tx2">
                    <a:lumMod val="60000"/>
                    <a:lumOff val="40000"/>
                  </a:schemeClr>
                </a:solidFill>
                <a:latin typeface="+mj-lt"/>
                <a:ea typeface="+mj-ea"/>
                <a:cs typeface="+mj-cs"/>
              </a:rPr>
              <a:t>3</a:t>
            </a:r>
            <a:r>
              <a:rPr lang="en-US" sz="4000" b="1" dirty="0" smtClean="0">
                <a:solidFill>
                  <a:schemeClr val="tx2">
                    <a:lumMod val="60000"/>
                    <a:lumOff val="40000"/>
                  </a:schemeClr>
                </a:solidFill>
                <a:latin typeface="+mj-lt"/>
                <a:ea typeface="+mj-ea"/>
                <a:cs typeface="+mj-cs"/>
              </a:rPr>
              <a:t>. Narrow focus on individuals</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9" name="Title 1"/>
          <p:cNvSpPr txBox="1">
            <a:spLocks/>
          </p:cNvSpPr>
          <p:nvPr/>
        </p:nvSpPr>
        <p:spPr>
          <a:xfrm>
            <a:off x="402166" y="4160380"/>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4. Narrow focus on biological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10" name="Title 1"/>
          <p:cNvSpPr txBox="1">
            <a:spLocks/>
          </p:cNvSpPr>
          <p:nvPr/>
        </p:nvSpPr>
        <p:spPr>
          <a:xfrm>
            <a:off x="402166" y="4516076"/>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5. Threat to authenticity</a:t>
            </a:r>
          </a:p>
        </p:txBody>
      </p:sp>
    </p:spTree>
    <p:extLst>
      <p:ext uri="{BB962C8B-B14F-4D97-AF65-F5344CB8AC3E}">
        <p14:creationId xmlns:p14="http://schemas.microsoft.com/office/powerpoint/2010/main" val="127195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D0D0D0"/>
                                      </p:to>
                                    </p:animClr>
                                  </p:sub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rgbClr val="D0D0D0"/>
                                      </p:to>
                                    </p:animClr>
                                  </p:sub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9832" y="442637"/>
            <a:ext cx="9017001" cy="1785104"/>
          </a:xfrm>
          <a:prstGeom prst="rect">
            <a:avLst/>
          </a:prstGeom>
          <a:noFill/>
        </p:spPr>
        <p:txBody>
          <a:bodyPr wrap="square" rtlCol="0">
            <a:spAutoFit/>
          </a:bodyPr>
          <a:lstStyle/>
          <a:p>
            <a:r>
              <a:rPr lang="en-US" sz="5500" i="1" dirty="0" smtClean="0">
                <a:solidFill>
                  <a:srgbClr val="BE6279"/>
                </a:solidFill>
              </a:rPr>
              <a:t>“We can all fear the medical-</a:t>
            </a:r>
            <a:r>
              <a:rPr lang="en-US" sz="5500" i="1" dirty="0" err="1" smtClean="0">
                <a:solidFill>
                  <a:srgbClr val="BE6279"/>
                </a:solidFill>
              </a:rPr>
              <a:t>ization</a:t>
            </a:r>
            <a:r>
              <a:rPr lang="en-US" sz="5500" i="1" dirty="0" smtClean="0">
                <a:solidFill>
                  <a:srgbClr val="BE6279"/>
                </a:solidFill>
              </a:rPr>
              <a:t> of love.</a:t>
            </a:r>
            <a:r>
              <a:rPr lang="en-US" sz="5500" dirty="0" smtClean="0">
                <a:solidFill>
                  <a:srgbClr val="BE6279"/>
                </a:solidFill>
              </a:rPr>
              <a:t>”</a:t>
            </a:r>
            <a:endParaRPr lang="en-US" sz="5500" dirty="0">
              <a:solidFill>
                <a:srgbClr val="BE6279"/>
              </a:solidFill>
            </a:endParaRPr>
          </a:p>
        </p:txBody>
      </p:sp>
      <p:sp>
        <p:nvSpPr>
          <p:cNvPr id="4" name="Title 1"/>
          <p:cNvSpPr txBox="1">
            <a:spLocks/>
          </p:cNvSpPr>
          <p:nvPr/>
        </p:nvSpPr>
        <p:spPr>
          <a:xfrm>
            <a:off x="402166" y="1676360"/>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bg1">
                    <a:lumMod val="85000"/>
                  </a:schemeClr>
                </a:solidFill>
                <a:latin typeface="+mj-lt"/>
                <a:ea typeface="+mj-ea"/>
                <a:cs typeface="+mj-cs"/>
              </a:rPr>
              <a:t>1. </a:t>
            </a:r>
            <a:r>
              <a:rPr lang="en-US" sz="4000" b="1" dirty="0" err="1" smtClean="0">
                <a:solidFill>
                  <a:schemeClr val="bg1">
                    <a:lumMod val="85000"/>
                  </a:schemeClr>
                </a:solidFill>
                <a:latin typeface="+mj-lt"/>
                <a:ea typeface="+mj-ea"/>
                <a:cs typeface="+mj-cs"/>
              </a:rPr>
              <a:t>Pathologization</a:t>
            </a:r>
            <a:r>
              <a:rPr lang="en-US" sz="4000" b="1" dirty="0" smtClean="0">
                <a:solidFill>
                  <a:schemeClr val="bg1">
                    <a:lumMod val="85000"/>
                  </a:schemeClr>
                </a:solidFill>
                <a:latin typeface="+mj-lt"/>
                <a:ea typeface="+mj-ea"/>
                <a:cs typeface="+mj-cs"/>
              </a:rPr>
              <a:t> of everything</a:t>
            </a:r>
          </a:p>
        </p:txBody>
      </p:sp>
      <p:sp>
        <p:nvSpPr>
          <p:cNvPr id="7" name="Title 1"/>
          <p:cNvSpPr txBox="1">
            <a:spLocks/>
          </p:cNvSpPr>
          <p:nvPr/>
        </p:nvSpPr>
        <p:spPr>
          <a:xfrm>
            <a:off x="402166" y="2802668"/>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rgbClr val="D9D9D9"/>
                </a:solidFill>
                <a:latin typeface="+mj-lt"/>
                <a:ea typeface="+mj-ea"/>
                <a:cs typeface="+mj-cs"/>
              </a:rPr>
              <a:t>2.</a:t>
            </a:r>
            <a:r>
              <a:rPr lang="en-US" sz="4000" b="1" dirty="0">
                <a:solidFill>
                  <a:srgbClr val="D9D9D9"/>
                </a:solidFill>
                <a:latin typeface="+mj-lt"/>
                <a:ea typeface="+mj-ea"/>
                <a:cs typeface="+mj-cs"/>
              </a:rPr>
              <a:t> </a:t>
            </a:r>
            <a:r>
              <a:rPr lang="en-US" sz="4000" b="1" dirty="0" smtClean="0">
                <a:solidFill>
                  <a:srgbClr val="D9D9D9"/>
                </a:solidFill>
                <a:latin typeface="+mj-lt"/>
                <a:ea typeface="+mj-ea"/>
                <a:cs typeface="+mj-cs"/>
              </a:rPr>
              <a:t>Expansion of medical social control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rgbClr val="D9D9D9"/>
                </a:solidFill>
                <a:latin typeface="+mj-lt"/>
                <a:ea typeface="+mj-ea"/>
                <a:cs typeface="+mj-cs"/>
              </a:rPr>
              <a:t> </a:t>
            </a:r>
          </a:p>
        </p:txBody>
      </p:sp>
      <p:sp>
        <p:nvSpPr>
          <p:cNvPr id="8" name="Title 1"/>
          <p:cNvSpPr txBox="1">
            <a:spLocks/>
          </p:cNvSpPr>
          <p:nvPr/>
        </p:nvSpPr>
        <p:spPr>
          <a:xfrm>
            <a:off x="402166" y="3478813"/>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a:solidFill>
                  <a:schemeClr val="tx2">
                    <a:lumMod val="60000"/>
                    <a:lumOff val="40000"/>
                  </a:schemeClr>
                </a:solidFill>
                <a:latin typeface="+mj-lt"/>
                <a:ea typeface="+mj-ea"/>
                <a:cs typeface="+mj-cs"/>
              </a:rPr>
              <a:t>3</a:t>
            </a:r>
            <a:r>
              <a:rPr lang="en-US" sz="4000" b="1" dirty="0" smtClean="0">
                <a:solidFill>
                  <a:schemeClr val="tx2">
                    <a:lumMod val="60000"/>
                    <a:lumOff val="40000"/>
                  </a:schemeClr>
                </a:solidFill>
                <a:latin typeface="+mj-lt"/>
                <a:ea typeface="+mj-ea"/>
                <a:cs typeface="+mj-cs"/>
              </a:rPr>
              <a:t>. Narrow focus on individuals</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9" name="Title 1"/>
          <p:cNvSpPr txBox="1">
            <a:spLocks/>
          </p:cNvSpPr>
          <p:nvPr/>
        </p:nvSpPr>
        <p:spPr>
          <a:xfrm>
            <a:off x="402166" y="4160380"/>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4. Narrow focus on biological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10" name="Title 1"/>
          <p:cNvSpPr txBox="1">
            <a:spLocks/>
          </p:cNvSpPr>
          <p:nvPr/>
        </p:nvSpPr>
        <p:spPr>
          <a:xfrm>
            <a:off x="402166" y="4516076"/>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rgbClr val="D9D9D9"/>
                </a:solidFill>
                <a:latin typeface="+mj-lt"/>
                <a:ea typeface="+mj-ea"/>
                <a:cs typeface="+mj-cs"/>
              </a:rPr>
              <a:t>5. Threat to authenticity</a:t>
            </a:r>
          </a:p>
        </p:txBody>
      </p:sp>
    </p:spTree>
    <p:extLst>
      <p:ext uri="{BB962C8B-B14F-4D97-AF65-F5344CB8AC3E}">
        <p14:creationId xmlns:p14="http://schemas.microsoft.com/office/powerpoint/2010/main" val="285584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02166" y="3478813"/>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a:solidFill>
                  <a:schemeClr val="tx2">
                    <a:lumMod val="60000"/>
                    <a:lumOff val="40000"/>
                  </a:schemeClr>
                </a:solidFill>
                <a:latin typeface="+mj-lt"/>
                <a:ea typeface="+mj-ea"/>
                <a:cs typeface="+mj-cs"/>
              </a:rPr>
              <a:t>3</a:t>
            </a:r>
            <a:r>
              <a:rPr lang="en-US" sz="4000" b="1" dirty="0" smtClean="0">
                <a:solidFill>
                  <a:schemeClr val="tx2">
                    <a:lumMod val="60000"/>
                    <a:lumOff val="40000"/>
                  </a:schemeClr>
                </a:solidFill>
                <a:latin typeface="+mj-lt"/>
                <a:ea typeface="+mj-ea"/>
                <a:cs typeface="+mj-cs"/>
              </a:rPr>
              <a:t>. Narrow focus on individuals</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9" name="Title 1"/>
          <p:cNvSpPr txBox="1">
            <a:spLocks/>
          </p:cNvSpPr>
          <p:nvPr/>
        </p:nvSpPr>
        <p:spPr>
          <a:xfrm>
            <a:off x="402166" y="4160380"/>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4. Narrow focus on biological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Tree>
    <p:extLst>
      <p:ext uri="{BB962C8B-B14F-4D97-AF65-F5344CB8AC3E}">
        <p14:creationId xmlns:p14="http://schemas.microsoft.com/office/powerpoint/2010/main" val="134761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7.39969E-7 -7.06837E-7 L -0.03404 -0.49849 " pathEditMode="relative" rAng="0" ptsTypes="AA">
                                      <p:cBhvr>
                                        <p:cTn id="6" dur="2000" fill="hold"/>
                                        <p:tgtEl>
                                          <p:spTgt spid="8"/>
                                        </p:tgtEl>
                                        <p:attrNameLst>
                                          <p:attrName>ppt_x</p:attrName>
                                          <p:attrName>ppt_y</p:attrName>
                                        </p:attrNameLst>
                                      </p:cBhvr>
                                      <p:rCtr x="-1702" y="-24936"/>
                                    </p:animMotion>
                                  </p:childTnLst>
                                </p:cTn>
                              </p:par>
                              <p:par>
                                <p:cTn id="7" presetID="0" presetClass="path" presetSubtype="0" accel="50000" decel="50000" fill="hold" grpId="0" nodeType="withEffect">
                                  <p:stCondLst>
                                    <p:cond delay="0"/>
                                  </p:stCondLst>
                                  <p:childTnLst>
                                    <p:animMotion origin="layout" path="M -7.39969E-7 -1.33256E-6 L -0.03578 -0.52236 " pathEditMode="relative" rAng="0" ptsTypes="AA">
                                      <p:cBhvr>
                                        <p:cTn id="8" dur="2000" fill="hold"/>
                                        <p:tgtEl>
                                          <p:spTgt spid="9"/>
                                        </p:tgtEl>
                                        <p:attrNameLst>
                                          <p:attrName>ppt_x</p:attrName>
                                          <p:attrName>ppt_y</p:attrName>
                                        </p:attrNameLst>
                                      </p:cBhvr>
                                      <p:rCtr x="-1789" y="-261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0724" y="72260"/>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a:solidFill>
                  <a:schemeClr val="tx2">
                    <a:lumMod val="60000"/>
                    <a:lumOff val="40000"/>
                  </a:schemeClr>
                </a:solidFill>
                <a:latin typeface="+mj-lt"/>
                <a:ea typeface="+mj-ea"/>
                <a:cs typeface="+mj-cs"/>
              </a:rPr>
              <a:t>3</a:t>
            </a:r>
            <a:r>
              <a:rPr lang="en-US" sz="4000" b="1" dirty="0" smtClean="0">
                <a:solidFill>
                  <a:schemeClr val="tx2">
                    <a:lumMod val="60000"/>
                    <a:lumOff val="40000"/>
                  </a:schemeClr>
                </a:solidFill>
                <a:latin typeface="+mj-lt"/>
                <a:ea typeface="+mj-ea"/>
                <a:cs typeface="+mj-cs"/>
              </a:rPr>
              <a:t>. Narrow focus on individuals</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9" name="Title 1"/>
          <p:cNvSpPr txBox="1">
            <a:spLocks/>
          </p:cNvSpPr>
          <p:nvPr/>
        </p:nvSpPr>
        <p:spPr>
          <a:xfrm>
            <a:off x="89907" y="587259"/>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4. Narrow focus on biological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pic>
        <p:nvPicPr>
          <p:cNvPr id="3" name="Picture 2" descr="Screen Shot 2015-03-12 at 12.0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83189"/>
            <a:ext cx="3747115" cy="5174811"/>
          </a:xfrm>
          <a:prstGeom prst="rect">
            <a:avLst/>
          </a:prstGeom>
        </p:spPr>
      </p:pic>
      <p:sp>
        <p:nvSpPr>
          <p:cNvPr id="6" name="TextBox 5"/>
          <p:cNvSpPr txBox="1"/>
          <p:nvPr/>
        </p:nvSpPr>
        <p:spPr>
          <a:xfrm>
            <a:off x="3872016" y="1659492"/>
            <a:ext cx="5162691" cy="5016757"/>
          </a:xfrm>
          <a:prstGeom prst="rect">
            <a:avLst/>
          </a:prstGeom>
          <a:noFill/>
        </p:spPr>
        <p:txBody>
          <a:bodyPr wrap="square" rtlCol="0">
            <a:spAutoFit/>
          </a:bodyPr>
          <a:lstStyle/>
          <a:p>
            <a:r>
              <a:rPr lang="en-US" sz="3200" dirty="0" smtClean="0"/>
              <a:t>“Medicalization can obscure the </a:t>
            </a:r>
            <a:r>
              <a:rPr lang="en-US" sz="3200" dirty="0" smtClean="0">
                <a:solidFill>
                  <a:srgbClr val="CE6982"/>
                </a:solidFill>
              </a:rPr>
              <a:t>social forces</a:t>
            </a:r>
            <a:r>
              <a:rPr lang="en-US" sz="3200" dirty="0" smtClean="0">
                <a:solidFill>
                  <a:srgbClr val="BE6279"/>
                </a:solidFill>
              </a:rPr>
              <a:t> </a:t>
            </a:r>
            <a:r>
              <a:rPr lang="en-US" sz="3200" dirty="0" smtClean="0"/>
              <a:t>that influence well-being. For example, by focusing completely on the </a:t>
            </a:r>
            <a:r>
              <a:rPr lang="en-US" sz="3200" dirty="0" err="1" smtClean="0"/>
              <a:t>neuro</a:t>
            </a:r>
            <a:r>
              <a:rPr lang="en-US" sz="3200" dirty="0" smtClean="0"/>
              <a:t>-biological features [of some condition, it might be seen as a genetic or a biological problem] and thus </a:t>
            </a:r>
            <a:r>
              <a:rPr lang="en-US" sz="3200" dirty="0" smtClean="0">
                <a:solidFill>
                  <a:srgbClr val="CE6982"/>
                </a:solidFill>
              </a:rPr>
              <a:t>treated predominately with [drugs].</a:t>
            </a:r>
            <a:r>
              <a:rPr lang="en-US" sz="3200" dirty="0" smtClean="0"/>
              <a:t>”</a:t>
            </a:r>
            <a:endParaRPr lang="en-US" sz="3200" dirty="0"/>
          </a:p>
        </p:txBody>
      </p:sp>
    </p:spTree>
    <p:extLst>
      <p:ext uri="{BB962C8B-B14F-4D97-AF65-F5344CB8AC3E}">
        <p14:creationId xmlns:p14="http://schemas.microsoft.com/office/powerpoint/2010/main" val="365662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ders-Sandberg-300x200.jpg"/>
          <p:cNvPicPr>
            <a:picLocks noChangeAspect="1"/>
          </p:cNvPicPr>
          <p:nvPr/>
        </p:nvPicPr>
        <p:blipFill>
          <a:blip r:embed="rId2"/>
          <a:stretch>
            <a:fillRect/>
          </a:stretch>
        </p:blipFill>
        <p:spPr>
          <a:xfrm>
            <a:off x="4380808" y="1514617"/>
            <a:ext cx="3618919" cy="2412613"/>
          </a:xfrm>
          <a:prstGeom prst="rect">
            <a:avLst/>
          </a:prstGeom>
        </p:spPr>
      </p:pic>
      <p:pic>
        <p:nvPicPr>
          <p:cNvPr id="5" name="Picture 4" descr="11959_200_150.jpg"/>
          <p:cNvPicPr>
            <a:picLocks noChangeAspect="1"/>
          </p:cNvPicPr>
          <p:nvPr/>
        </p:nvPicPr>
        <p:blipFill>
          <a:blip r:embed="rId3"/>
          <a:stretch>
            <a:fillRect/>
          </a:stretch>
        </p:blipFill>
        <p:spPr>
          <a:xfrm>
            <a:off x="1166870" y="1516777"/>
            <a:ext cx="3213938" cy="2410453"/>
          </a:xfrm>
          <a:prstGeom prst="rect">
            <a:avLst/>
          </a:prstGeom>
        </p:spPr>
      </p:pic>
      <p:pic>
        <p:nvPicPr>
          <p:cNvPr id="7" name="Picture 6" descr="s200_olga.wudarczyk.jpg"/>
          <p:cNvPicPr>
            <a:picLocks noChangeAspect="1"/>
          </p:cNvPicPr>
          <p:nvPr/>
        </p:nvPicPr>
        <p:blipFill>
          <a:blip r:embed="rId4"/>
          <a:stretch>
            <a:fillRect/>
          </a:stretch>
        </p:blipFill>
        <p:spPr>
          <a:xfrm>
            <a:off x="3887621" y="509120"/>
            <a:ext cx="1457008" cy="1303991"/>
          </a:xfrm>
          <a:prstGeom prst="rect">
            <a:avLst/>
          </a:prstGeom>
        </p:spPr>
      </p:pic>
      <p:pic>
        <p:nvPicPr>
          <p:cNvPr id="9" name="Picture 8" descr="Screen Shot 2015-03-11 at 9.22.3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4629" y="509120"/>
            <a:ext cx="1457008" cy="1303991"/>
          </a:xfrm>
          <a:prstGeom prst="rect">
            <a:avLst/>
          </a:prstGeom>
        </p:spPr>
      </p:pic>
      <p:pic>
        <p:nvPicPr>
          <p:cNvPr id="10" name="Picture 9" descr="Screen Shot 2015-03-11 at 9.25.0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2241" y="509120"/>
            <a:ext cx="1447662" cy="1303991"/>
          </a:xfrm>
          <a:prstGeom prst="rect">
            <a:avLst/>
          </a:prstGeom>
        </p:spPr>
      </p:pic>
      <p:sp>
        <p:nvSpPr>
          <p:cNvPr id="11" name="Title 1"/>
          <p:cNvSpPr txBox="1">
            <a:spLocks/>
          </p:cNvSpPr>
          <p:nvPr/>
        </p:nvSpPr>
        <p:spPr>
          <a:xfrm>
            <a:off x="92299" y="4023288"/>
            <a:ext cx="8967041" cy="2035290"/>
          </a:xfrm>
          <a:prstGeom prst="rect">
            <a:avLst/>
          </a:prstGeom>
        </p:spPr>
        <p:txBody>
          <a:bodyPr vert="horz" lIns="91440" tIns="45720" rIns="91440" bIns="45720" rtlCol="0" anchor="ctr">
            <a:noAutofit/>
          </a:bodyPr>
          <a:lstStyle/>
          <a:p>
            <a:pPr lvl="0" algn="ctr">
              <a:spcBef>
                <a:spcPct val="0"/>
              </a:spcBef>
              <a:defRPr/>
            </a:pPr>
            <a:r>
              <a:rPr lang="en-US" sz="5000" b="1" noProof="0" dirty="0" smtClean="0">
                <a:solidFill>
                  <a:srgbClr val="CE6982"/>
                </a:solidFill>
              </a:rPr>
              <a:t>“</a:t>
            </a:r>
            <a:r>
              <a:rPr lang="en-US" sz="5000" b="1" noProof="0" dirty="0" err="1" smtClean="0">
                <a:solidFill>
                  <a:srgbClr val="CE6982"/>
                </a:solidFill>
              </a:rPr>
              <a:t>neuroenhancement</a:t>
            </a:r>
            <a:r>
              <a:rPr lang="en-US" sz="5000" b="1" noProof="0" dirty="0" smtClean="0">
                <a:solidFill>
                  <a:srgbClr val="CE6982"/>
                </a:solidFill>
              </a:rPr>
              <a:t> of human (romantic) relationships”</a:t>
            </a:r>
            <a:endParaRPr kumimoji="0" lang="en-US" sz="5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pic>
        <p:nvPicPr>
          <p:cNvPr id="8" name="Picture 7" descr="uQti1M1V.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4441" y="1516777"/>
            <a:ext cx="2353733" cy="2407523"/>
          </a:xfrm>
          <a:prstGeom prst="rect">
            <a:avLst/>
          </a:prstGeom>
        </p:spPr>
      </p:pic>
    </p:spTree>
    <p:extLst>
      <p:ext uri="{BB962C8B-B14F-4D97-AF65-F5344CB8AC3E}">
        <p14:creationId xmlns:p14="http://schemas.microsoft.com/office/powerpoint/2010/main" val="19485184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0724" y="72260"/>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a:solidFill>
                  <a:schemeClr val="tx2">
                    <a:lumMod val="60000"/>
                    <a:lumOff val="40000"/>
                  </a:schemeClr>
                </a:solidFill>
                <a:latin typeface="+mj-lt"/>
                <a:ea typeface="+mj-ea"/>
                <a:cs typeface="+mj-cs"/>
              </a:rPr>
              <a:t>3</a:t>
            </a:r>
            <a:r>
              <a:rPr lang="en-US" sz="4000" b="1" dirty="0" smtClean="0">
                <a:solidFill>
                  <a:schemeClr val="tx2">
                    <a:lumMod val="60000"/>
                    <a:lumOff val="40000"/>
                  </a:schemeClr>
                </a:solidFill>
                <a:latin typeface="+mj-lt"/>
                <a:ea typeface="+mj-ea"/>
                <a:cs typeface="+mj-cs"/>
              </a:rPr>
              <a:t>. Narrow focus on individuals</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9" name="Title 1"/>
          <p:cNvSpPr txBox="1">
            <a:spLocks/>
          </p:cNvSpPr>
          <p:nvPr/>
        </p:nvSpPr>
        <p:spPr>
          <a:xfrm>
            <a:off x="89907" y="587259"/>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4. Narrow focus on biological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pic>
        <p:nvPicPr>
          <p:cNvPr id="3" name="Picture 2" descr="Screen Shot 2015-03-12 at 12.0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83189"/>
            <a:ext cx="3747115" cy="5174811"/>
          </a:xfrm>
          <a:prstGeom prst="rect">
            <a:avLst/>
          </a:prstGeom>
        </p:spPr>
      </p:pic>
      <p:sp>
        <p:nvSpPr>
          <p:cNvPr id="6" name="TextBox 5"/>
          <p:cNvSpPr txBox="1"/>
          <p:nvPr/>
        </p:nvSpPr>
        <p:spPr>
          <a:xfrm>
            <a:off x="3872016" y="1659492"/>
            <a:ext cx="5271984" cy="1569660"/>
          </a:xfrm>
          <a:prstGeom prst="rect">
            <a:avLst/>
          </a:prstGeom>
          <a:noFill/>
        </p:spPr>
        <p:txBody>
          <a:bodyPr wrap="square" rtlCol="0">
            <a:spAutoFit/>
          </a:bodyPr>
          <a:lstStyle/>
          <a:p>
            <a:r>
              <a:rPr lang="en-US" sz="3200" b="1" dirty="0" smtClean="0"/>
              <a:t>“Always </a:t>
            </a:r>
            <a:r>
              <a:rPr lang="en-US" sz="3200" b="1" dirty="0"/>
              <a:t>it is easier to put up a clinic than to pull down a </a:t>
            </a:r>
            <a:r>
              <a:rPr lang="en-US" sz="3200" b="1" dirty="0" smtClean="0"/>
              <a:t>slum.”</a:t>
            </a:r>
            <a:endParaRPr lang="en-US" sz="3200" b="1" dirty="0"/>
          </a:p>
        </p:txBody>
      </p:sp>
      <p:pic>
        <p:nvPicPr>
          <p:cNvPr id="2" name="Picture 1" descr="Screen Shot 2015-03-12 at 1.47.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765" y="3395722"/>
            <a:ext cx="1810191" cy="2232344"/>
          </a:xfrm>
          <a:prstGeom prst="rect">
            <a:avLst/>
          </a:prstGeom>
        </p:spPr>
      </p:pic>
      <p:sp>
        <p:nvSpPr>
          <p:cNvPr id="7" name="TextBox 6"/>
          <p:cNvSpPr txBox="1"/>
          <p:nvPr/>
        </p:nvSpPr>
        <p:spPr>
          <a:xfrm>
            <a:off x="4892062" y="5726290"/>
            <a:ext cx="5271984" cy="584776"/>
          </a:xfrm>
          <a:prstGeom prst="rect">
            <a:avLst/>
          </a:prstGeom>
          <a:noFill/>
        </p:spPr>
        <p:txBody>
          <a:bodyPr wrap="square" rtlCol="0">
            <a:spAutoFit/>
          </a:bodyPr>
          <a:lstStyle/>
          <a:p>
            <a:r>
              <a:rPr lang="en-US" sz="3200" b="1" dirty="0" err="1" smtClean="0"/>
              <a:t>Wootton</a:t>
            </a:r>
            <a:r>
              <a:rPr lang="en-US" sz="3200" b="1" dirty="0" smtClean="0"/>
              <a:t> (1959) </a:t>
            </a:r>
            <a:endParaRPr lang="en-US" sz="3200" b="1" dirty="0"/>
          </a:p>
        </p:txBody>
      </p:sp>
      <p:pic>
        <p:nvPicPr>
          <p:cNvPr id="4" name="Picture 3" descr="Screen Shot 2015-03-12 at 1.50.3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659492"/>
            <a:ext cx="3747115" cy="5198508"/>
          </a:xfrm>
          <a:prstGeom prst="rect">
            <a:avLst/>
          </a:prstGeom>
        </p:spPr>
      </p:pic>
    </p:spTree>
    <p:extLst>
      <p:ext uri="{BB962C8B-B14F-4D97-AF65-F5344CB8AC3E}">
        <p14:creationId xmlns:p14="http://schemas.microsoft.com/office/powerpoint/2010/main" val="330197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0724" y="72260"/>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a:solidFill>
                  <a:schemeClr val="tx2">
                    <a:lumMod val="60000"/>
                    <a:lumOff val="40000"/>
                  </a:schemeClr>
                </a:solidFill>
                <a:latin typeface="+mj-lt"/>
                <a:ea typeface="+mj-ea"/>
                <a:cs typeface="+mj-cs"/>
              </a:rPr>
              <a:t>3</a:t>
            </a:r>
            <a:r>
              <a:rPr lang="en-US" sz="4000" b="1" dirty="0" smtClean="0">
                <a:solidFill>
                  <a:schemeClr val="tx2">
                    <a:lumMod val="60000"/>
                    <a:lumOff val="40000"/>
                  </a:schemeClr>
                </a:solidFill>
                <a:latin typeface="+mj-lt"/>
                <a:ea typeface="+mj-ea"/>
                <a:cs typeface="+mj-cs"/>
              </a:rPr>
              <a:t>. Narrow focus on individuals</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9" name="Title 1"/>
          <p:cNvSpPr txBox="1">
            <a:spLocks/>
          </p:cNvSpPr>
          <p:nvPr/>
        </p:nvSpPr>
        <p:spPr>
          <a:xfrm>
            <a:off x="89907" y="587259"/>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4. Narrow focus on biological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7" name="Title 1"/>
          <p:cNvSpPr txBox="1">
            <a:spLocks/>
          </p:cNvSpPr>
          <p:nvPr/>
        </p:nvSpPr>
        <p:spPr>
          <a:xfrm>
            <a:off x="2452511" y="5114204"/>
            <a:ext cx="8967041" cy="2035290"/>
          </a:xfrm>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CE6982"/>
                </a:solidFill>
              </a:rPr>
              <a:t>Lehrer (2010)</a:t>
            </a:r>
            <a:endParaRPr kumimoji="0" lang="en-US" sz="4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pic>
        <p:nvPicPr>
          <p:cNvPr id="2" name="Picture 1" descr="Screen Shot 2015-03-12 at 12.09.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53" y="2993216"/>
            <a:ext cx="3326507" cy="3383110"/>
          </a:xfrm>
          <a:prstGeom prst="rect">
            <a:avLst/>
          </a:prstGeom>
        </p:spPr>
      </p:pic>
      <p:sp>
        <p:nvSpPr>
          <p:cNvPr id="10" name="TextBox 9"/>
          <p:cNvSpPr txBox="1"/>
          <p:nvPr/>
        </p:nvSpPr>
        <p:spPr>
          <a:xfrm>
            <a:off x="4127029" y="1989978"/>
            <a:ext cx="4220706" cy="3539430"/>
          </a:xfrm>
          <a:prstGeom prst="rect">
            <a:avLst/>
          </a:prstGeom>
          <a:noFill/>
        </p:spPr>
        <p:txBody>
          <a:bodyPr wrap="square" rtlCol="0">
            <a:spAutoFit/>
          </a:bodyPr>
          <a:lstStyle/>
          <a:p>
            <a:pPr algn="ctr"/>
            <a:r>
              <a:rPr lang="en-US" sz="3200" dirty="0" smtClean="0"/>
              <a:t>“Failed to distinguish between suffering rooted in his patients’ dysfunctional </a:t>
            </a:r>
            <a:r>
              <a:rPr lang="en-US" sz="3200" dirty="0" smtClean="0">
                <a:solidFill>
                  <a:srgbClr val="558ED5"/>
                </a:solidFill>
              </a:rPr>
              <a:t>bodies</a:t>
            </a:r>
            <a:r>
              <a:rPr lang="en-US" sz="3200" dirty="0" smtClean="0"/>
              <a:t> and suffering rooted in their </a:t>
            </a:r>
            <a:r>
              <a:rPr lang="en-US" sz="3200" dirty="0" smtClean="0">
                <a:solidFill>
                  <a:srgbClr val="558ED5"/>
                </a:solidFill>
              </a:rPr>
              <a:t>minds</a:t>
            </a:r>
            <a:r>
              <a:rPr lang="en-US" sz="3200" dirty="0" smtClean="0"/>
              <a:t> or </a:t>
            </a:r>
            <a:r>
              <a:rPr lang="en-US" sz="3200" dirty="0" smtClean="0">
                <a:solidFill>
                  <a:srgbClr val="558ED5"/>
                </a:solidFill>
              </a:rPr>
              <a:t>social contexts</a:t>
            </a:r>
            <a:r>
              <a:rPr lang="en-US" sz="3200" dirty="0" smtClean="0"/>
              <a:t>.”</a:t>
            </a:r>
            <a:endParaRPr lang="en-US" sz="3200" dirty="0"/>
          </a:p>
        </p:txBody>
      </p:sp>
      <p:sp>
        <p:nvSpPr>
          <p:cNvPr id="11" name="TextBox 10"/>
          <p:cNvSpPr txBox="1"/>
          <p:nvPr/>
        </p:nvSpPr>
        <p:spPr>
          <a:xfrm>
            <a:off x="850063" y="1829520"/>
            <a:ext cx="3621236" cy="1070471"/>
          </a:xfrm>
          <a:prstGeom prst="rect">
            <a:avLst/>
          </a:prstGeom>
          <a:noFill/>
        </p:spPr>
        <p:txBody>
          <a:bodyPr wrap="square" rtlCol="0">
            <a:spAutoFit/>
          </a:bodyPr>
          <a:lstStyle/>
          <a:p>
            <a:r>
              <a:rPr lang="en-US" sz="3200" dirty="0" smtClean="0"/>
              <a:t>“Eager to help </a:t>
            </a:r>
          </a:p>
          <a:p>
            <a:r>
              <a:rPr lang="en-US" sz="3200" dirty="0" smtClean="0"/>
              <a:t>his patients.”</a:t>
            </a:r>
            <a:endParaRPr lang="en-US" sz="3200" dirty="0"/>
          </a:p>
        </p:txBody>
      </p:sp>
      <p:sp>
        <p:nvSpPr>
          <p:cNvPr id="12" name="TextBox 11"/>
          <p:cNvSpPr txBox="1"/>
          <p:nvPr/>
        </p:nvSpPr>
        <p:spPr>
          <a:xfrm>
            <a:off x="3607058" y="2205432"/>
            <a:ext cx="5162691" cy="584776"/>
          </a:xfrm>
          <a:prstGeom prst="rect">
            <a:avLst/>
          </a:prstGeom>
          <a:noFill/>
        </p:spPr>
        <p:txBody>
          <a:bodyPr wrap="square" rtlCol="0">
            <a:spAutoFit/>
          </a:bodyPr>
          <a:lstStyle/>
          <a:p>
            <a:r>
              <a:rPr lang="en-US" sz="3200" dirty="0" smtClean="0"/>
              <a:t>but</a:t>
            </a:r>
            <a:endParaRPr lang="en-US" sz="3200" dirty="0"/>
          </a:p>
        </p:txBody>
      </p:sp>
    </p:spTree>
    <p:extLst>
      <p:ext uri="{BB962C8B-B14F-4D97-AF65-F5344CB8AC3E}">
        <p14:creationId xmlns:p14="http://schemas.microsoft.com/office/powerpoint/2010/main" val="340903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0"/>
                            </p:stCondLst>
                            <p:childTnLst>
                              <p:par>
                                <p:cTn id="12" presetID="9" presetClass="entr" presetSubtype="0" fill="hold" nodeType="after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dissolve">
                                      <p:cBhvr>
                                        <p:cTn id="14" dur="500"/>
                                        <p:tgtEl>
                                          <p:spTgt spid="11">
                                            <p:txEl>
                                              <p:pRg st="0" end="0"/>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dissolv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0724" y="72260"/>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a:solidFill>
                  <a:schemeClr val="tx2">
                    <a:lumMod val="60000"/>
                    <a:lumOff val="40000"/>
                  </a:schemeClr>
                </a:solidFill>
                <a:latin typeface="+mj-lt"/>
                <a:ea typeface="+mj-ea"/>
                <a:cs typeface="+mj-cs"/>
              </a:rPr>
              <a:t>3</a:t>
            </a:r>
            <a:r>
              <a:rPr lang="en-US" sz="4000" b="1" dirty="0" smtClean="0">
                <a:solidFill>
                  <a:schemeClr val="tx2">
                    <a:lumMod val="60000"/>
                    <a:lumOff val="40000"/>
                  </a:schemeClr>
                </a:solidFill>
                <a:latin typeface="+mj-lt"/>
                <a:ea typeface="+mj-ea"/>
                <a:cs typeface="+mj-cs"/>
              </a:rPr>
              <a:t>. Narrow focus on individuals</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9" name="Title 1"/>
          <p:cNvSpPr txBox="1">
            <a:spLocks/>
          </p:cNvSpPr>
          <p:nvPr/>
        </p:nvSpPr>
        <p:spPr>
          <a:xfrm>
            <a:off x="89907" y="587259"/>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4. Narrow focus on biological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7" name="Title 1"/>
          <p:cNvSpPr txBox="1">
            <a:spLocks/>
          </p:cNvSpPr>
          <p:nvPr/>
        </p:nvSpPr>
        <p:spPr>
          <a:xfrm>
            <a:off x="2452511" y="5114204"/>
            <a:ext cx="8967041" cy="2035290"/>
          </a:xfrm>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CE6982"/>
                </a:solidFill>
              </a:rPr>
              <a:t>Lehrer (2010)</a:t>
            </a:r>
            <a:endParaRPr kumimoji="0" lang="en-US" sz="4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pic>
        <p:nvPicPr>
          <p:cNvPr id="2" name="Picture 1" descr="Screen Shot 2015-03-12 at 12.09.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53" y="2993216"/>
            <a:ext cx="3326507" cy="3383110"/>
          </a:xfrm>
          <a:prstGeom prst="rect">
            <a:avLst/>
          </a:prstGeom>
        </p:spPr>
      </p:pic>
      <p:sp>
        <p:nvSpPr>
          <p:cNvPr id="11" name="Oval Callout 10"/>
          <p:cNvSpPr/>
          <p:nvPr/>
        </p:nvSpPr>
        <p:spPr>
          <a:xfrm>
            <a:off x="2431693" y="1718096"/>
            <a:ext cx="5416430" cy="1766767"/>
          </a:xfrm>
          <a:prstGeom prst="wedgeEllipseCallout">
            <a:avLst/>
          </a:prstGeom>
          <a:ln/>
        </p:spPr>
        <p:style>
          <a:lnRef idx="1">
            <a:schemeClr val="accent1"/>
          </a:lnRef>
          <a:fillRef idx="3">
            <a:schemeClr val="accent1"/>
          </a:fillRef>
          <a:effectRef idx="2">
            <a:schemeClr val="accent1"/>
          </a:effectRef>
          <a:fontRef idx="minor">
            <a:schemeClr val="lt1"/>
          </a:fontRef>
        </p:style>
        <p:txBody>
          <a:bodyPr/>
          <a:lstStyle/>
          <a:p>
            <a:r>
              <a:rPr lang="en-US" sz="3000" dirty="0" smtClean="0"/>
              <a:t>How is your medication working out?  </a:t>
            </a:r>
            <a:endParaRPr lang="en-US" sz="3000" dirty="0"/>
          </a:p>
        </p:txBody>
      </p:sp>
    </p:spTree>
    <p:extLst>
      <p:ext uri="{BB962C8B-B14F-4D97-AF65-F5344CB8AC3E}">
        <p14:creationId xmlns:p14="http://schemas.microsoft.com/office/powerpoint/2010/main" val="264323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0724" y="72260"/>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a:solidFill>
                  <a:schemeClr val="tx2">
                    <a:lumMod val="60000"/>
                    <a:lumOff val="40000"/>
                  </a:schemeClr>
                </a:solidFill>
                <a:latin typeface="+mj-lt"/>
                <a:ea typeface="+mj-ea"/>
                <a:cs typeface="+mj-cs"/>
              </a:rPr>
              <a:t>3</a:t>
            </a:r>
            <a:r>
              <a:rPr lang="en-US" sz="4000" b="1" dirty="0" smtClean="0">
                <a:solidFill>
                  <a:schemeClr val="tx2">
                    <a:lumMod val="60000"/>
                    <a:lumOff val="40000"/>
                  </a:schemeClr>
                </a:solidFill>
                <a:latin typeface="+mj-lt"/>
                <a:ea typeface="+mj-ea"/>
                <a:cs typeface="+mj-cs"/>
              </a:rPr>
              <a:t>. Narrow focus on individuals</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9" name="Title 1"/>
          <p:cNvSpPr txBox="1">
            <a:spLocks/>
          </p:cNvSpPr>
          <p:nvPr/>
        </p:nvSpPr>
        <p:spPr>
          <a:xfrm>
            <a:off x="89907" y="587259"/>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4. Narrow focus on biological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pic>
        <p:nvPicPr>
          <p:cNvPr id="2" name="Picture 1" descr="Screen Shot 2015-03-12 at 12.09.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53" y="2993216"/>
            <a:ext cx="3326507" cy="3383110"/>
          </a:xfrm>
          <a:prstGeom prst="rect">
            <a:avLst/>
          </a:prstGeom>
        </p:spPr>
      </p:pic>
      <p:sp>
        <p:nvSpPr>
          <p:cNvPr id="11" name="Oval Callout 10"/>
          <p:cNvSpPr/>
          <p:nvPr/>
        </p:nvSpPr>
        <p:spPr>
          <a:xfrm>
            <a:off x="2431693" y="1718096"/>
            <a:ext cx="5416430" cy="1766767"/>
          </a:xfrm>
          <a:prstGeom prst="wedgeEllipseCallout">
            <a:avLst/>
          </a:prstGeom>
          <a:ln/>
        </p:spPr>
        <p:style>
          <a:lnRef idx="1">
            <a:schemeClr val="accent1"/>
          </a:lnRef>
          <a:fillRef idx="3">
            <a:schemeClr val="accent1"/>
          </a:fillRef>
          <a:effectRef idx="2">
            <a:schemeClr val="accent1"/>
          </a:effectRef>
          <a:fontRef idx="minor">
            <a:schemeClr val="lt1"/>
          </a:fontRef>
        </p:style>
        <p:txBody>
          <a:bodyPr/>
          <a:lstStyle/>
          <a:p>
            <a:r>
              <a:rPr lang="en-US" sz="3000" dirty="0" smtClean="0"/>
              <a:t>How is your medication working out?  </a:t>
            </a:r>
            <a:endParaRPr lang="en-US" sz="3000" dirty="0"/>
          </a:p>
        </p:txBody>
      </p:sp>
      <p:sp>
        <p:nvSpPr>
          <p:cNvPr id="10" name="Oval Callout 9"/>
          <p:cNvSpPr/>
          <p:nvPr/>
        </p:nvSpPr>
        <p:spPr>
          <a:xfrm flipH="1">
            <a:off x="4179411" y="3688747"/>
            <a:ext cx="4355683" cy="2419825"/>
          </a:xfrm>
          <a:prstGeom prst="wedgeEllipseCallout">
            <a:avLst/>
          </a:prstGeom>
          <a:ln/>
        </p:spPr>
        <p:style>
          <a:lnRef idx="1">
            <a:schemeClr val="accent1"/>
          </a:lnRef>
          <a:fillRef idx="3">
            <a:schemeClr val="accent1"/>
          </a:fillRef>
          <a:effectRef idx="2">
            <a:schemeClr val="accent1"/>
          </a:effectRef>
          <a:fontRef idx="minor">
            <a:schemeClr val="lt1"/>
          </a:fontRef>
        </p:style>
        <p:txBody>
          <a:bodyPr/>
          <a:lstStyle/>
          <a:p>
            <a:pPr lvl="0"/>
            <a:r>
              <a:rPr lang="en-US" sz="3000" dirty="0" smtClean="0">
                <a:solidFill>
                  <a:prstClr val="white"/>
                </a:solidFill>
              </a:rPr>
              <a:t>It’s working great. I feel so much better. </a:t>
            </a:r>
            <a:endParaRPr lang="en-US" sz="3000" dirty="0">
              <a:solidFill>
                <a:prstClr val="white"/>
              </a:solidFill>
            </a:endParaRPr>
          </a:p>
        </p:txBody>
      </p:sp>
    </p:spTree>
    <p:extLst>
      <p:ext uri="{BB962C8B-B14F-4D97-AF65-F5344CB8AC3E}">
        <p14:creationId xmlns:p14="http://schemas.microsoft.com/office/powerpoint/2010/main" val="425426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0724" y="72260"/>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a:solidFill>
                  <a:schemeClr val="tx2">
                    <a:lumMod val="60000"/>
                    <a:lumOff val="40000"/>
                  </a:schemeClr>
                </a:solidFill>
                <a:latin typeface="+mj-lt"/>
                <a:ea typeface="+mj-ea"/>
                <a:cs typeface="+mj-cs"/>
              </a:rPr>
              <a:t>3</a:t>
            </a:r>
            <a:r>
              <a:rPr lang="en-US" sz="4000" b="1" dirty="0" smtClean="0">
                <a:solidFill>
                  <a:schemeClr val="tx2">
                    <a:lumMod val="60000"/>
                    <a:lumOff val="40000"/>
                  </a:schemeClr>
                </a:solidFill>
                <a:latin typeface="+mj-lt"/>
                <a:ea typeface="+mj-ea"/>
                <a:cs typeface="+mj-cs"/>
              </a:rPr>
              <a:t>. Narrow focus on individuals</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9" name="Title 1"/>
          <p:cNvSpPr txBox="1">
            <a:spLocks/>
          </p:cNvSpPr>
          <p:nvPr/>
        </p:nvSpPr>
        <p:spPr>
          <a:xfrm>
            <a:off x="89907" y="587259"/>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4. Narrow focus on biological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10" name="Oval Callout 9"/>
          <p:cNvSpPr/>
          <p:nvPr/>
        </p:nvSpPr>
        <p:spPr>
          <a:xfrm flipH="1">
            <a:off x="193992" y="1811501"/>
            <a:ext cx="8743266" cy="4096775"/>
          </a:xfrm>
          <a:prstGeom prst="wedgeEllipseCallout">
            <a:avLst/>
          </a:prstGeom>
          <a:ln/>
        </p:spPr>
        <p:style>
          <a:lnRef idx="1">
            <a:schemeClr val="accent1"/>
          </a:lnRef>
          <a:fillRef idx="3">
            <a:schemeClr val="accent1"/>
          </a:fillRef>
          <a:effectRef idx="2">
            <a:schemeClr val="accent1"/>
          </a:effectRef>
          <a:fontRef idx="minor">
            <a:schemeClr val="lt1"/>
          </a:fontRef>
        </p:style>
        <p:txBody>
          <a:bodyPr/>
          <a:lstStyle/>
          <a:p>
            <a:pPr lvl="0"/>
            <a:r>
              <a:rPr lang="en-US" sz="3500" dirty="0" smtClean="0">
                <a:solidFill>
                  <a:prstClr val="white"/>
                </a:solidFill>
              </a:rPr>
              <a:t>But I’m still married to the same alcoholic son of a bitch. </a:t>
            </a:r>
          </a:p>
          <a:p>
            <a:pPr lvl="0"/>
            <a:endParaRPr lang="en-US" sz="3500" dirty="0">
              <a:solidFill>
                <a:prstClr val="white"/>
              </a:solidFill>
            </a:endParaRPr>
          </a:p>
          <a:p>
            <a:pPr lvl="0"/>
            <a:endParaRPr lang="en-US" sz="3500" dirty="0">
              <a:solidFill>
                <a:prstClr val="white"/>
              </a:solidFill>
            </a:endParaRPr>
          </a:p>
        </p:txBody>
      </p:sp>
    </p:spTree>
    <p:extLst>
      <p:ext uri="{BB962C8B-B14F-4D97-AF65-F5344CB8AC3E}">
        <p14:creationId xmlns:p14="http://schemas.microsoft.com/office/powerpoint/2010/main" val="215699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0724" y="72260"/>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a:solidFill>
                  <a:schemeClr val="tx2">
                    <a:lumMod val="60000"/>
                    <a:lumOff val="40000"/>
                  </a:schemeClr>
                </a:solidFill>
                <a:latin typeface="+mj-lt"/>
                <a:ea typeface="+mj-ea"/>
                <a:cs typeface="+mj-cs"/>
              </a:rPr>
              <a:t>3</a:t>
            </a:r>
            <a:r>
              <a:rPr lang="en-US" sz="4000" b="1" dirty="0" smtClean="0">
                <a:solidFill>
                  <a:schemeClr val="tx2">
                    <a:lumMod val="60000"/>
                    <a:lumOff val="40000"/>
                  </a:schemeClr>
                </a:solidFill>
                <a:latin typeface="+mj-lt"/>
                <a:ea typeface="+mj-ea"/>
                <a:cs typeface="+mj-cs"/>
              </a:rPr>
              <a:t>. Narrow focus on individuals</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9" name="Title 1"/>
          <p:cNvSpPr txBox="1">
            <a:spLocks/>
          </p:cNvSpPr>
          <p:nvPr/>
        </p:nvSpPr>
        <p:spPr>
          <a:xfrm>
            <a:off x="89907" y="587259"/>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4. Narrow focus on biological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10" name="Oval Callout 9"/>
          <p:cNvSpPr/>
          <p:nvPr/>
        </p:nvSpPr>
        <p:spPr>
          <a:xfrm flipH="1">
            <a:off x="193992" y="1811501"/>
            <a:ext cx="8743266" cy="4096775"/>
          </a:xfrm>
          <a:prstGeom prst="wedgeEllipseCallout">
            <a:avLst/>
          </a:prstGeom>
          <a:ln/>
        </p:spPr>
        <p:style>
          <a:lnRef idx="1">
            <a:schemeClr val="accent1"/>
          </a:lnRef>
          <a:fillRef idx="3">
            <a:schemeClr val="accent1"/>
          </a:fillRef>
          <a:effectRef idx="2">
            <a:schemeClr val="accent1"/>
          </a:effectRef>
          <a:fontRef idx="minor">
            <a:schemeClr val="lt1"/>
          </a:fontRef>
        </p:style>
        <p:txBody>
          <a:bodyPr/>
          <a:lstStyle/>
          <a:p>
            <a:pPr lvl="0"/>
            <a:r>
              <a:rPr lang="en-US" sz="3500" dirty="0" smtClean="0">
                <a:solidFill>
                  <a:prstClr val="white"/>
                </a:solidFill>
              </a:rPr>
              <a:t>But I’m still married to the same alcoholic son of a bitch. </a:t>
            </a:r>
          </a:p>
          <a:p>
            <a:pPr lvl="0"/>
            <a:endParaRPr lang="en-US" sz="3500" dirty="0">
              <a:solidFill>
                <a:prstClr val="white"/>
              </a:solidFill>
            </a:endParaRPr>
          </a:p>
          <a:p>
            <a:pPr lvl="0"/>
            <a:r>
              <a:rPr lang="en-US" sz="3500" dirty="0" smtClean="0">
                <a:solidFill>
                  <a:prstClr val="white"/>
                </a:solidFill>
              </a:rPr>
              <a:t>It’s just that now he’s tolerable.</a:t>
            </a:r>
            <a:endParaRPr lang="en-US" sz="3500" dirty="0">
              <a:solidFill>
                <a:prstClr val="white"/>
              </a:solidFill>
            </a:endParaRPr>
          </a:p>
        </p:txBody>
      </p:sp>
    </p:spTree>
    <p:extLst>
      <p:ext uri="{BB962C8B-B14F-4D97-AF65-F5344CB8AC3E}">
        <p14:creationId xmlns:p14="http://schemas.microsoft.com/office/powerpoint/2010/main" val="14845016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Callout 9"/>
          <p:cNvSpPr/>
          <p:nvPr/>
        </p:nvSpPr>
        <p:spPr>
          <a:xfrm flipH="1">
            <a:off x="193992" y="1811501"/>
            <a:ext cx="8743266" cy="4096775"/>
          </a:xfrm>
          <a:prstGeom prst="wedgeEllipseCallout">
            <a:avLst/>
          </a:prstGeom>
          <a:ln/>
        </p:spPr>
        <p:style>
          <a:lnRef idx="1">
            <a:schemeClr val="accent1"/>
          </a:lnRef>
          <a:fillRef idx="3">
            <a:schemeClr val="accent1"/>
          </a:fillRef>
          <a:effectRef idx="2">
            <a:schemeClr val="accent1"/>
          </a:effectRef>
          <a:fontRef idx="minor">
            <a:schemeClr val="lt1"/>
          </a:fontRef>
        </p:style>
        <p:txBody>
          <a:bodyPr/>
          <a:lstStyle/>
          <a:p>
            <a:pPr lvl="0"/>
            <a:r>
              <a:rPr lang="en-US" sz="3500" dirty="0" smtClean="0">
                <a:solidFill>
                  <a:prstClr val="white"/>
                </a:solidFill>
              </a:rPr>
              <a:t>But I’m still married to the same alcoholic son of a bitch. </a:t>
            </a:r>
          </a:p>
          <a:p>
            <a:pPr lvl="0"/>
            <a:endParaRPr lang="en-US" sz="3500" dirty="0">
              <a:solidFill>
                <a:prstClr val="white"/>
              </a:solidFill>
            </a:endParaRPr>
          </a:p>
          <a:p>
            <a:pPr lvl="0"/>
            <a:r>
              <a:rPr lang="en-US" sz="3500" dirty="0" smtClean="0">
                <a:solidFill>
                  <a:prstClr val="white"/>
                </a:solidFill>
              </a:rPr>
              <a:t>It’s just that now he’s tolerable.</a:t>
            </a:r>
            <a:endParaRPr lang="en-US" sz="3500" dirty="0">
              <a:solidFill>
                <a:prstClr val="white"/>
              </a:solidFill>
            </a:endParaRPr>
          </a:p>
        </p:txBody>
      </p:sp>
      <p:sp>
        <p:nvSpPr>
          <p:cNvPr id="5" name="Title 1"/>
          <p:cNvSpPr txBox="1">
            <a:spLocks/>
          </p:cNvSpPr>
          <p:nvPr/>
        </p:nvSpPr>
        <p:spPr>
          <a:xfrm>
            <a:off x="-2525741" y="-338870"/>
            <a:ext cx="8967041" cy="2035290"/>
          </a:xfrm>
          <a:prstGeom prst="rect">
            <a:avLst/>
          </a:prstGeom>
        </p:spPr>
        <p:txBody>
          <a:bodyPr vert="horz" lIns="91440" tIns="45720" rIns="91440" bIns="45720" rtlCol="0" anchor="ctr">
            <a:noAutofit/>
          </a:bodyPr>
          <a:lstStyle/>
          <a:p>
            <a:pPr lvl="0" algn="ctr">
              <a:spcBef>
                <a:spcPct val="0"/>
              </a:spcBef>
              <a:defRPr/>
            </a:pPr>
            <a:r>
              <a:rPr lang="en-US" sz="5000" b="1" noProof="0" dirty="0" smtClean="0">
                <a:solidFill>
                  <a:srgbClr val="CE6982"/>
                </a:solidFill>
              </a:rPr>
              <a:t>Hmmm ….</a:t>
            </a:r>
            <a:endParaRPr kumimoji="0" lang="en-US" sz="5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Tree>
    <p:extLst>
      <p:ext uri="{BB962C8B-B14F-4D97-AF65-F5344CB8AC3E}">
        <p14:creationId xmlns:p14="http://schemas.microsoft.com/office/powerpoint/2010/main" val="50533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525741" y="-338870"/>
            <a:ext cx="8967041" cy="2035290"/>
          </a:xfrm>
          <a:prstGeom prst="rect">
            <a:avLst/>
          </a:prstGeom>
        </p:spPr>
        <p:txBody>
          <a:bodyPr vert="horz" lIns="91440" tIns="45720" rIns="91440" bIns="45720" rtlCol="0" anchor="ctr">
            <a:noAutofit/>
          </a:bodyPr>
          <a:lstStyle/>
          <a:p>
            <a:pPr lvl="0" algn="ctr">
              <a:spcBef>
                <a:spcPct val="0"/>
              </a:spcBef>
              <a:defRPr/>
            </a:pPr>
            <a:r>
              <a:rPr lang="en-US" sz="5000" b="1" noProof="0" dirty="0" smtClean="0">
                <a:solidFill>
                  <a:srgbClr val="CE6982"/>
                </a:solidFill>
              </a:rPr>
              <a:t>Hmmm</a:t>
            </a:r>
            <a:r>
              <a:rPr lang="en-US" sz="5000" b="1" noProof="0" dirty="0" smtClean="0">
                <a:solidFill>
                  <a:srgbClr val="D98094"/>
                </a:solidFill>
              </a:rPr>
              <a:t> ….</a:t>
            </a:r>
            <a:endParaRPr kumimoji="0" lang="en-US" sz="5000" b="1" i="0" u="none" strike="noStrike" kern="1200" cap="none" spc="0" normalizeH="0" baseline="0" noProof="0" dirty="0">
              <a:ln>
                <a:noFill/>
              </a:ln>
              <a:solidFill>
                <a:schemeClr val="tx1"/>
              </a:solidFill>
              <a:effectLst/>
              <a:uLnTx/>
              <a:uFillTx/>
              <a:latin typeface="Calibri (Headings)"/>
              <a:ea typeface="+mj-ea"/>
              <a:cs typeface="Calibri (Headings)"/>
            </a:endParaRPr>
          </a:p>
        </p:txBody>
      </p:sp>
      <p:pic>
        <p:nvPicPr>
          <p:cNvPr id="2" name="Picture 1" descr="Screen Shot 2015-03-12 at 12.23.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07" y="1335238"/>
            <a:ext cx="9144000" cy="4614449"/>
          </a:xfrm>
          <a:prstGeom prst="rect">
            <a:avLst/>
          </a:prstGeom>
        </p:spPr>
      </p:pic>
      <p:pic>
        <p:nvPicPr>
          <p:cNvPr id="6" name="Picture 5" descr="battered-woman-520x345.jpg"/>
          <p:cNvPicPr>
            <a:picLocks noChangeAspect="1"/>
          </p:cNvPicPr>
          <p:nvPr/>
        </p:nvPicPr>
        <p:blipFill>
          <a:blip r:embed="rId3"/>
          <a:stretch>
            <a:fillRect/>
          </a:stretch>
        </p:blipFill>
        <p:spPr>
          <a:xfrm>
            <a:off x="1040865" y="4693702"/>
            <a:ext cx="2976874" cy="1975042"/>
          </a:xfrm>
          <a:prstGeom prst="rect">
            <a:avLst/>
          </a:prstGeom>
        </p:spPr>
      </p:pic>
      <p:pic>
        <p:nvPicPr>
          <p:cNvPr id="7" name="Picture 6" descr="tierney-1.600.1.jpg"/>
          <p:cNvPicPr>
            <a:picLocks noChangeAspect="1"/>
          </p:cNvPicPr>
          <p:nvPr/>
        </p:nvPicPr>
        <p:blipFill>
          <a:blip r:embed="rId4"/>
          <a:stretch>
            <a:fillRect/>
          </a:stretch>
        </p:blipFill>
        <p:spPr>
          <a:xfrm>
            <a:off x="4330893" y="4699881"/>
            <a:ext cx="4220813" cy="1906400"/>
          </a:xfrm>
          <a:prstGeom prst="rect">
            <a:avLst/>
          </a:prstGeom>
        </p:spPr>
      </p:pic>
      <p:sp>
        <p:nvSpPr>
          <p:cNvPr id="3" name="&quot;No&quot; Symbol 2"/>
          <p:cNvSpPr/>
          <p:nvPr/>
        </p:nvSpPr>
        <p:spPr>
          <a:xfrm>
            <a:off x="1441722" y="279597"/>
            <a:ext cx="6153052" cy="6153052"/>
          </a:xfrm>
          <a:prstGeom prst="noSmoking">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tx1"/>
              </a:solidFill>
            </a:endParaRPr>
          </a:p>
        </p:txBody>
      </p:sp>
      <p:sp>
        <p:nvSpPr>
          <p:cNvPr id="9" name="Title 1"/>
          <p:cNvSpPr txBox="1">
            <a:spLocks/>
          </p:cNvSpPr>
          <p:nvPr/>
        </p:nvSpPr>
        <p:spPr>
          <a:xfrm>
            <a:off x="114505" y="2344984"/>
            <a:ext cx="8967041" cy="2035290"/>
          </a:xfrm>
          <a:prstGeom prst="rect">
            <a:avLst/>
          </a:prstGeom>
        </p:spPr>
        <p:txBody>
          <a:bodyPr vert="horz" lIns="91440" tIns="45720" rIns="91440" bIns="45720" rtlCol="0" anchor="ctr">
            <a:noAutofit/>
          </a:bodyPr>
          <a:lstStyle/>
          <a:p>
            <a:pPr lvl="0" algn="ctr">
              <a:spcBef>
                <a:spcPct val="0"/>
              </a:spcBef>
              <a:defRPr/>
            </a:pPr>
            <a:r>
              <a:rPr lang="en-US" sz="40000" b="1" noProof="0" dirty="0" smtClean="0">
                <a:solidFill>
                  <a:srgbClr val="CE6982"/>
                </a:solidFill>
              </a:rPr>
              <a:t>?</a:t>
            </a:r>
            <a:endParaRPr kumimoji="0" lang="en-US" sz="40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Tree>
    <p:extLst>
      <p:ext uri="{BB962C8B-B14F-4D97-AF65-F5344CB8AC3E}">
        <p14:creationId xmlns:p14="http://schemas.microsoft.com/office/powerpoint/2010/main" val="413674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1.8725E-6 2.16686E-6 L -0.00174 -0.1854 " pathEditMode="relative" rAng="0" ptsTypes="AA">
                                      <p:cBhvr>
                                        <p:cTn id="13" dur="2000" fill="hold"/>
                                        <p:tgtEl>
                                          <p:spTgt spid="2"/>
                                        </p:tgtEl>
                                        <p:attrNameLst>
                                          <p:attrName>ppt_x</p:attrName>
                                          <p:attrName>ppt_y</p:attrName>
                                        </p:attrNameLst>
                                      </p:cBhvr>
                                      <p:rCtr x="-87" y="-9270"/>
                                    </p:animMotion>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par>
                          <p:cTn id="18" fill="hold">
                            <p:stCondLst>
                              <p:cond delay="4000"/>
                            </p:stCondLst>
                            <p:childTnLst>
                              <p:par>
                                <p:cTn id="19" presetID="9"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900" decel="100000" fill="hold"/>
                                        <p:tgtEl>
                                          <p:spTgt spid="3"/>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1000"/>
                            </p:stCondLst>
                            <p:childTnLst>
                              <p:par>
                                <p:cTn id="34" presetID="31" presetClass="entr" presetSubtype="0" fill="hold" grpId="1"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anim calcmode="lin" valueType="num">
                                      <p:cBhvr>
                                        <p:cTn id="38" dur="1000" fill="hold"/>
                                        <p:tgtEl>
                                          <p:spTgt spid="9"/>
                                        </p:tgtEl>
                                        <p:attrNameLst>
                                          <p:attrName>style.rotation</p:attrName>
                                        </p:attrNameLst>
                                      </p:cBhvr>
                                      <p:tavLst>
                                        <p:tav tm="0">
                                          <p:val>
                                            <p:fltVal val="90"/>
                                          </p:val>
                                        </p:tav>
                                        <p:tav tm="100000">
                                          <p:val>
                                            <p:fltVal val="0"/>
                                          </p:val>
                                        </p:tav>
                                      </p:tavLst>
                                    </p:anim>
                                    <p:animEffect transition="in" filter="fade">
                                      <p:cBhvr>
                                        <p:cTn id="3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9"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3-12 at 12.33.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34" y="62463"/>
            <a:ext cx="9144000" cy="2051506"/>
          </a:xfrm>
          <a:prstGeom prst="rect">
            <a:avLst/>
          </a:prstGeom>
        </p:spPr>
      </p:pic>
      <p:sp>
        <p:nvSpPr>
          <p:cNvPr id="6" name="TextBox 5"/>
          <p:cNvSpPr txBox="1"/>
          <p:nvPr/>
        </p:nvSpPr>
        <p:spPr>
          <a:xfrm>
            <a:off x="874323" y="2846304"/>
            <a:ext cx="7973027" cy="2554545"/>
          </a:xfrm>
          <a:prstGeom prst="rect">
            <a:avLst/>
          </a:prstGeom>
          <a:noFill/>
        </p:spPr>
        <p:txBody>
          <a:bodyPr wrap="square" rtlCol="0">
            <a:spAutoFit/>
          </a:bodyPr>
          <a:lstStyle/>
          <a:p>
            <a:r>
              <a:rPr lang="en-US" sz="3200" dirty="0" smtClean="0"/>
              <a:t>“The first and most obviously justified intervention in [this] case is … not to </a:t>
            </a:r>
            <a:r>
              <a:rPr lang="en-US" sz="3200" dirty="0" smtClean="0">
                <a:solidFill>
                  <a:srgbClr val="CE6982"/>
                </a:solidFill>
              </a:rPr>
              <a:t>drug the woman into unfeeling</a:t>
            </a:r>
            <a:r>
              <a:rPr lang="en-US" sz="3200" dirty="0" smtClean="0"/>
              <a:t>, but to alert the authorities to the violence and refer her to supportive </a:t>
            </a:r>
            <a:r>
              <a:rPr lang="en-US" sz="3200" dirty="0" smtClean="0">
                <a:solidFill>
                  <a:schemeClr val="tx2">
                    <a:lumMod val="60000"/>
                    <a:lumOff val="40000"/>
                  </a:schemeClr>
                </a:solidFill>
              </a:rPr>
              <a:t>social and legal services</a:t>
            </a:r>
            <a:r>
              <a:rPr lang="en-US" sz="3200" dirty="0" smtClean="0"/>
              <a:t>.” </a:t>
            </a:r>
            <a:endParaRPr lang="en-US" sz="3200" dirty="0"/>
          </a:p>
        </p:txBody>
      </p:sp>
    </p:spTree>
    <p:extLst>
      <p:ext uri="{BB962C8B-B14F-4D97-AF65-F5344CB8AC3E}">
        <p14:creationId xmlns:p14="http://schemas.microsoft.com/office/powerpoint/2010/main" val="24404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3-12 at 12.33.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34" y="62463"/>
            <a:ext cx="9144000" cy="2051506"/>
          </a:xfrm>
          <a:prstGeom prst="rect">
            <a:avLst/>
          </a:prstGeom>
        </p:spPr>
      </p:pic>
      <p:pic>
        <p:nvPicPr>
          <p:cNvPr id="2" name="Picture 1" descr="Screen Shot 2015-03-12 at 12.36.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0752"/>
            <a:ext cx="9102365" cy="2197100"/>
          </a:xfrm>
          <a:prstGeom prst="rect">
            <a:avLst/>
          </a:prstGeom>
        </p:spPr>
      </p:pic>
      <p:sp>
        <p:nvSpPr>
          <p:cNvPr id="7" name="TextBox 6"/>
          <p:cNvSpPr txBox="1"/>
          <p:nvPr/>
        </p:nvSpPr>
        <p:spPr>
          <a:xfrm>
            <a:off x="2742679" y="6216790"/>
            <a:ext cx="7973027" cy="584776"/>
          </a:xfrm>
          <a:prstGeom prst="rect">
            <a:avLst/>
          </a:prstGeom>
          <a:noFill/>
        </p:spPr>
        <p:txBody>
          <a:bodyPr wrap="square" rtlCol="0">
            <a:spAutoFit/>
          </a:bodyPr>
          <a:lstStyle/>
          <a:p>
            <a:r>
              <a:rPr lang="en-US" sz="3200" i="1" dirty="0" smtClean="0"/>
              <a:t>Bioethics</a:t>
            </a:r>
            <a:r>
              <a:rPr lang="en-US" sz="3200" dirty="0" smtClean="0"/>
              <a:t> (2001)</a:t>
            </a:r>
            <a:endParaRPr lang="en-US" sz="3200" i="1" dirty="0"/>
          </a:p>
        </p:txBody>
      </p:sp>
    </p:spTree>
    <p:extLst>
      <p:ext uri="{BB962C8B-B14F-4D97-AF65-F5344CB8AC3E}">
        <p14:creationId xmlns:p14="http://schemas.microsoft.com/office/powerpoint/2010/main" val="144956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in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331" y="4055526"/>
            <a:ext cx="2815174" cy="2252139"/>
          </a:xfrm>
          <a:prstGeom prst="rect">
            <a:avLst/>
          </a:prstGeom>
        </p:spPr>
      </p:pic>
      <p:sp>
        <p:nvSpPr>
          <p:cNvPr id="8" name="Title 1"/>
          <p:cNvSpPr txBox="1">
            <a:spLocks/>
          </p:cNvSpPr>
          <p:nvPr/>
        </p:nvSpPr>
        <p:spPr>
          <a:xfrm>
            <a:off x="381000" y="1014477"/>
            <a:ext cx="8424331" cy="3475928"/>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3500" b="1" dirty="0" smtClean="0">
                <a:solidFill>
                  <a:schemeClr val="tx2">
                    <a:lumMod val="60000"/>
                    <a:lumOff val="40000"/>
                  </a:schemeClr>
                </a:solidFill>
                <a:latin typeface="+mj-lt"/>
                <a:ea typeface="+mj-ea"/>
                <a:cs typeface="+mj-cs"/>
              </a:rPr>
              <a:t>Love drug (n.): </a:t>
            </a:r>
            <a:r>
              <a:rPr lang="en-US" sz="3500" dirty="0" smtClean="0">
                <a:solidFill>
                  <a:schemeClr val="tx2">
                    <a:lumMod val="60000"/>
                    <a:lumOff val="40000"/>
                  </a:schemeClr>
                </a:solidFill>
                <a:latin typeface="+mj-lt"/>
                <a:ea typeface="+mj-ea"/>
                <a:cs typeface="+mj-cs"/>
              </a:rPr>
              <a:t>Any substance or technology that can functionally enhance – or diminish – the brain-level neurochemical systems that give rise to (undergird, control, affect …) human romantic love.</a:t>
            </a:r>
          </a:p>
        </p:txBody>
      </p:sp>
      <p:sp>
        <p:nvSpPr>
          <p:cNvPr id="15" name="Title 1"/>
          <p:cNvSpPr txBox="1">
            <a:spLocks/>
          </p:cNvSpPr>
          <p:nvPr/>
        </p:nvSpPr>
        <p:spPr>
          <a:xfrm>
            <a:off x="96538" y="-338870"/>
            <a:ext cx="8967041" cy="2035290"/>
          </a:xfrm>
          <a:prstGeom prst="rect">
            <a:avLst/>
          </a:prstGeom>
        </p:spPr>
        <p:txBody>
          <a:bodyPr vert="horz" lIns="91440" tIns="45720" rIns="91440" bIns="45720" rtlCol="0" anchor="ctr">
            <a:noAutofit/>
          </a:bodyPr>
          <a:lstStyle/>
          <a:p>
            <a:pPr lvl="0" algn="ctr">
              <a:spcBef>
                <a:spcPct val="0"/>
              </a:spcBef>
              <a:defRPr/>
            </a:pPr>
            <a:r>
              <a:rPr lang="en-US" sz="5000" b="1" noProof="0" dirty="0" smtClean="0">
                <a:solidFill>
                  <a:srgbClr val="CE6982"/>
                </a:solidFill>
              </a:rPr>
              <a:t>What’s a love drug?</a:t>
            </a:r>
            <a:endParaRPr kumimoji="0" lang="en-US" sz="5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
        <p:nvSpPr>
          <p:cNvPr id="2" name="Frame 1"/>
          <p:cNvSpPr/>
          <p:nvPr/>
        </p:nvSpPr>
        <p:spPr>
          <a:xfrm>
            <a:off x="96538" y="2777405"/>
            <a:ext cx="8772294" cy="1096096"/>
          </a:xfrm>
          <a:prstGeom prst="frame">
            <a:avLst/>
          </a:prstGeom>
          <a:solidFill>
            <a:srgbClr val="B54D69"/>
          </a:solidFill>
          <a:ln>
            <a:solidFill>
              <a:srgbClr val="C42A3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7" name="Picture 16" descr="Love-he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9488" y="4199125"/>
            <a:ext cx="2572384" cy="1929288"/>
          </a:xfrm>
          <a:prstGeom prst="rect">
            <a:avLst/>
          </a:prstGeom>
        </p:spPr>
      </p:pic>
      <p:sp>
        <p:nvSpPr>
          <p:cNvPr id="6" name="Rectangle 5"/>
          <p:cNvSpPr/>
          <p:nvPr/>
        </p:nvSpPr>
        <p:spPr>
          <a:xfrm>
            <a:off x="4169840" y="4448898"/>
            <a:ext cx="660056" cy="1323439"/>
          </a:xfrm>
          <a:prstGeom prst="rect">
            <a:avLst/>
          </a:prstGeom>
        </p:spPr>
        <p:txBody>
          <a:bodyPr wrap="none">
            <a:spAutoFit/>
          </a:bodyPr>
          <a:lstStyle/>
          <a:p>
            <a:r>
              <a:rPr lang="en-US" sz="8000" b="1" dirty="0">
                <a:solidFill>
                  <a:srgbClr val="CE6982"/>
                </a:solidFill>
              </a:rPr>
              <a:t>?</a:t>
            </a:r>
            <a:endParaRPr lang="en-US" sz="8000" dirty="0"/>
          </a:p>
        </p:txBody>
      </p:sp>
      <p:sp>
        <p:nvSpPr>
          <p:cNvPr id="3" name="TextBox 2"/>
          <p:cNvSpPr txBox="1"/>
          <p:nvPr/>
        </p:nvSpPr>
        <p:spPr>
          <a:xfrm>
            <a:off x="4279820" y="3315034"/>
            <a:ext cx="465664" cy="1015663"/>
          </a:xfrm>
          <a:prstGeom prst="rect">
            <a:avLst/>
          </a:prstGeom>
          <a:noFill/>
        </p:spPr>
        <p:txBody>
          <a:bodyPr wrap="square" rtlCol="0">
            <a:spAutoFit/>
          </a:bodyPr>
          <a:lstStyle/>
          <a:p>
            <a:r>
              <a:rPr lang="en-US" sz="6000" dirty="0"/>
              <a:t>*</a:t>
            </a:r>
          </a:p>
        </p:txBody>
      </p:sp>
      <p:sp>
        <p:nvSpPr>
          <p:cNvPr id="9" name="TextBox 8"/>
          <p:cNvSpPr txBox="1"/>
          <p:nvPr/>
        </p:nvSpPr>
        <p:spPr>
          <a:xfrm>
            <a:off x="4487186" y="5984011"/>
            <a:ext cx="4542446" cy="677108"/>
          </a:xfrm>
          <a:prstGeom prst="rect">
            <a:avLst/>
          </a:prstGeom>
          <a:noFill/>
        </p:spPr>
        <p:txBody>
          <a:bodyPr wrap="square" rtlCol="0">
            <a:spAutoFit/>
          </a:bodyPr>
          <a:lstStyle/>
          <a:p>
            <a:r>
              <a:rPr lang="en-US" sz="3800" dirty="0" smtClean="0"/>
              <a:t>* relationship quality?</a:t>
            </a:r>
            <a:endParaRPr lang="en-US" sz="3800" dirty="0"/>
          </a:p>
        </p:txBody>
      </p:sp>
    </p:spTree>
    <p:extLst>
      <p:ext uri="{BB962C8B-B14F-4D97-AF65-F5344CB8AC3E}">
        <p14:creationId xmlns:p14="http://schemas.microsoft.com/office/powerpoint/2010/main" val="395445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900" decel="100000" fill="hold"/>
                                        <p:tgtEl>
                                          <p:spTgt spid="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
                                        </p:tgtEl>
                                      </p:cBhvr>
                                    </p:animEffect>
                                    <p:set>
                                      <p:cBhvr>
                                        <p:cTn id="37" dur="1" fill="hold">
                                          <p:stCondLst>
                                            <p:cond delay="499"/>
                                          </p:stCondLst>
                                        </p:cTn>
                                        <p:tgtEl>
                                          <p:spTgt spid="2"/>
                                        </p:tgtEl>
                                        <p:attrNameLst>
                                          <p:attrName>style.visibility</p:attrName>
                                        </p:attrNameLst>
                                      </p:cBhvr>
                                      <p:to>
                                        <p:strVal val="hidden"/>
                                      </p:to>
                                    </p:set>
                                  </p:childTnLst>
                                </p:cTn>
                              </p:par>
                              <p:par>
                                <p:cTn id="38" presetID="37"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900" decel="100000" fill="hold"/>
                                        <p:tgtEl>
                                          <p:spTgt spid="3"/>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2" grpId="0" animBg="1"/>
      <p:bldP spid="2" grpId="1" animBg="1"/>
      <p:bldP spid="6" grpId="0"/>
      <p:bldP spid="3"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3-12 at 12.36.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10752"/>
            <a:ext cx="9102365" cy="2197100"/>
          </a:xfrm>
          <a:prstGeom prst="rect">
            <a:avLst/>
          </a:prstGeom>
        </p:spPr>
      </p:pic>
      <p:sp>
        <p:nvSpPr>
          <p:cNvPr id="5" name="TextBox 4"/>
          <p:cNvSpPr txBox="1"/>
          <p:nvPr/>
        </p:nvSpPr>
        <p:spPr>
          <a:xfrm>
            <a:off x="104090" y="99761"/>
            <a:ext cx="8873374" cy="1569660"/>
          </a:xfrm>
          <a:prstGeom prst="rect">
            <a:avLst/>
          </a:prstGeom>
          <a:noFill/>
        </p:spPr>
        <p:txBody>
          <a:bodyPr wrap="square" rtlCol="0">
            <a:spAutoFit/>
          </a:bodyPr>
          <a:lstStyle/>
          <a:p>
            <a:r>
              <a:rPr lang="en-US" sz="3200" dirty="0" smtClean="0">
                <a:solidFill>
                  <a:srgbClr val="CE6982"/>
                </a:solidFill>
              </a:rPr>
              <a:t>“These points imply that women’s health will be far better protected by political action than by medical-</a:t>
            </a:r>
            <a:r>
              <a:rPr lang="en-US" sz="3200" dirty="0" err="1" smtClean="0">
                <a:solidFill>
                  <a:srgbClr val="CE6982"/>
                </a:solidFill>
              </a:rPr>
              <a:t>ization</a:t>
            </a:r>
            <a:r>
              <a:rPr lang="en-US" sz="3200" dirty="0" smtClean="0">
                <a:solidFill>
                  <a:srgbClr val="CE6982"/>
                </a:solidFill>
              </a:rPr>
              <a:t>.”</a:t>
            </a:r>
            <a:endParaRPr lang="en-US" sz="3200" dirty="0">
              <a:solidFill>
                <a:srgbClr val="CE6982"/>
              </a:solidFill>
            </a:endParaRPr>
          </a:p>
        </p:txBody>
      </p:sp>
      <p:sp>
        <p:nvSpPr>
          <p:cNvPr id="6" name="TextBox 5"/>
          <p:cNvSpPr txBox="1"/>
          <p:nvPr/>
        </p:nvSpPr>
        <p:spPr>
          <a:xfrm>
            <a:off x="145723" y="1669421"/>
            <a:ext cx="8894192" cy="1569660"/>
          </a:xfrm>
          <a:prstGeom prst="rect">
            <a:avLst/>
          </a:prstGeom>
          <a:noFill/>
        </p:spPr>
        <p:txBody>
          <a:bodyPr wrap="square" rtlCol="0">
            <a:spAutoFit/>
          </a:bodyPr>
          <a:lstStyle/>
          <a:p>
            <a:r>
              <a:rPr lang="en-US" sz="3200" dirty="0" smtClean="0">
                <a:solidFill>
                  <a:srgbClr val="CE6982"/>
                </a:solidFill>
              </a:rPr>
              <a:t>“But does it follow that women’s health … should [therefore] be excluded from the medical realm? Surely not.” </a:t>
            </a:r>
            <a:endParaRPr lang="en-US" sz="3200" dirty="0">
              <a:solidFill>
                <a:srgbClr val="CE6982"/>
              </a:solidFill>
            </a:endParaRPr>
          </a:p>
        </p:txBody>
      </p:sp>
      <p:sp>
        <p:nvSpPr>
          <p:cNvPr id="7" name="TextBox 6"/>
          <p:cNvSpPr txBox="1"/>
          <p:nvPr/>
        </p:nvSpPr>
        <p:spPr>
          <a:xfrm>
            <a:off x="145721" y="3287355"/>
            <a:ext cx="8998279" cy="1569660"/>
          </a:xfrm>
          <a:prstGeom prst="rect">
            <a:avLst/>
          </a:prstGeom>
          <a:noFill/>
        </p:spPr>
        <p:txBody>
          <a:bodyPr wrap="square" rtlCol="0">
            <a:spAutoFit/>
          </a:bodyPr>
          <a:lstStyle/>
          <a:p>
            <a:r>
              <a:rPr lang="en-US" sz="3200" dirty="0" smtClean="0">
                <a:solidFill>
                  <a:srgbClr val="CE6982"/>
                </a:solidFill>
              </a:rPr>
              <a:t>“Even in the best of circumstances, a few women will require all the help that medicine can offer, and such help needs to be made available to them.”</a:t>
            </a:r>
            <a:endParaRPr lang="en-US" sz="3200" dirty="0">
              <a:solidFill>
                <a:srgbClr val="CE6982"/>
              </a:solidFill>
            </a:endParaRPr>
          </a:p>
        </p:txBody>
      </p:sp>
      <p:sp>
        <p:nvSpPr>
          <p:cNvPr id="8" name="TextBox 7"/>
          <p:cNvSpPr txBox="1"/>
          <p:nvPr/>
        </p:nvSpPr>
        <p:spPr>
          <a:xfrm>
            <a:off x="2742679" y="6216790"/>
            <a:ext cx="7973027" cy="584776"/>
          </a:xfrm>
          <a:prstGeom prst="rect">
            <a:avLst/>
          </a:prstGeom>
          <a:noFill/>
        </p:spPr>
        <p:txBody>
          <a:bodyPr wrap="square" rtlCol="0">
            <a:spAutoFit/>
          </a:bodyPr>
          <a:lstStyle/>
          <a:p>
            <a:r>
              <a:rPr lang="en-US" sz="3200" i="1" dirty="0" smtClean="0"/>
              <a:t>Bioethics</a:t>
            </a:r>
            <a:r>
              <a:rPr lang="en-US" sz="3200" dirty="0" smtClean="0"/>
              <a:t> (2001)</a:t>
            </a:r>
            <a:endParaRPr lang="en-US" sz="3200" i="1" dirty="0"/>
          </a:p>
        </p:txBody>
      </p:sp>
    </p:spTree>
    <p:extLst>
      <p:ext uri="{BB962C8B-B14F-4D97-AF65-F5344CB8AC3E}">
        <p14:creationId xmlns:p14="http://schemas.microsoft.com/office/powerpoint/2010/main" val="228398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43794" y="889107"/>
            <a:ext cx="6224377" cy="584776"/>
          </a:xfrm>
          <a:prstGeom prst="rect">
            <a:avLst/>
          </a:prstGeom>
          <a:noFill/>
        </p:spPr>
        <p:txBody>
          <a:bodyPr wrap="square" rtlCol="0">
            <a:spAutoFit/>
          </a:bodyPr>
          <a:lstStyle/>
          <a:p>
            <a:endParaRPr lang="en-US" sz="3200" dirty="0"/>
          </a:p>
        </p:txBody>
      </p:sp>
      <p:pic>
        <p:nvPicPr>
          <p:cNvPr id="4" name="Picture 3" descr="Screen Shot 2015-03-11 at 11.10.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482"/>
            <a:ext cx="3155950" cy="3390900"/>
          </a:xfrm>
          <a:prstGeom prst="rect">
            <a:avLst/>
          </a:prstGeom>
        </p:spPr>
      </p:pic>
      <p:pic>
        <p:nvPicPr>
          <p:cNvPr id="7" name="Picture 6" descr="Screen Shot 2015-03-12 at 12.48.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313"/>
            <a:ext cx="9144000" cy="1718930"/>
          </a:xfrm>
          <a:prstGeom prst="rect">
            <a:avLst/>
          </a:prstGeom>
        </p:spPr>
      </p:pic>
      <p:sp>
        <p:nvSpPr>
          <p:cNvPr id="8" name="TextBox 7"/>
          <p:cNvSpPr txBox="1"/>
          <p:nvPr/>
        </p:nvSpPr>
        <p:spPr>
          <a:xfrm>
            <a:off x="3364120" y="2472496"/>
            <a:ext cx="5703944" cy="2554545"/>
          </a:xfrm>
          <a:prstGeom prst="rect">
            <a:avLst/>
          </a:prstGeom>
          <a:noFill/>
        </p:spPr>
        <p:txBody>
          <a:bodyPr wrap="square" rtlCol="0">
            <a:spAutoFit/>
          </a:bodyPr>
          <a:lstStyle/>
          <a:p>
            <a:r>
              <a:rPr lang="en-US" sz="3200" dirty="0" smtClean="0"/>
              <a:t>“ It isn’t … </a:t>
            </a:r>
            <a:r>
              <a:rPr lang="en-US" sz="3200" b="1" dirty="0" smtClean="0"/>
              <a:t>either</a:t>
            </a:r>
            <a:r>
              <a:rPr lang="en-US" sz="3200" dirty="0" smtClean="0"/>
              <a:t> </a:t>
            </a:r>
            <a:r>
              <a:rPr lang="en-US" sz="3200" dirty="0"/>
              <a:t>individual </a:t>
            </a:r>
            <a:r>
              <a:rPr lang="en-US" sz="3200" b="1" dirty="0"/>
              <a:t>or</a:t>
            </a:r>
            <a:r>
              <a:rPr lang="en-US" sz="3200" dirty="0"/>
              <a:t> social </a:t>
            </a:r>
            <a:r>
              <a:rPr lang="en-US" sz="3200" dirty="0" smtClean="0"/>
              <a:t>solutions. Rather … the </a:t>
            </a:r>
            <a:r>
              <a:rPr lang="en-US" sz="3200" dirty="0"/>
              <a:t>individual and the </a:t>
            </a:r>
            <a:r>
              <a:rPr lang="en-US" sz="3200" dirty="0" smtClean="0"/>
              <a:t>structural </a:t>
            </a:r>
            <a:r>
              <a:rPr lang="en-US" sz="3200" dirty="0"/>
              <a:t>(and the biological and the social) </a:t>
            </a:r>
            <a:r>
              <a:rPr lang="en-US" sz="3200" dirty="0" smtClean="0"/>
              <a:t>[are] </a:t>
            </a:r>
            <a:r>
              <a:rPr lang="en-US" sz="3200" dirty="0">
                <a:solidFill>
                  <a:srgbClr val="558ED5"/>
                </a:solidFill>
              </a:rPr>
              <a:t>co-constitutive</a:t>
            </a:r>
            <a:r>
              <a:rPr lang="en-US" sz="3200" dirty="0" smtClean="0"/>
              <a:t>.” </a:t>
            </a:r>
            <a:endParaRPr lang="en-US" sz="3200" dirty="0"/>
          </a:p>
        </p:txBody>
      </p:sp>
      <p:sp>
        <p:nvSpPr>
          <p:cNvPr id="9" name="TextBox 8"/>
          <p:cNvSpPr txBox="1"/>
          <p:nvPr/>
        </p:nvSpPr>
        <p:spPr>
          <a:xfrm>
            <a:off x="129169" y="4707976"/>
            <a:ext cx="8668281" cy="2062103"/>
          </a:xfrm>
          <a:prstGeom prst="rect">
            <a:avLst/>
          </a:prstGeom>
          <a:noFill/>
        </p:spPr>
        <p:txBody>
          <a:bodyPr wrap="square" rtlCol="0">
            <a:spAutoFit/>
          </a:bodyPr>
          <a:lstStyle/>
          <a:p>
            <a:r>
              <a:rPr lang="en-US" sz="3200" dirty="0"/>
              <a:t/>
            </a:r>
            <a:br>
              <a:rPr lang="en-US" sz="3200" dirty="0"/>
            </a:br>
            <a:r>
              <a:rPr lang="en-US" sz="3200" dirty="0" smtClean="0"/>
              <a:t>“Interventions aimed </a:t>
            </a:r>
            <a:r>
              <a:rPr lang="en-US" sz="3200" dirty="0"/>
              <a:t>at the individual may be effective and may have </a:t>
            </a:r>
            <a:r>
              <a:rPr lang="en-US" sz="3200" dirty="0">
                <a:solidFill>
                  <a:srgbClr val="558ED5"/>
                </a:solidFill>
              </a:rPr>
              <a:t>reverberating effects</a:t>
            </a:r>
            <a:r>
              <a:rPr lang="en-US" sz="3200" dirty="0"/>
              <a:t> on the broader social </a:t>
            </a:r>
            <a:r>
              <a:rPr lang="en-US" sz="3200" dirty="0" smtClean="0"/>
              <a:t>issues</a:t>
            </a:r>
            <a:r>
              <a:rPr lang="en-US" sz="3200" dirty="0"/>
              <a:t>, and vice versa</a:t>
            </a:r>
            <a:r>
              <a:rPr lang="en-US" sz="3200" dirty="0" smtClean="0"/>
              <a:t>.” </a:t>
            </a:r>
            <a:endParaRPr lang="en-US" sz="3200" dirty="0"/>
          </a:p>
        </p:txBody>
      </p:sp>
      <p:sp>
        <p:nvSpPr>
          <p:cNvPr id="11" name="Title 1"/>
          <p:cNvSpPr txBox="1">
            <a:spLocks/>
          </p:cNvSpPr>
          <p:nvPr/>
        </p:nvSpPr>
        <p:spPr>
          <a:xfrm>
            <a:off x="3426571" y="1133288"/>
            <a:ext cx="12644445" cy="2035290"/>
          </a:xfrm>
          <a:prstGeom prst="rect">
            <a:avLst/>
          </a:prstGeom>
        </p:spPr>
        <p:txBody>
          <a:bodyPr vert="horz" lIns="91440" tIns="45720" rIns="91440" bIns="45720" rtlCol="0" anchor="ctr">
            <a:noAutofit/>
          </a:bodyPr>
          <a:lstStyle/>
          <a:p>
            <a:pPr lvl="0">
              <a:spcBef>
                <a:spcPct val="0"/>
              </a:spcBef>
              <a:defRPr/>
            </a:pPr>
            <a:r>
              <a:rPr lang="en-US" sz="4000" b="1" noProof="0" dirty="0" smtClean="0">
                <a:solidFill>
                  <a:srgbClr val="CE6982"/>
                </a:solidFill>
              </a:rPr>
              <a:t>It isn’t either/or …</a:t>
            </a:r>
          </a:p>
        </p:txBody>
      </p:sp>
    </p:spTree>
    <p:extLst>
      <p:ext uri="{BB962C8B-B14F-4D97-AF65-F5344CB8AC3E}">
        <p14:creationId xmlns:p14="http://schemas.microsoft.com/office/powerpoint/2010/main" val="179474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43794" y="889107"/>
            <a:ext cx="6224377" cy="584776"/>
          </a:xfrm>
          <a:prstGeom prst="rect">
            <a:avLst/>
          </a:prstGeom>
          <a:noFill/>
        </p:spPr>
        <p:txBody>
          <a:bodyPr wrap="square" rtlCol="0">
            <a:spAutoFit/>
          </a:bodyPr>
          <a:lstStyle/>
          <a:p>
            <a:endParaRPr lang="en-US" sz="3200" dirty="0"/>
          </a:p>
        </p:txBody>
      </p:sp>
      <p:pic>
        <p:nvPicPr>
          <p:cNvPr id="4" name="Picture 3" descr="Screen Shot 2015-03-11 at 11.10.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482"/>
            <a:ext cx="3155950" cy="3390900"/>
          </a:xfrm>
          <a:prstGeom prst="rect">
            <a:avLst/>
          </a:prstGeom>
        </p:spPr>
      </p:pic>
      <p:pic>
        <p:nvPicPr>
          <p:cNvPr id="7" name="Picture 6" descr="Screen Shot 2015-03-12 at 12.48.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313"/>
            <a:ext cx="9144000" cy="1718930"/>
          </a:xfrm>
          <a:prstGeom prst="rect">
            <a:avLst/>
          </a:prstGeom>
        </p:spPr>
      </p:pic>
      <p:sp>
        <p:nvSpPr>
          <p:cNvPr id="8" name="TextBox 7"/>
          <p:cNvSpPr txBox="1"/>
          <p:nvPr/>
        </p:nvSpPr>
        <p:spPr>
          <a:xfrm>
            <a:off x="3268314" y="1742782"/>
            <a:ext cx="5875686" cy="5016757"/>
          </a:xfrm>
          <a:prstGeom prst="rect">
            <a:avLst/>
          </a:prstGeom>
          <a:noFill/>
        </p:spPr>
        <p:txBody>
          <a:bodyPr wrap="square" rtlCol="0">
            <a:spAutoFit/>
          </a:bodyPr>
          <a:lstStyle/>
          <a:p>
            <a:r>
              <a:rPr lang="en-US" sz="3200" dirty="0" smtClean="0"/>
              <a:t>“I would simply encourage scholars considering the ethics of biotechnologies to address problems with an individual and social component to emphasize </a:t>
            </a:r>
            <a:r>
              <a:rPr lang="en-US" sz="3200" dirty="0" smtClean="0">
                <a:solidFill>
                  <a:srgbClr val="CE6982"/>
                </a:solidFill>
              </a:rPr>
              <a:t>the importance of integrating</a:t>
            </a:r>
            <a:r>
              <a:rPr lang="en-US" sz="3200" dirty="0" smtClean="0">
                <a:solidFill>
                  <a:srgbClr val="A8576B"/>
                </a:solidFill>
              </a:rPr>
              <a:t> </a:t>
            </a:r>
            <a:r>
              <a:rPr lang="en-US" sz="3200" dirty="0" smtClean="0"/>
              <a:t>these individual interventions with social interventions [to see] how the two might </a:t>
            </a:r>
            <a:r>
              <a:rPr lang="en-US" sz="3200" dirty="0" smtClean="0">
                <a:solidFill>
                  <a:schemeClr val="tx2">
                    <a:lumMod val="60000"/>
                    <a:lumOff val="40000"/>
                  </a:schemeClr>
                </a:solidFill>
              </a:rPr>
              <a:t>work in tandem </a:t>
            </a:r>
            <a:r>
              <a:rPr lang="en-US" sz="3200" dirty="0" smtClean="0"/>
              <a:t>to achieve change.”</a:t>
            </a:r>
            <a:endParaRPr lang="en-US" sz="3200" dirty="0"/>
          </a:p>
        </p:txBody>
      </p:sp>
    </p:spTree>
    <p:extLst>
      <p:ext uri="{BB962C8B-B14F-4D97-AF65-F5344CB8AC3E}">
        <p14:creationId xmlns:p14="http://schemas.microsoft.com/office/powerpoint/2010/main" val="145689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43794" y="889107"/>
            <a:ext cx="6224377" cy="584776"/>
          </a:xfrm>
          <a:prstGeom prst="rect">
            <a:avLst/>
          </a:prstGeom>
          <a:noFill/>
        </p:spPr>
        <p:txBody>
          <a:bodyPr wrap="square" rtlCol="0">
            <a:spAutoFit/>
          </a:bodyPr>
          <a:lstStyle/>
          <a:p>
            <a:endParaRPr lang="en-US" sz="3200" dirty="0"/>
          </a:p>
        </p:txBody>
      </p:sp>
      <p:pic>
        <p:nvPicPr>
          <p:cNvPr id="4" name="Picture 3" descr="Screen Shot 2015-03-11 at 11.10.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482"/>
            <a:ext cx="3155950" cy="3390900"/>
          </a:xfrm>
          <a:prstGeom prst="rect">
            <a:avLst/>
          </a:prstGeom>
        </p:spPr>
      </p:pic>
      <p:pic>
        <p:nvPicPr>
          <p:cNvPr id="7" name="Picture 6" descr="Screen Shot 2015-03-12 at 12.48.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313"/>
            <a:ext cx="9144000" cy="1718930"/>
          </a:xfrm>
          <a:prstGeom prst="rect">
            <a:avLst/>
          </a:prstGeom>
        </p:spPr>
      </p:pic>
      <p:sp>
        <p:nvSpPr>
          <p:cNvPr id="8" name="TextBox 7"/>
          <p:cNvSpPr txBox="1"/>
          <p:nvPr/>
        </p:nvSpPr>
        <p:spPr>
          <a:xfrm>
            <a:off x="3268314" y="1971813"/>
            <a:ext cx="5875686" cy="4524315"/>
          </a:xfrm>
          <a:prstGeom prst="rect">
            <a:avLst/>
          </a:prstGeom>
          <a:noFill/>
        </p:spPr>
        <p:txBody>
          <a:bodyPr wrap="square" rtlCol="0">
            <a:spAutoFit/>
          </a:bodyPr>
          <a:lstStyle/>
          <a:p>
            <a:r>
              <a:rPr lang="en-US" sz="3200" dirty="0" smtClean="0"/>
              <a:t>“</a:t>
            </a:r>
            <a:r>
              <a:rPr lang="en-US" sz="3200" dirty="0" smtClean="0">
                <a:solidFill>
                  <a:srgbClr val="558ED5"/>
                </a:solidFill>
              </a:rPr>
              <a:t>Combined</a:t>
            </a:r>
            <a:r>
              <a:rPr lang="en-US" sz="3200" dirty="0" smtClean="0"/>
              <a:t> with efforts to address the social factors that contribute to [problematic relationships or forms or states of love] and with measures in place to mitigate the normalizing potential of these interventions, [love-altering] technologies may indeed </a:t>
            </a:r>
            <a:r>
              <a:rPr lang="en-US" sz="3200" dirty="0" smtClean="0">
                <a:solidFill>
                  <a:srgbClr val="CE6982"/>
                </a:solidFill>
              </a:rPr>
              <a:t>increase human flourishing</a:t>
            </a:r>
            <a:r>
              <a:rPr lang="en-US" sz="3200" dirty="0" smtClean="0"/>
              <a:t>.”</a:t>
            </a:r>
            <a:endParaRPr lang="en-US" sz="3200" dirty="0"/>
          </a:p>
        </p:txBody>
      </p:sp>
    </p:spTree>
    <p:extLst>
      <p:ext uri="{BB962C8B-B14F-4D97-AF65-F5344CB8AC3E}">
        <p14:creationId xmlns:p14="http://schemas.microsoft.com/office/powerpoint/2010/main" val="146046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9832" y="442637"/>
            <a:ext cx="9017001" cy="1785104"/>
          </a:xfrm>
          <a:prstGeom prst="rect">
            <a:avLst/>
          </a:prstGeom>
          <a:noFill/>
        </p:spPr>
        <p:txBody>
          <a:bodyPr wrap="square" rtlCol="0">
            <a:spAutoFit/>
          </a:bodyPr>
          <a:lstStyle/>
          <a:p>
            <a:r>
              <a:rPr lang="en-US" sz="5500" i="1" dirty="0" smtClean="0">
                <a:solidFill>
                  <a:srgbClr val="CE6982"/>
                </a:solidFill>
              </a:rPr>
              <a:t>“We can all fear the medical-</a:t>
            </a:r>
            <a:r>
              <a:rPr lang="en-US" sz="5500" i="1" dirty="0" err="1" smtClean="0">
                <a:solidFill>
                  <a:srgbClr val="CE6982"/>
                </a:solidFill>
              </a:rPr>
              <a:t>ization</a:t>
            </a:r>
            <a:r>
              <a:rPr lang="en-US" sz="5500" i="1" dirty="0" smtClean="0">
                <a:solidFill>
                  <a:srgbClr val="CE6982"/>
                </a:solidFill>
              </a:rPr>
              <a:t> of love.</a:t>
            </a:r>
            <a:r>
              <a:rPr lang="en-US" sz="5500" dirty="0" smtClean="0">
                <a:solidFill>
                  <a:srgbClr val="CE6982"/>
                </a:solidFill>
              </a:rPr>
              <a:t>”</a:t>
            </a:r>
            <a:endParaRPr lang="en-US" sz="5500" dirty="0">
              <a:solidFill>
                <a:srgbClr val="CE6982"/>
              </a:solidFill>
            </a:endParaRPr>
          </a:p>
        </p:txBody>
      </p:sp>
      <p:sp>
        <p:nvSpPr>
          <p:cNvPr id="4" name="Title 1"/>
          <p:cNvSpPr txBox="1">
            <a:spLocks/>
          </p:cNvSpPr>
          <p:nvPr/>
        </p:nvSpPr>
        <p:spPr>
          <a:xfrm>
            <a:off x="402166" y="1676360"/>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bg1">
                    <a:lumMod val="85000"/>
                  </a:schemeClr>
                </a:solidFill>
                <a:latin typeface="+mj-lt"/>
                <a:ea typeface="+mj-ea"/>
                <a:cs typeface="+mj-cs"/>
              </a:rPr>
              <a:t>1. </a:t>
            </a:r>
            <a:r>
              <a:rPr lang="en-US" sz="4000" b="1" dirty="0" err="1" smtClean="0">
                <a:solidFill>
                  <a:schemeClr val="bg1">
                    <a:lumMod val="85000"/>
                  </a:schemeClr>
                </a:solidFill>
                <a:latin typeface="+mj-lt"/>
                <a:ea typeface="+mj-ea"/>
                <a:cs typeface="+mj-cs"/>
              </a:rPr>
              <a:t>Pathologization</a:t>
            </a:r>
            <a:r>
              <a:rPr lang="en-US" sz="4000" b="1" dirty="0" smtClean="0">
                <a:solidFill>
                  <a:schemeClr val="bg1">
                    <a:lumMod val="85000"/>
                  </a:schemeClr>
                </a:solidFill>
                <a:latin typeface="+mj-lt"/>
                <a:ea typeface="+mj-ea"/>
                <a:cs typeface="+mj-cs"/>
              </a:rPr>
              <a:t> of everything</a:t>
            </a:r>
          </a:p>
        </p:txBody>
      </p:sp>
      <p:sp>
        <p:nvSpPr>
          <p:cNvPr id="7" name="Title 1"/>
          <p:cNvSpPr txBox="1">
            <a:spLocks/>
          </p:cNvSpPr>
          <p:nvPr/>
        </p:nvSpPr>
        <p:spPr>
          <a:xfrm>
            <a:off x="402166" y="2802668"/>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rgbClr val="D9D9D9"/>
                </a:solidFill>
                <a:latin typeface="+mj-lt"/>
                <a:ea typeface="+mj-ea"/>
                <a:cs typeface="+mj-cs"/>
              </a:rPr>
              <a:t>2.</a:t>
            </a:r>
            <a:r>
              <a:rPr lang="en-US" sz="4000" b="1" dirty="0">
                <a:solidFill>
                  <a:srgbClr val="D9D9D9"/>
                </a:solidFill>
                <a:latin typeface="+mj-lt"/>
                <a:ea typeface="+mj-ea"/>
                <a:cs typeface="+mj-cs"/>
              </a:rPr>
              <a:t> </a:t>
            </a:r>
            <a:r>
              <a:rPr lang="en-US" sz="4000" b="1" dirty="0" smtClean="0">
                <a:solidFill>
                  <a:srgbClr val="D9D9D9"/>
                </a:solidFill>
                <a:latin typeface="+mj-lt"/>
                <a:ea typeface="+mj-ea"/>
                <a:cs typeface="+mj-cs"/>
              </a:rPr>
              <a:t>Expansion of medical social control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rgbClr val="D9D9D9"/>
                </a:solidFill>
                <a:latin typeface="+mj-lt"/>
                <a:ea typeface="+mj-ea"/>
                <a:cs typeface="+mj-cs"/>
              </a:rPr>
              <a:t> </a:t>
            </a:r>
          </a:p>
        </p:txBody>
      </p:sp>
      <p:sp>
        <p:nvSpPr>
          <p:cNvPr id="8" name="Title 1"/>
          <p:cNvSpPr txBox="1">
            <a:spLocks/>
          </p:cNvSpPr>
          <p:nvPr/>
        </p:nvSpPr>
        <p:spPr>
          <a:xfrm>
            <a:off x="402166" y="3478813"/>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a:solidFill>
                  <a:schemeClr val="tx2">
                    <a:lumMod val="60000"/>
                    <a:lumOff val="40000"/>
                  </a:schemeClr>
                </a:solidFill>
                <a:latin typeface="+mj-lt"/>
                <a:ea typeface="+mj-ea"/>
                <a:cs typeface="+mj-cs"/>
              </a:rPr>
              <a:t>3</a:t>
            </a:r>
            <a:r>
              <a:rPr lang="en-US" sz="4000" b="1" dirty="0" smtClean="0">
                <a:solidFill>
                  <a:schemeClr val="tx2">
                    <a:lumMod val="60000"/>
                    <a:lumOff val="40000"/>
                  </a:schemeClr>
                </a:solidFill>
                <a:latin typeface="+mj-lt"/>
                <a:ea typeface="+mj-ea"/>
                <a:cs typeface="+mj-cs"/>
              </a:rPr>
              <a:t>. Narrow focus on individuals</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9" name="Title 1"/>
          <p:cNvSpPr txBox="1">
            <a:spLocks/>
          </p:cNvSpPr>
          <p:nvPr/>
        </p:nvSpPr>
        <p:spPr>
          <a:xfrm>
            <a:off x="402166" y="4160380"/>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4. Narrow focus on biological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10" name="Title 1"/>
          <p:cNvSpPr txBox="1">
            <a:spLocks/>
          </p:cNvSpPr>
          <p:nvPr/>
        </p:nvSpPr>
        <p:spPr>
          <a:xfrm>
            <a:off x="402166" y="4516076"/>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rgbClr val="D9D9D9"/>
                </a:solidFill>
                <a:latin typeface="+mj-lt"/>
                <a:ea typeface="+mj-ea"/>
                <a:cs typeface="+mj-cs"/>
              </a:rPr>
              <a:t>5. Threat to authenticity</a:t>
            </a:r>
          </a:p>
        </p:txBody>
      </p:sp>
    </p:spTree>
    <p:extLst>
      <p:ext uri="{BB962C8B-B14F-4D97-AF65-F5344CB8AC3E}">
        <p14:creationId xmlns:p14="http://schemas.microsoft.com/office/powerpoint/2010/main" val="260355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9832" y="442637"/>
            <a:ext cx="9017001" cy="1785104"/>
          </a:xfrm>
          <a:prstGeom prst="rect">
            <a:avLst/>
          </a:prstGeom>
          <a:noFill/>
        </p:spPr>
        <p:txBody>
          <a:bodyPr wrap="square" rtlCol="0">
            <a:spAutoFit/>
          </a:bodyPr>
          <a:lstStyle/>
          <a:p>
            <a:r>
              <a:rPr lang="en-US" sz="5500" i="1" dirty="0" smtClean="0">
                <a:solidFill>
                  <a:srgbClr val="CE6982"/>
                </a:solidFill>
              </a:rPr>
              <a:t>“We can all fear the medical-</a:t>
            </a:r>
            <a:r>
              <a:rPr lang="en-US" sz="5500" i="1" dirty="0" err="1" smtClean="0">
                <a:solidFill>
                  <a:srgbClr val="CE6982"/>
                </a:solidFill>
              </a:rPr>
              <a:t>ization</a:t>
            </a:r>
            <a:r>
              <a:rPr lang="en-US" sz="5500" i="1" dirty="0" smtClean="0">
                <a:solidFill>
                  <a:srgbClr val="CE6982"/>
                </a:solidFill>
              </a:rPr>
              <a:t> of love.</a:t>
            </a:r>
            <a:r>
              <a:rPr lang="en-US" sz="5500" dirty="0" smtClean="0">
                <a:solidFill>
                  <a:srgbClr val="CE6982"/>
                </a:solidFill>
              </a:rPr>
              <a:t>”</a:t>
            </a:r>
            <a:endParaRPr lang="en-US" sz="5500" dirty="0">
              <a:solidFill>
                <a:srgbClr val="CE6982"/>
              </a:solidFill>
            </a:endParaRPr>
          </a:p>
        </p:txBody>
      </p:sp>
      <p:sp>
        <p:nvSpPr>
          <p:cNvPr id="4" name="Title 1"/>
          <p:cNvSpPr txBox="1">
            <a:spLocks/>
          </p:cNvSpPr>
          <p:nvPr/>
        </p:nvSpPr>
        <p:spPr>
          <a:xfrm>
            <a:off x="402166" y="1676360"/>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bg1">
                    <a:lumMod val="85000"/>
                  </a:schemeClr>
                </a:solidFill>
                <a:latin typeface="+mj-lt"/>
                <a:ea typeface="+mj-ea"/>
                <a:cs typeface="+mj-cs"/>
              </a:rPr>
              <a:t>1. </a:t>
            </a:r>
            <a:r>
              <a:rPr lang="en-US" sz="4000" b="1" dirty="0" err="1" smtClean="0">
                <a:solidFill>
                  <a:schemeClr val="bg1">
                    <a:lumMod val="85000"/>
                  </a:schemeClr>
                </a:solidFill>
                <a:latin typeface="+mj-lt"/>
                <a:ea typeface="+mj-ea"/>
                <a:cs typeface="+mj-cs"/>
              </a:rPr>
              <a:t>Pathologization</a:t>
            </a:r>
            <a:r>
              <a:rPr lang="en-US" sz="4000" b="1" dirty="0" smtClean="0">
                <a:solidFill>
                  <a:schemeClr val="bg1">
                    <a:lumMod val="85000"/>
                  </a:schemeClr>
                </a:solidFill>
                <a:latin typeface="+mj-lt"/>
                <a:ea typeface="+mj-ea"/>
                <a:cs typeface="+mj-cs"/>
              </a:rPr>
              <a:t> of everything</a:t>
            </a:r>
          </a:p>
        </p:txBody>
      </p:sp>
      <p:sp>
        <p:nvSpPr>
          <p:cNvPr id="7" name="Title 1"/>
          <p:cNvSpPr txBox="1">
            <a:spLocks/>
          </p:cNvSpPr>
          <p:nvPr/>
        </p:nvSpPr>
        <p:spPr>
          <a:xfrm>
            <a:off x="402166" y="2802668"/>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rgbClr val="D9D9D9"/>
                </a:solidFill>
                <a:latin typeface="+mj-lt"/>
                <a:ea typeface="+mj-ea"/>
                <a:cs typeface="+mj-cs"/>
              </a:rPr>
              <a:t>2.</a:t>
            </a:r>
            <a:r>
              <a:rPr lang="en-US" sz="4000" b="1" dirty="0">
                <a:solidFill>
                  <a:srgbClr val="D9D9D9"/>
                </a:solidFill>
                <a:latin typeface="+mj-lt"/>
                <a:ea typeface="+mj-ea"/>
                <a:cs typeface="+mj-cs"/>
              </a:rPr>
              <a:t> </a:t>
            </a:r>
            <a:r>
              <a:rPr lang="en-US" sz="4000" b="1" dirty="0" smtClean="0">
                <a:solidFill>
                  <a:srgbClr val="D9D9D9"/>
                </a:solidFill>
                <a:latin typeface="+mj-lt"/>
                <a:ea typeface="+mj-ea"/>
                <a:cs typeface="+mj-cs"/>
              </a:rPr>
              <a:t>Expansion of medical social control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rgbClr val="D9D9D9"/>
                </a:solidFill>
                <a:latin typeface="+mj-lt"/>
                <a:ea typeface="+mj-ea"/>
                <a:cs typeface="+mj-cs"/>
              </a:rPr>
              <a:t> </a:t>
            </a:r>
          </a:p>
        </p:txBody>
      </p:sp>
      <p:sp>
        <p:nvSpPr>
          <p:cNvPr id="8" name="Title 1"/>
          <p:cNvSpPr txBox="1">
            <a:spLocks/>
          </p:cNvSpPr>
          <p:nvPr/>
        </p:nvSpPr>
        <p:spPr>
          <a:xfrm>
            <a:off x="402166" y="3478813"/>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a:solidFill>
                  <a:schemeClr val="bg1">
                    <a:lumMod val="85000"/>
                  </a:schemeClr>
                </a:solidFill>
                <a:latin typeface="+mj-lt"/>
                <a:ea typeface="+mj-ea"/>
                <a:cs typeface="+mj-cs"/>
              </a:rPr>
              <a:t>3</a:t>
            </a:r>
            <a:r>
              <a:rPr lang="en-US" sz="4000" b="1" dirty="0" smtClean="0">
                <a:solidFill>
                  <a:schemeClr val="bg1">
                    <a:lumMod val="85000"/>
                  </a:schemeClr>
                </a:solidFill>
                <a:latin typeface="+mj-lt"/>
                <a:ea typeface="+mj-ea"/>
                <a:cs typeface="+mj-cs"/>
              </a:rPr>
              <a:t>. Narrow focus on individuals</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9" name="Title 1"/>
          <p:cNvSpPr txBox="1">
            <a:spLocks/>
          </p:cNvSpPr>
          <p:nvPr/>
        </p:nvSpPr>
        <p:spPr>
          <a:xfrm>
            <a:off x="402166" y="4160380"/>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bg1">
                    <a:lumMod val="85000"/>
                  </a:schemeClr>
                </a:solidFill>
                <a:latin typeface="+mj-lt"/>
                <a:ea typeface="+mj-ea"/>
                <a:cs typeface="+mj-cs"/>
              </a:rPr>
              <a:t>4. Narrow focus on biological</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bg1">
                    <a:lumMod val="85000"/>
                  </a:schemeClr>
                </a:solidFill>
                <a:latin typeface="+mj-lt"/>
                <a:ea typeface="+mj-ea"/>
                <a:cs typeface="+mj-cs"/>
              </a:rPr>
              <a:t> </a:t>
            </a:r>
          </a:p>
        </p:txBody>
      </p:sp>
      <p:sp>
        <p:nvSpPr>
          <p:cNvPr id="10" name="Title 1"/>
          <p:cNvSpPr txBox="1">
            <a:spLocks/>
          </p:cNvSpPr>
          <p:nvPr/>
        </p:nvSpPr>
        <p:spPr>
          <a:xfrm>
            <a:off x="402166" y="4516076"/>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rgbClr val="558ED5"/>
                </a:solidFill>
                <a:latin typeface="+mj-lt"/>
                <a:ea typeface="+mj-ea"/>
                <a:cs typeface="+mj-cs"/>
              </a:rPr>
              <a:t>5. Threat to authenticity</a:t>
            </a:r>
          </a:p>
        </p:txBody>
      </p:sp>
    </p:spTree>
    <p:extLst>
      <p:ext uri="{BB962C8B-B14F-4D97-AF65-F5344CB8AC3E}">
        <p14:creationId xmlns:p14="http://schemas.microsoft.com/office/powerpoint/2010/main" val="9466728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02166" y="4516076"/>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rgbClr val="558ED5"/>
                </a:solidFill>
                <a:latin typeface="+mj-lt"/>
                <a:ea typeface="+mj-ea"/>
                <a:cs typeface="+mj-cs"/>
              </a:rPr>
              <a:t>5. Threat to authenticity</a:t>
            </a:r>
          </a:p>
        </p:txBody>
      </p:sp>
      <p:pic>
        <p:nvPicPr>
          <p:cNvPr id="12" name="Picture 11" descr="bt_cover_medium.gif"/>
          <p:cNvPicPr>
            <a:picLocks noChangeAspect="1"/>
          </p:cNvPicPr>
          <p:nvPr/>
        </p:nvPicPr>
        <p:blipFill>
          <a:blip r:embed="rId2"/>
          <a:stretch>
            <a:fillRect/>
          </a:stretch>
        </p:blipFill>
        <p:spPr>
          <a:xfrm>
            <a:off x="-1" y="1260830"/>
            <a:ext cx="3726297" cy="5597169"/>
          </a:xfrm>
          <a:prstGeom prst="rect">
            <a:avLst/>
          </a:prstGeom>
        </p:spPr>
      </p:pic>
      <p:sp>
        <p:nvSpPr>
          <p:cNvPr id="13" name="TextBox 12"/>
          <p:cNvSpPr txBox="1"/>
          <p:nvPr/>
        </p:nvSpPr>
        <p:spPr>
          <a:xfrm>
            <a:off x="3872015" y="1265516"/>
            <a:ext cx="5308415" cy="3046988"/>
          </a:xfrm>
          <a:prstGeom prst="rect">
            <a:avLst/>
          </a:prstGeom>
          <a:noFill/>
        </p:spPr>
        <p:txBody>
          <a:bodyPr wrap="square" rtlCol="0">
            <a:spAutoFit/>
          </a:bodyPr>
          <a:lstStyle/>
          <a:p>
            <a:r>
              <a:rPr lang="en-US" sz="3200" dirty="0" smtClean="0"/>
              <a:t>“We might succeed in easing … suffering [or ‘improving’ a relationship] at the risk of </a:t>
            </a:r>
            <a:r>
              <a:rPr lang="en-US" sz="3200" dirty="0" smtClean="0">
                <a:solidFill>
                  <a:srgbClr val="CE6982"/>
                </a:solidFill>
              </a:rPr>
              <a:t>falsifying our perception of the world</a:t>
            </a:r>
            <a:r>
              <a:rPr lang="en-US" sz="3200" dirty="0" smtClean="0">
                <a:solidFill>
                  <a:srgbClr val="A8576B"/>
                </a:solidFill>
              </a:rPr>
              <a:t> </a:t>
            </a:r>
            <a:r>
              <a:rPr lang="en-US" sz="3200" dirty="0" smtClean="0"/>
              <a:t>and undermining our true identity [or true love].”</a:t>
            </a:r>
            <a:endParaRPr lang="en-US" sz="3200" dirty="0"/>
          </a:p>
        </p:txBody>
      </p:sp>
      <p:sp>
        <p:nvSpPr>
          <p:cNvPr id="14" name="Title 1"/>
          <p:cNvSpPr txBox="1">
            <a:spLocks/>
          </p:cNvSpPr>
          <p:nvPr/>
        </p:nvSpPr>
        <p:spPr>
          <a:xfrm>
            <a:off x="3913649" y="3793895"/>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3000" b="1" dirty="0" smtClean="0">
                <a:solidFill>
                  <a:schemeClr val="tx2">
                    <a:lumMod val="60000"/>
                    <a:lumOff val="40000"/>
                  </a:schemeClr>
                </a:solidFill>
                <a:latin typeface="+mj-lt"/>
                <a:ea typeface="+mj-ea"/>
                <a:cs typeface="+mj-cs"/>
              </a:rPr>
              <a:t>Would ‘love drugs” …</a:t>
            </a:r>
          </a:p>
        </p:txBody>
      </p:sp>
      <p:sp>
        <p:nvSpPr>
          <p:cNvPr id="15" name="Title 1"/>
          <p:cNvSpPr txBox="1">
            <a:spLocks/>
          </p:cNvSpPr>
          <p:nvPr/>
        </p:nvSpPr>
        <p:spPr>
          <a:xfrm>
            <a:off x="3976100" y="4758555"/>
            <a:ext cx="4975338"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3000" b="1" dirty="0" smtClean="0">
                <a:solidFill>
                  <a:schemeClr val="tx2">
                    <a:lumMod val="60000"/>
                    <a:lumOff val="40000"/>
                  </a:schemeClr>
                </a:solidFill>
                <a:latin typeface="+mj-lt"/>
                <a:ea typeface="+mj-ea"/>
                <a:cs typeface="+mj-cs"/>
              </a:rPr>
              <a:t>* Make someone more empathic/ trusting/ caring than she ‘really is’ …? </a:t>
            </a:r>
          </a:p>
        </p:txBody>
      </p:sp>
      <p:sp>
        <p:nvSpPr>
          <p:cNvPr id="17" name="Title 1"/>
          <p:cNvSpPr txBox="1">
            <a:spLocks/>
          </p:cNvSpPr>
          <p:nvPr/>
        </p:nvSpPr>
        <p:spPr>
          <a:xfrm>
            <a:off x="3976099" y="4532217"/>
            <a:ext cx="4975338"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3000" b="1" dirty="0" smtClean="0">
                <a:solidFill>
                  <a:schemeClr val="tx2">
                    <a:lumMod val="60000"/>
                    <a:lumOff val="40000"/>
                  </a:schemeClr>
                </a:solidFill>
                <a:latin typeface="+mj-lt"/>
                <a:ea typeface="+mj-ea"/>
                <a:cs typeface="+mj-cs"/>
              </a:rPr>
              <a:t>* Induce a feeling of love that isn’t </a:t>
            </a:r>
            <a:r>
              <a:rPr lang="en-US" sz="3000" b="1" i="1" dirty="0" smtClean="0">
                <a:solidFill>
                  <a:schemeClr val="tx2">
                    <a:lumMod val="60000"/>
                    <a:lumOff val="40000"/>
                  </a:schemeClr>
                </a:solidFill>
                <a:latin typeface="+mj-lt"/>
                <a:ea typeface="+mj-ea"/>
                <a:cs typeface="+mj-cs"/>
              </a:rPr>
              <a:t>really</a:t>
            </a:r>
            <a:r>
              <a:rPr lang="en-US" sz="3000" b="1" dirty="0" smtClean="0">
                <a:solidFill>
                  <a:schemeClr val="tx2">
                    <a:lumMod val="60000"/>
                    <a:lumOff val="40000"/>
                  </a:schemeClr>
                </a:solidFill>
                <a:latin typeface="+mj-lt"/>
                <a:ea typeface="+mj-ea"/>
                <a:cs typeface="+mj-cs"/>
              </a:rPr>
              <a:t> love? (etc.)</a:t>
            </a:r>
          </a:p>
        </p:txBody>
      </p:sp>
    </p:spTree>
    <p:extLst>
      <p:ext uri="{BB962C8B-B14F-4D97-AF65-F5344CB8AC3E}">
        <p14:creationId xmlns:p14="http://schemas.microsoft.com/office/powerpoint/2010/main" val="120209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7.39969E-7 -3.26767E-6 L -0.0297 -0.70822 " pathEditMode="relative" rAng="0" ptsTypes="AA">
                                      <p:cBhvr>
                                        <p:cTn id="6" dur="2000" fill="hold"/>
                                        <p:tgtEl>
                                          <p:spTgt spid="10"/>
                                        </p:tgtEl>
                                        <p:attrNameLst>
                                          <p:attrName>ppt_x</p:attrName>
                                          <p:attrName>ppt_y</p:attrName>
                                        </p:attrNameLst>
                                      </p:cBhvr>
                                      <p:rCtr x="-1494" y="-35411"/>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5"/>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5" grpId="1"/>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19668" y="2181608"/>
            <a:ext cx="7641166" cy="2035290"/>
          </a:xfrm>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CE6982"/>
                </a:solidFill>
              </a:rPr>
              <a:t>We can change our interpersonal feelings, the quality of our love, etc., as it is </a:t>
            </a:r>
            <a:r>
              <a:rPr lang="is-IS" sz="4000" b="1" noProof="0" dirty="0" smtClean="0">
                <a:solidFill>
                  <a:srgbClr val="CE6982"/>
                </a:solidFill>
              </a:rPr>
              <a:t>…</a:t>
            </a:r>
            <a:endParaRPr kumimoji="0" lang="en-US" sz="4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Tree>
    <p:extLst>
      <p:ext uri="{BB962C8B-B14F-4D97-AF65-F5344CB8AC3E}">
        <p14:creationId xmlns:p14="http://schemas.microsoft.com/office/powerpoint/2010/main" val="395316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8872" y="-338870"/>
            <a:ext cx="8967041" cy="2035290"/>
          </a:xfrm>
          <a:prstGeom prst="rect">
            <a:avLst/>
          </a:prstGeom>
        </p:spPr>
        <p:txBody>
          <a:bodyPr vert="horz" lIns="91440" tIns="45720" rIns="91440" bIns="45720" rtlCol="0" anchor="ctr">
            <a:noAutofit/>
          </a:bodyPr>
          <a:lstStyle/>
          <a:p>
            <a:pPr lvl="0" algn="ctr">
              <a:spcBef>
                <a:spcPct val="0"/>
              </a:spcBef>
              <a:defRPr/>
            </a:pPr>
            <a:r>
              <a:rPr lang="en-US" sz="5000" b="1" noProof="0" dirty="0" smtClean="0">
                <a:solidFill>
                  <a:srgbClr val="CE6982"/>
                </a:solidFill>
              </a:rPr>
              <a:t>Do the means matter?</a:t>
            </a:r>
            <a:endParaRPr kumimoji="0" lang="en-US" sz="5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pic>
        <p:nvPicPr>
          <p:cNvPr id="5" name="Picture 4" descr="Screen Shot 2015-03-12 at 2.31.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8503" y="1983880"/>
            <a:ext cx="2845827" cy="2875279"/>
          </a:xfrm>
          <a:prstGeom prst="rect">
            <a:avLst/>
          </a:prstGeom>
        </p:spPr>
      </p:pic>
      <p:pic>
        <p:nvPicPr>
          <p:cNvPr id="6" name="Picture 5" descr="Screen Shot 2015-03-12 at 2.32.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934" y="1983880"/>
            <a:ext cx="4305084" cy="2875279"/>
          </a:xfrm>
          <a:prstGeom prst="rect">
            <a:avLst/>
          </a:prstGeom>
        </p:spPr>
      </p:pic>
      <p:pic>
        <p:nvPicPr>
          <p:cNvPr id="8" name="Picture 7" descr="Screen Shot 2015-03-12 at 2.36.5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738" y="1218384"/>
            <a:ext cx="2976827" cy="4299247"/>
          </a:xfrm>
          <a:prstGeom prst="rect">
            <a:avLst/>
          </a:prstGeom>
        </p:spPr>
      </p:pic>
      <p:pic>
        <p:nvPicPr>
          <p:cNvPr id="10" name="Picture 9" descr="Screen Shot 2015-03-12 at 2.41.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3316" y="4921621"/>
            <a:ext cx="4104660" cy="1909272"/>
          </a:xfrm>
          <a:prstGeom prst="rect">
            <a:avLst/>
          </a:prstGeom>
        </p:spPr>
      </p:pic>
      <p:pic>
        <p:nvPicPr>
          <p:cNvPr id="11" name="Picture 10" descr="Screen Shot 2015-03-12 at 2.42.1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188" y="5019444"/>
            <a:ext cx="2244034" cy="1811449"/>
          </a:xfrm>
          <a:prstGeom prst="rect">
            <a:avLst/>
          </a:prstGeom>
        </p:spPr>
      </p:pic>
      <p:sp>
        <p:nvSpPr>
          <p:cNvPr id="12" name="Right Arrow 11"/>
          <p:cNvSpPr/>
          <p:nvPr/>
        </p:nvSpPr>
        <p:spPr>
          <a:xfrm>
            <a:off x="3493209" y="5538452"/>
            <a:ext cx="1565391" cy="557229"/>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27784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anim calcmode="lin" valueType="num">
                                      <p:cBhvr>
                                        <p:cTn id="24" dur="500" fill="hold"/>
                                        <p:tgtEl>
                                          <p:spTgt spid="11"/>
                                        </p:tgtEl>
                                        <p:attrNameLst>
                                          <p:attrName>ppt_x</p:attrName>
                                        </p:attrNameLst>
                                      </p:cBhvr>
                                      <p:tavLst>
                                        <p:tav tm="0">
                                          <p:val>
                                            <p:strVal val="#ppt_x"/>
                                          </p:val>
                                        </p:tav>
                                        <p:tav tm="100000">
                                          <p:val>
                                            <p:strVal val="#ppt_x"/>
                                          </p:val>
                                        </p:tav>
                                      </p:tavLst>
                                    </p:anim>
                                    <p:anim calcmode="lin" valueType="num">
                                      <p:cBhvr>
                                        <p:cTn id="25" dur="5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500"/>
                            </p:stCondLst>
                            <p:childTnLst>
                              <p:par>
                                <p:cTn id="27" presetID="55"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strVal val="#ppt_w*0.70"/>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animEffect transition="in" filter="fade">
                                      <p:cBhvr>
                                        <p:cTn id="31" dur="500"/>
                                        <p:tgtEl>
                                          <p:spTgt spid="12"/>
                                        </p:tgtEl>
                                      </p:cBhvr>
                                    </p:animEffect>
                                  </p:childTnLst>
                                </p:cTn>
                              </p:par>
                            </p:childTnLst>
                          </p:cTn>
                        </p:par>
                        <p:par>
                          <p:cTn id="32" fill="hold">
                            <p:stCondLst>
                              <p:cond delay="1000"/>
                            </p:stCondLst>
                            <p:childTnLst>
                              <p:par>
                                <p:cTn id="33" presetID="31"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 calcmode="lin" valueType="num">
                                      <p:cBhvr>
                                        <p:cTn id="37" dur="500" fill="hold"/>
                                        <p:tgtEl>
                                          <p:spTgt spid="10"/>
                                        </p:tgtEl>
                                        <p:attrNameLst>
                                          <p:attrName>style.rotation</p:attrName>
                                        </p:attrNameLst>
                                      </p:cBhvr>
                                      <p:tavLst>
                                        <p:tav tm="0">
                                          <p:val>
                                            <p:fltVal val="90"/>
                                          </p:val>
                                        </p:tav>
                                        <p:tav tm="100000">
                                          <p:val>
                                            <p:fltVal val="0"/>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8872" y="-338870"/>
            <a:ext cx="8967041" cy="2035290"/>
          </a:xfrm>
          <a:prstGeom prst="rect">
            <a:avLst/>
          </a:prstGeom>
        </p:spPr>
        <p:txBody>
          <a:bodyPr vert="horz" lIns="91440" tIns="45720" rIns="91440" bIns="45720" rtlCol="0" anchor="ctr">
            <a:noAutofit/>
          </a:bodyPr>
          <a:lstStyle/>
          <a:p>
            <a:pPr lvl="0" algn="ctr">
              <a:spcBef>
                <a:spcPct val="0"/>
              </a:spcBef>
              <a:defRPr/>
            </a:pPr>
            <a:r>
              <a:rPr lang="en-US" sz="5000" b="1" noProof="0" dirty="0" smtClean="0">
                <a:solidFill>
                  <a:srgbClr val="CE6982"/>
                </a:solidFill>
              </a:rPr>
              <a:t>Do the means matter?</a:t>
            </a:r>
            <a:endParaRPr kumimoji="0" lang="en-US" sz="5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pic>
        <p:nvPicPr>
          <p:cNvPr id="10" name="Picture 9" descr="Screen Shot 2015-03-12 at 2.41.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316" y="4921621"/>
            <a:ext cx="4104660" cy="1909272"/>
          </a:xfrm>
          <a:prstGeom prst="rect">
            <a:avLst/>
          </a:prstGeom>
        </p:spPr>
      </p:pic>
      <p:pic>
        <p:nvPicPr>
          <p:cNvPr id="11" name="Picture 10" descr="Screen Shot 2015-03-12 at 2.42.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88" y="5019444"/>
            <a:ext cx="2244034" cy="1811449"/>
          </a:xfrm>
          <a:prstGeom prst="rect">
            <a:avLst/>
          </a:prstGeom>
        </p:spPr>
      </p:pic>
      <p:sp>
        <p:nvSpPr>
          <p:cNvPr id="12" name="Right Arrow 11"/>
          <p:cNvSpPr/>
          <p:nvPr/>
        </p:nvSpPr>
        <p:spPr>
          <a:xfrm>
            <a:off x="3493209" y="5538452"/>
            <a:ext cx="1565391" cy="557229"/>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Title 1"/>
          <p:cNvSpPr txBox="1">
            <a:spLocks/>
          </p:cNvSpPr>
          <p:nvPr/>
        </p:nvSpPr>
        <p:spPr>
          <a:xfrm>
            <a:off x="1297301" y="1506892"/>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rgbClr val="40844E"/>
                </a:solidFill>
                <a:latin typeface="+mj-lt"/>
                <a:ea typeface="+mj-ea"/>
                <a:cs typeface="+mj-cs"/>
              </a:rPr>
              <a:t>effort &amp;</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rgbClr val="40844E"/>
                </a:solidFill>
                <a:latin typeface="+mj-lt"/>
                <a:ea typeface="+mj-ea"/>
                <a:cs typeface="+mj-cs"/>
              </a:rPr>
              <a:t>behavior</a:t>
            </a:r>
          </a:p>
        </p:txBody>
      </p:sp>
      <p:sp>
        <p:nvSpPr>
          <p:cNvPr id="13" name="Right Arrow 12"/>
          <p:cNvSpPr/>
          <p:nvPr/>
        </p:nvSpPr>
        <p:spPr>
          <a:xfrm rot="5400000">
            <a:off x="1459374" y="3857484"/>
            <a:ext cx="1565391" cy="557229"/>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ight Arrow 13"/>
          <p:cNvSpPr/>
          <p:nvPr/>
        </p:nvSpPr>
        <p:spPr>
          <a:xfrm rot="16200000">
            <a:off x="6593650" y="3849811"/>
            <a:ext cx="1052694" cy="557229"/>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descr="Screen Shot 2015-03-12 at 2.50.0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876" y="1756874"/>
            <a:ext cx="1689576" cy="1450782"/>
          </a:xfrm>
          <a:prstGeom prst="rect">
            <a:avLst/>
          </a:prstGeom>
        </p:spPr>
      </p:pic>
      <p:pic>
        <p:nvPicPr>
          <p:cNvPr id="15" name="Picture 14" descr="Screen Shot 2015-03-12 at 2.50.0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294" y="1353381"/>
            <a:ext cx="2336967" cy="2006675"/>
          </a:xfrm>
          <a:prstGeom prst="rect">
            <a:avLst/>
          </a:prstGeom>
        </p:spPr>
      </p:pic>
      <p:sp>
        <p:nvSpPr>
          <p:cNvPr id="16" name="Title 1"/>
          <p:cNvSpPr txBox="1">
            <a:spLocks/>
          </p:cNvSpPr>
          <p:nvPr/>
        </p:nvSpPr>
        <p:spPr>
          <a:xfrm>
            <a:off x="104085" y="2584433"/>
            <a:ext cx="8967041" cy="2035290"/>
          </a:xfrm>
          <a:prstGeom prst="rect">
            <a:avLst/>
          </a:prstGeom>
        </p:spPr>
        <p:txBody>
          <a:bodyPr vert="horz" lIns="91440" tIns="45720" rIns="91440" bIns="45720" rtlCol="0" anchor="ctr">
            <a:noAutofit/>
          </a:bodyPr>
          <a:lstStyle/>
          <a:p>
            <a:pPr lvl="0" algn="ctr">
              <a:spcBef>
                <a:spcPct val="0"/>
              </a:spcBef>
              <a:defRPr/>
            </a:pPr>
            <a:r>
              <a:rPr lang="en-US" sz="6000" b="1" noProof="0" dirty="0" smtClean="0">
                <a:solidFill>
                  <a:srgbClr val="CE6982"/>
                </a:solidFill>
              </a:rPr>
              <a:t>CONTEXT(!)</a:t>
            </a:r>
            <a:endParaRPr kumimoji="0" lang="en-US" sz="6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pic>
        <p:nvPicPr>
          <p:cNvPr id="3" name="Picture 2" descr="Screen Shot 2015-03-12 at 2.59.2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8627" y="1098644"/>
            <a:ext cx="1381268" cy="2144103"/>
          </a:xfrm>
          <a:prstGeom prst="rect">
            <a:avLst/>
          </a:prstGeom>
        </p:spPr>
      </p:pic>
    </p:spTree>
    <p:extLst>
      <p:ext uri="{BB962C8B-B14F-4D97-AF65-F5344CB8AC3E}">
        <p14:creationId xmlns:p14="http://schemas.microsoft.com/office/powerpoint/2010/main" val="26496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strVal val="#ppt_w*0.70"/>
                                          </p:val>
                                        </p:tav>
                                        <p:tav tm="100000">
                                          <p:val>
                                            <p:strVal val="#ppt_w"/>
                                          </p:val>
                                        </p:tav>
                                      </p:tavLst>
                                    </p:anim>
                                    <p:anim calcmode="lin" valueType="num">
                                      <p:cBhvr>
                                        <p:cTn id="12" dur="500" fill="hold"/>
                                        <p:tgtEl>
                                          <p:spTgt spid="13"/>
                                        </p:tgtEl>
                                        <p:attrNameLst>
                                          <p:attrName>ppt_h</p:attrName>
                                        </p:attrNameLst>
                                      </p:cBhvr>
                                      <p:tavLst>
                                        <p:tav tm="0">
                                          <p:val>
                                            <p:strVal val="#ppt_h"/>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strVal val="#ppt_w*0.70"/>
                                          </p:val>
                                        </p:tav>
                                        <p:tav tm="100000">
                                          <p:val>
                                            <p:strVal val="#ppt_w"/>
                                          </p:val>
                                        </p:tav>
                                      </p:tavLst>
                                    </p:anim>
                                    <p:anim calcmode="lin" valueType="num">
                                      <p:cBhvr>
                                        <p:cTn id="19" dur="500" fill="hold"/>
                                        <p:tgtEl>
                                          <p:spTgt spid="14"/>
                                        </p:tgtEl>
                                        <p:attrNameLst>
                                          <p:attrName>ppt_h</p:attrName>
                                        </p:attrNameLst>
                                      </p:cBhvr>
                                      <p:tavLst>
                                        <p:tav tm="0">
                                          <p:val>
                                            <p:strVal val="#ppt_h"/>
                                          </p:val>
                                        </p:tav>
                                        <p:tav tm="100000">
                                          <p:val>
                                            <p:strVal val="#ppt_h"/>
                                          </p:val>
                                        </p:tav>
                                      </p:tavLst>
                                    </p:anim>
                                    <p:animEffect transition="in" filter="fade">
                                      <p:cBhvr>
                                        <p:cTn id="20" dur="500"/>
                                        <p:tgtEl>
                                          <p:spTgt spid="1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par>
                          <p:cTn id="25" fill="hold">
                            <p:stCondLst>
                              <p:cond delay="1000"/>
                            </p:stCondLst>
                            <p:childTnLst>
                              <p:par>
                                <p:cTn id="26" presetID="55"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2000" fill="hold"/>
                                        <p:tgtEl>
                                          <p:spTgt spid="15"/>
                                        </p:tgtEl>
                                        <p:attrNameLst>
                                          <p:attrName>ppt_w</p:attrName>
                                        </p:attrNameLst>
                                      </p:cBhvr>
                                      <p:tavLst>
                                        <p:tav tm="0">
                                          <p:val>
                                            <p:strVal val="#ppt_w*0.70"/>
                                          </p:val>
                                        </p:tav>
                                        <p:tav tm="100000">
                                          <p:val>
                                            <p:strVal val="#ppt_w"/>
                                          </p:val>
                                        </p:tav>
                                      </p:tavLst>
                                    </p:anim>
                                    <p:anim calcmode="lin" valueType="num">
                                      <p:cBhvr>
                                        <p:cTn id="29" dur="2000" fill="hold"/>
                                        <p:tgtEl>
                                          <p:spTgt spid="15"/>
                                        </p:tgtEl>
                                        <p:attrNameLst>
                                          <p:attrName>ppt_h</p:attrName>
                                        </p:attrNameLst>
                                      </p:cBhvr>
                                      <p:tavLst>
                                        <p:tav tm="0">
                                          <p:val>
                                            <p:strVal val="#ppt_h"/>
                                          </p:val>
                                        </p:tav>
                                        <p:tav tm="100000">
                                          <p:val>
                                            <p:strVal val="#ppt_h"/>
                                          </p:val>
                                        </p:tav>
                                      </p:tavLst>
                                    </p:anim>
                                    <p:animEffect transition="in" filter="fade">
                                      <p:cBhvr>
                                        <p:cTn id="30" dur="2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2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6" presetClass="emph" presetSubtype="0" fill="hold" grpId="1" nodeType="afterEffect">
                                  <p:stCondLst>
                                    <p:cond delay="0"/>
                                  </p:stCondLst>
                                  <p:childTnLst>
                                    <p:animEffect transition="out" filter="fade">
                                      <p:cBhvr>
                                        <p:cTn id="42" dur="500" tmFilter="0, 0; .2, .5; .8, .5; 1, 0"/>
                                        <p:tgtEl>
                                          <p:spTgt spid="13"/>
                                        </p:tgtEl>
                                      </p:cBhvr>
                                    </p:animEffect>
                                    <p:animScale>
                                      <p:cBhvr>
                                        <p:cTn id="43" dur="250" autoRev="1" fill="hold"/>
                                        <p:tgtEl>
                                          <p:spTgt spid="13"/>
                                        </p:tgtEl>
                                      </p:cBhvr>
                                      <p:by x="105000" y="105000"/>
                                    </p:animScale>
                                  </p:childTnLst>
                                </p:cTn>
                              </p:par>
                            </p:childTnLst>
                          </p:cTn>
                        </p:par>
                        <p:par>
                          <p:cTn id="44" fill="hold">
                            <p:stCondLst>
                              <p:cond delay="1000"/>
                            </p:stCondLst>
                            <p:childTnLst>
                              <p:par>
                                <p:cTn id="45" presetID="26" presetClass="emph" presetSubtype="0" fill="hold" nodeType="after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cTn>
                              </p:par>
                            </p:childTnLst>
                          </p:cTn>
                        </p:par>
                        <p:par>
                          <p:cTn id="48" fill="hold">
                            <p:stCondLst>
                              <p:cond delay="1500"/>
                            </p:stCondLst>
                            <p:childTnLst>
                              <p:par>
                                <p:cTn id="49" presetID="26" presetClass="emph" presetSubtype="0" fill="hold" grpId="0" nodeType="afterEffect">
                                  <p:stCondLst>
                                    <p:cond delay="0"/>
                                  </p:stCondLst>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par>
                          <p:cTn id="52" fill="hold">
                            <p:stCondLst>
                              <p:cond delay="2000"/>
                            </p:stCondLst>
                            <p:childTnLst>
                              <p:par>
                                <p:cTn id="53" presetID="26" presetClass="emph" presetSubtype="0" fill="hold" nodeType="afterEffect">
                                  <p:stCondLst>
                                    <p:cond delay="0"/>
                                  </p:stCondLst>
                                  <p:childTnLst>
                                    <p:animEffect transition="out" filter="fade">
                                      <p:cBhvr>
                                        <p:cTn id="54" dur="500" tmFilter="0, 0; .2, .5; .8, .5; 1, 0"/>
                                        <p:tgtEl>
                                          <p:spTgt spid="10"/>
                                        </p:tgtEl>
                                      </p:cBhvr>
                                    </p:animEffect>
                                    <p:animScale>
                                      <p:cBhvr>
                                        <p:cTn id="55" dur="250" autoRev="1" fill="hold"/>
                                        <p:tgtEl>
                                          <p:spTgt spid="10"/>
                                        </p:tgtEl>
                                      </p:cBhvr>
                                      <p:by x="105000" y="105000"/>
                                    </p:animScale>
                                  </p:childTnLst>
                                </p:cTn>
                              </p:par>
                            </p:childTnLst>
                          </p:cTn>
                        </p:par>
                        <p:par>
                          <p:cTn id="56" fill="hold">
                            <p:stCondLst>
                              <p:cond delay="2500"/>
                            </p:stCondLst>
                            <p:childTnLst>
                              <p:par>
                                <p:cTn id="57" presetID="26" presetClass="emph" presetSubtype="0" fill="hold" grpId="1" nodeType="afterEffect">
                                  <p:stCondLst>
                                    <p:cond delay="0"/>
                                  </p:stCondLst>
                                  <p:childTnLst>
                                    <p:animEffect transition="out" filter="fade">
                                      <p:cBhvr>
                                        <p:cTn id="58" dur="500" tmFilter="0, 0; .2, .5; .8, .5; 1, 0"/>
                                        <p:tgtEl>
                                          <p:spTgt spid="14"/>
                                        </p:tgtEl>
                                      </p:cBhvr>
                                    </p:animEffect>
                                    <p:animScale>
                                      <p:cBhvr>
                                        <p:cTn id="59" dur="250" autoRev="1" fill="hold"/>
                                        <p:tgtEl>
                                          <p:spTgt spid="14"/>
                                        </p:tgtEl>
                                      </p:cBhvr>
                                      <p:by x="105000" y="105000"/>
                                    </p:animScale>
                                  </p:childTnLst>
                                </p:cTn>
                              </p:par>
                            </p:childTnLst>
                          </p:cTn>
                        </p:par>
                        <p:par>
                          <p:cTn id="60" fill="hold">
                            <p:stCondLst>
                              <p:cond delay="3000"/>
                            </p:stCondLst>
                            <p:childTnLst>
                              <p:par>
                                <p:cTn id="61" presetID="26" presetClass="emph" presetSubtype="0" fill="hold" nodeType="afterEffect">
                                  <p:stCondLst>
                                    <p:cond delay="0"/>
                                  </p:stCondLst>
                                  <p:childTnLst>
                                    <p:animEffect transition="out" filter="fade">
                                      <p:cBhvr>
                                        <p:cTn id="62" dur="500" tmFilter="0, 0; .2, .5; .8, .5; 1, 0"/>
                                        <p:tgtEl>
                                          <p:spTgt spid="15"/>
                                        </p:tgtEl>
                                      </p:cBhvr>
                                    </p:animEffect>
                                    <p:animScale>
                                      <p:cBhvr>
                                        <p:cTn id="63" dur="250" autoRev="1" fill="hold"/>
                                        <p:tgtEl>
                                          <p:spTgt spid="15"/>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p:cTn id="68" dur="1000" fill="hold"/>
                                        <p:tgtEl>
                                          <p:spTgt spid="16"/>
                                        </p:tgtEl>
                                        <p:attrNameLst>
                                          <p:attrName>ppt_w</p:attrName>
                                        </p:attrNameLst>
                                      </p:cBhvr>
                                      <p:tavLst>
                                        <p:tav tm="0">
                                          <p:val>
                                            <p:fltVal val="0"/>
                                          </p:val>
                                        </p:tav>
                                        <p:tav tm="100000">
                                          <p:val>
                                            <p:strVal val="#ppt_w"/>
                                          </p:val>
                                        </p:tav>
                                      </p:tavLst>
                                    </p:anim>
                                    <p:anim calcmode="lin" valueType="num">
                                      <p:cBhvr>
                                        <p:cTn id="69" dur="1000" fill="hold"/>
                                        <p:tgtEl>
                                          <p:spTgt spid="16"/>
                                        </p:tgtEl>
                                        <p:attrNameLst>
                                          <p:attrName>ppt_h</p:attrName>
                                        </p:attrNameLst>
                                      </p:cBhvr>
                                      <p:tavLst>
                                        <p:tav tm="0">
                                          <p:val>
                                            <p:fltVal val="0"/>
                                          </p:val>
                                        </p:tav>
                                        <p:tav tm="100000">
                                          <p:val>
                                            <p:strVal val="#ppt_h"/>
                                          </p:val>
                                        </p:tav>
                                      </p:tavLst>
                                    </p:anim>
                                    <p:anim calcmode="lin" valueType="num">
                                      <p:cBhvr>
                                        <p:cTn id="70" dur="1000" fill="hold"/>
                                        <p:tgtEl>
                                          <p:spTgt spid="16"/>
                                        </p:tgtEl>
                                        <p:attrNameLst>
                                          <p:attrName>style.rotation</p:attrName>
                                        </p:attrNameLst>
                                      </p:cBhvr>
                                      <p:tavLst>
                                        <p:tav tm="0">
                                          <p:val>
                                            <p:fltVal val="90"/>
                                          </p:val>
                                        </p:tav>
                                        <p:tav tm="100000">
                                          <p:val>
                                            <p:fltVal val="0"/>
                                          </p:val>
                                        </p:tav>
                                      </p:tavLst>
                                    </p:anim>
                                    <p:animEffect transition="in" filter="fade">
                                      <p:cBhvr>
                                        <p:cTn id="7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9" grpId="1"/>
      <p:bldP spid="13" grpId="0" animBg="1"/>
      <p:bldP spid="13" grpId="1" animBg="1"/>
      <p:bldP spid="14" grpId="0" animBg="1"/>
      <p:bldP spid="14" grpId="1"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35643" y="5111852"/>
            <a:ext cx="2036741"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4000" b="1" i="0" u="none" strike="noStrike" kern="1200" cap="none" spc="0" normalizeH="0" baseline="0" noProof="0" dirty="0" smtClean="0">
                <a:ln>
                  <a:noFill/>
                </a:ln>
                <a:solidFill>
                  <a:srgbClr val="D98094"/>
                </a:solidFill>
                <a:effectLst/>
                <a:uLnTx/>
                <a:uFillTx/>
                <a:latin typeface="+mn-lt"/>
                <a:ea typeface="+mn-ea"/>
                <a:cs typeface="+mn-cs"/>
              </a:rPr>
              <a:t>LUST</a:t>
            </a:r>
          </a:p>
          <a:p>
            <a:pPr marL="0" marR="0" lvl="0" indent="0" defTabSz="457200" rtl="0" eaLnBrk="1" fontAlgn="auto" latinLnBrk="0" hangingPunct="1">
              <a:lnSpc>
                <a:spcPct val="100000"/>
              </a:lnSpc>
              <a:spcBef>
                <a:spcPct val="20000"/>
              </a:spcBef>
              <a:spcAft>
                <a:spcPts val="0"/>
              </a:spcAft>
              <a:buClrTx/>
              <a:buSzTx/>
              <a:buFontTx/>
              <a:buChar char="•"/>
              <a:tabLst/>
              <a:defRPr/>
            </a:pP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4" name="Subtitle 2"/>
          <p:cNvSpPr txBox="1">
            <a:spLocks/>
          </p:cNvSpPr>
          <p:nvPr/>
        </p:nvSpPr>
        <p:spPr>
          <a:xfrm>
            <a:off x="2294132" y="5111852"/>
            <a:ext cx="3590189" cy="638984"/>
          </a:xfrm>
          <a:prstGeom prst="rect">
            <a:avLst/>
          </a:prstGeom>
        </p:spPr>
        <p:txBody>
          <a:bodyPr vert="horz" lIns="91440" tIns="45720" rIns="91440" bIns="45720" rtlCol="0">
            <a:noAutofit/>
          </a:bodyPr>
          <a:lstStyle/>
          <a:p>
            <a:pPr lvl="0">
              <a:spcBef>
                <a:spcPct val="20000"/>
              </a:spcBef>
              <a:defRPr/>
            </a:pPr>
            <a:r>
              <a:rPr lang="en-US" sz="4000" b="1" dirty="0" smtClean="0">
                <a:solidFill>
                  <a:srgbClr val="93CDDD"/>
                </a:solidFill>
              </a:rPr>
              <a:t>ATTRACTION</a:t>
            </a: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6" name="Subtitle 2"/>
          <p:cNvSpPr txBox="1">
            <a:spLocks/>
          </p:cNvSpPr>
          <p:nvPr/>
        </p:nvSpPr>
        <p:spPr>
          <a:xfrm>
            <a:off x="5581619" y="5111852"/>
            <a:ext cx="3646794" cy="638984"/>
          </a:xfrm>
          <a:prstGeom prst="rect">
            <a:avLst/>
          </a:prstGeom>
        </p:spPr>
        <p:txBody>
          <a:bodyPr vert="horz" lIns="91440" tIns="45720" rIns="91440" bIns="45720" rtlCol="0">
            <a:noAutofit/>
          </a:bodyPr>
          <a:lstStyle/>
          <a:p>
            <a:pPr lvl="0">
              <a:spcBef>
                <a:spcPct val="20000"/>
              </a:spcBef>
              <a:defRPr/>
            </a:pPr>
            <a:r>
              <a:rPr lang="en-US" sz="4000" b="1" dirty="0" smtClean="0">
                <a:solidFill>
                  <a:schemeClr val="accent1">
                    <a:lumMod val="60000"/>
                    <a:lumOff val="40000"/>
                  </a:schemeClr>
                </a:solidFill>
              </a:rPr>
              <a:t>ATTACHMENT</a:t>
            </a: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pic>
        <p:nvPicPr>
          <p:cNvPr id="7" name="Picture 6" descr="beach-love-couple-silhouette1.jpeg"/>
          <p:cNvPicPr>
            <a:picLocks noChangeAspect="1"/>
          </p:cNvPicPr>
          <p:nvPr/>
        </p:nvPicPr>
        <p:blipFill>
          <a:blip r:embed="rId2"/>
          <a:stretch>
            <a:fillRect/>
          </a:stretch>
        </p:blipFill>
        <p:spPr>
          <a:xfrm>
            <a:off x="2572384" y="1206314"/>
            <a:ext cx="3957669" cy="2968252"/>
          </a:xfrm>
          <a:prstGeom prst="rect">
            <a:avLst/>
          </a:prstGeom>
        </p:spPr>
      </p:pic>
    </p:spTree>
    <p:extLst>
      <p:ext uri="{BB962C8B-B14F-4D97-AF65-F5344CB8AC3E}">
        <p14:creationId xmlns:p14="http://schemas.microsoft.com/office/powerpoint/2010/main" val="399237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4085" y="2584433"/>
            <a:ext cx="8967041" cy="2035290"/>
          </a:xfrm>
          <a:prstGeom prst="rect">
            <a:avLst/>
          </a:prstGeom>
        </p:spPr>
        <p:txBody>
          <a:bodyPr vert="horz" lIns="91440" tIns="45720" rIns="91440" bIns="45720" rtlCol="0" anchor="ctr">
            <a:noAutofit/>
          </a:bodyPr>
          <a:lstStyle/>
          <a:p>
            <a:pPr lvl="0" algn="ctr">
              <a:spcBef>
                <a:spcPct val="0"/>
              </a:spcBef>
              <a:defRPr/>
            </a:pPr>
            <a:r>
              <a:rPr lang="en-US" sz="6000" b="1" dirty="0">
                <a:solidFill>
                  <a:srgbClr val="CE6982"/>
                </a:solidFill>
              </a:rPr>
              <a:t>e</a:t>
            </a:r>
            <a:r>
              <a:rPr lang="en-US" sz="6000" b="1" noProof="0" dirty="0" err="1" smtClean="0">
                <a:solidFill>
                  <a:srgbClr val="CE6982"/>
                </a:solidFill>
              </a:rPr>
              <a:t>fficiency</a:t>
            </a:r>
            <a:r>
              <a:rPr lang="en-US" sz="6000" b="1" noProof="0" dirty="0" smtClean="0">
                <a:solidFill>
                  <a:srgbClr val="CE6982"/>
                </a:solidFill>
              </a:rPr>
              <a:t> vs. engagement</a:t>
            </a:r>
            <a:endParaRPr kumimoji="0" lang="en-US" sz="6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
        <p:nvSpPr>
          <p:cNvPr id="5" name="Title 1"/>
          <p:cNvSpPr txBox="1">
            <a:spLocks/>
          </p:cNvSpPr>
          <p:nvPr/>
        </p:nvSpPr>
        <p:spPr>
          <a:xfrm>
            <a:off x="2481" y="3858663"/>
            <a:ext cx="8967041" cy="2035290"/>
          </a:xfrm>
          <a:prstGeom prst="rect">
            <a:avLst/>
          </a:prstGeom>
        </p:spPr>
        <p:txBody>
          <a:bodyPr vert="horz" lIns="91440" tIns="45720" rIns="91440" bIns="45720" rtlCol="0" anchor="ctr">
            <a:noAutofit/>
          </a:bodyPr>
          <a:lstStyle/>
          <a:p>
            <a:pPr lvl="0" algn="ctr">
              <a:spcBef>
                <a:spcPct val="0"/>
              </a:spcBef>
              <a:defRPr/>
            </a:pPr>
            <a:r>
              <a:rPr lang="en-US" sz="6000" b="1" dirty="0" smtClean="0">
                <a:solidFill>
                  <a:srgbClr val="CE6982"/>
                </a:solidFill>
              </a:rPr>
              <a:t>(</a:t>
            </a:r>
            <a:r>
              <a:rPr lang="en-US" sz="6000" b="1" dirty="0" err="1" smtClean="0">
                <a:solidFill>
                  <a:srgbClr val="CE6982"/>
                </a:solidFill>
              </a:rPr>
              <a:t>Parens</a:t>
            </a:r>
            <a:r>
              <a:rPr lang="en-US" sz="6000" b="1" dirty="0" smtClean="0">
                <a:solidFill>
                  <a:srgbClr val="CE6982"/>
                </a:solidFill>
              </a:rPr>
              <a:t>)</a:t>
            </a:r>
            <a:endParaRPr kumimoji="0" lang="en-US" sz="6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Tree>
    <p:extLst>
      <p:ext uri="{BB962C8B-B14F-4D97-AF65-F5344CB8AC3E}">
        <p14:creationId xmlns:p14="http://schemas.microsoft.com/office/powerpoint/2010/main" val="351074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8872" y="-338870"/>
            <a:ext cx="8967041" cy="2035290"/>
          </a:xfrm>
          <a:prstGeom prst="rect">
            <a:avLst/>
          </a:prstGeom>
        </p:spPr>
        <p:txBody>
          <a:bodyPr vert="horz" lIns="91440" tIns="45720" rIns="91440" bIns="45720" rtlCol="0" anchor="ctr">
            <a:noAutofit/>
          </a:bodyPr>
          <a:lstStyle/>
          <a:p>
            <a:pPr lvl="0" algn="ctr">
              <a:spcBef>
                <a:spcPct val="0"/>
              </a:spcBef>
              <a:defRPr/>
            </a:pPr>
            <a:r>
              <a:rPr lang="en-US" sz="5000" b="1" noProof="0" dirty="0" smtClean="0">
                <a:solidFill>
                  <a:srgbClr val="CE6982"/>
                </a:solidFill>
              </a:rPr>
              <a:t>Do the means matter?</a:t>
            </a:r>
            <a:endParaRPr kumimoji="0" lang="en-US" sz="5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pic>
        <p:nvPicPr>
          <p:cNvPr id="5" name="Picture 4" descr="Screen Shot 2015-03-12 at 2.31.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8503" y="1983880"/>
            <a:ext cx="2845827" cy="2875279"/>
          </a:xfrm>
          <a:prstGeom prst="rect">
            <a:avLst/>
          </a:prstGeom>
        </p:spPr>
      </p:pic>
      <p:pic>
        <p:nvPicPr>
          <p:cNvPr id="6" name="Picture 5" descr="Screen Shot 2015-03-12 at 2.32.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934" y="1983880"/>
            <a:ext cx="4305084" cy="2875279"/>
          </a:xfrm>
          <a:prstGeom prst="rect">
            <a:avLst/>
          </a:prstGeom>
        </p:spPr>
      </p:pic>
      <p:pic>
        <p:nvPicPr>
          <p:cNvPr id="8" name="Picture 7" descr="Screen Shot 2015-03-12 at 2.36.5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738" y="1218384"/>
            <a:ext cx="2976827" cy="4299247"/>
          </a:xfrm>
          <a:prstGeom prst="rect">
            <a:avLst/>
          </a:prstGeom>
        </p:spPr>
      </p:pic>
      <p:pic>
        <p:nvPicPr>
          <p:cNvPr id="10" name="Picture 9" descr="Screen Shot 2015-03-12 at 2.41.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3316" y="4921621"/>
            <a:ext cx="4104660" cy="1909272"/>
          </a:xfrm>
          <a:prstGeom prst="rect">
            <a:avLst/>
          </a:prstGeom>
        </p:spPr>
      </p:pic>
      <p:pic>
        <p:nvPicPr>
          <p:cNvPr id="11" name="Picture 10" descr="Screen Shot 2015-03-12 at 2.42.1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188" y="5019444"/>
            <a:ext cx="2244034" cy="1811449"/>
          </a:xfrm>
          <a:prstGeom prst="rect">
            <a:avLst/>
          </a:prstGeom>
        </p:spPr>
      </p:pic>
      <p:sp>
        <p:nvSpPr>
          <p:cNvPr id="12" name="Right Arrow 11"/>
          <p:cNvSpPr/>
          <p:nvPr/>
        </p:nvSpPr>
        <p:spPr>
          <a:xfrm>
            <a:off x="3493209" y="5538452"/>
            <a:ext cx="1565391" cy="557229"/>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 name="Straight Connector 12"/>
          <p:cNvCxnSpPr/>
          <p:nvPr/>
        </p:nvCxnSpPr>
        <p:spPr>
          <a:xfrm flipH="1">
            <a:off x="2931150" y="4271129"/>
            <a:ext cx="1270099" cy="1379560"/>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49542" y="3925342"/>
            <a:ext cx="339753" cy="1381423"/>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2414807" y="4130705"/>
            <a:ext cx="3665931" cy="1176060"/>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pic>
        <p:nvPicPr>
          <p:cNvPr id="19" name="Picture 18" descr="Screen Shot 2015-03-12 at 2.59.2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4184" y="220653"/>
            <a:ext cx="950716" cy="1475768"/>
          </a:xfrm>
          <a:prstGeom prst="rect">
            <a:avLst/>
          </a:prstGeom>
        </p:spPr>
      </p:pic>
      <p:pic>
        <p:nvPicPr>
          <p:cNvPr id="20" name="Picture 19" descr="Screen Shot 2015-03-12 at 2.59.2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2600" y="220653"/>
            <a:ext cx="950716" cy="1475768"/>
          </a:xfrm>
          <a:prstGeom prst="rect">
            <a:avLst/>
          </a:prstGeom>
        </p:spPr>
      </p:pic>
      <p:pic>
        <p:nvPicPr>
          <p:cNvPr id="21" name="Picture 20" descr="Screen Shot 2015-03-12 at 2.59.2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1442" y="220652"/>
            <a:ext cx="950716" cy="1475768"/>
          </a:xfrm>
          <a:prstGeom prst="rect">
            <a:avLst/>
          </a:prstGeom>
        </p:spPr>
      </p:pic>
      <p:pic>
        <p:nvPicPr>
          <p:cNvPr id="22" name="Picture 21" descr="Screen Shot 2015-03-12 at 3.16.29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3700" y="2122659"/>
            <a:ext cx="3667691" cy="2649704"/>
          </a:xfrm>
          <a:prstGeom prst="rect">
            <a:avLst/>
          </a:prstGeom>
        </p:spPr>
      </p:pic>
      <p:sp>
        <p:nvSpPr>
          <p:cNvPr id="16" name="Title 1"/>
          <p:cNvSpPr txBox="1">
            <a:spLocks/>
          </p:cNvSpPr>
          <p:nvPr/>
        </p:nvSpPr>
        <p:spPr>
          <a:xfrm>
            <a:off x="2105637" y="191632"/>
            <a:ext cx="8967041" cy="2035290"/>
          </a:xfrm>
          <a:prstGeom prst="rect">
            <a:avLst/>
          </a:prstGeom>
        </p:spPr>
        <p:txBody>
          <a:bodyPr vert="horz" lIns="91440" tIns="45720" rIns="91440" bIns="45720" rtlCol="0" anchor="ctr">
            <a:noAutofit/>
          </a:bodyPr>
          <a:lstStyle/>
          <a:p>
            <a:pPr lvl="0" algn="ctr">
              <a:spcBef>
                <a:spcPct val="0"/>
              </a:spcBef>
              <a:defRPr/>
            </a:pPr>
            <a:r>
              <a:rPr lang="en-US" sz="5500" b="1" noProof="0" dirty="0" smtClean="0">
                <a:solidFill>
                  <a:srgbClr val="CE6982"/>
                </a:solidFill>
              </a:rPr>
              <a:t>+</a:t>
            </a:r>
            <a:endParaRPr kumimoji="0" lang="en-US" sz="55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
        <p:nvSpPr>
          <p:cNvPr id="17" name="Title 1"/>
          <p:cNvSpPr txBox="1">
            <a:spLocks/>
          </p:cNvSpPr>
          <p:nvPr/>
        </p:nvSpPr>
        <p:spPr>
          <a:xfrm>
            <a:off x="-3187380" y="128434"/>
            <a:ext cx="8967041" cy="2035290"/>
          </a:xfrm>
          <a:prstGeom prst="rect">
            <a:avLst/>
          </a:prstGeom>
        </p:spPr>
        <p:txBody>
          <a:bodyPr vert="horz" lIns="91440" tIns="45720" rIns="91440" bIns="45720" rtlCol="0" anchor="ctr">
            <a:noAutofit/>
          </a:bodyPr>
          <a:lstStyle/>
          <a:p>
            <a:pPr lvl="0" algn="ctr">
              <a:spcBef>
                <a:spcPct val="0"/>
              </a:spcBef>
              <a:defRPr/>
            </a:pPr>
            <a:r>
              <a:rPr lang="en-US" sz="5500" b="1" noProof="0" dirty="0" smtClean="0">
                <a:solidFill>
                  <a:srgbClr val="CE6982"/>
                </a:solidFill>
              </a:rPr>
              <a:t>+</a:t>
            </a:r>
            <a:endParaRPr kumimoji="0" lang="en-US" sz="55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
        <p:nvSpPr>
          <p:cNvPr id="18" name="Title 1"/>
          <p:cNvSpPr txBox="1">
            <a:spLocks/>
          </p:cNvSpPr>
          <p:nvPr/>
        </p:nvSpPr>
        <p:spPr>
          <a:xfrm>
            <a:off x="-480985" y="172037"/>
            <a:ext cx="8967041" cy="2035290"/>
          </a:xfrm>
          <a:prstGeom prst="rect">
            <a:avLst/>
          </a:prstGeom>
        </p:spPr>
        <p:txBody>
          <a:bodyPr vert="horz" lIns="91440" tIns="45720" rIns="91440" bIns="45720" rtlCol="0" anchor="ctr">
            <a:noAutofit/>
          </a:bodyPr>
          <a:lstStyle/>
          <a:p>
            <a:pPr lvl="0" algn="ctr">
              <a:spcBef>
                <a:spcPct val="0"/>
              </a:spcBef>
              <a:defRPr/>
            </a:pPr>
            <a:r>
              <a:rPr lang="en-US" sz="5500" b="1" noProof="0" dirty="0" smtClean="0">
                <a:solidFill>
                  <a:srgbClr val="CE6982"/>
                </a:solidFill>
              </a:rPr>
              <a:t>+</a:t>
            </a:r>
            <a:endParaRPr kumimoji="0" lang="en-US" sz="55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Tree>
    <p:extLst>
      <p:ext uri="{BB962C8B-B14F-4D97-AF65-F5344CB8AC3E}">
        <p14:creationId xmlns:p14="http://schemas.microsoft.com/office/powerpoint/2010/main" val="143725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0" nodeType="clickEffect">
                                  <p:stCondLst>
                                    <p:cond delay="0"/>
                                  </p:stCondLst>
                                  <p:childTnLst>
                                    <p:animEffect transition="out" filter="dissolv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23" presetClass="entr" presetSubtype="16"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childTnLst>
                                </p:cTn>
                              </p:par>
                              <p:par>
                                <p:cTn id="52" presetID="1" presetClass="entr" presetSubtype="0" fill="hold" grpId="1" nodeType="withEffect">
                                  <p:stCondLst>
                                    <p:cond delay="0"/>
                                  </p:stCondLst>
                                  <p:childTnLst>
                                    <p:set>
                                      <p:cBhvr>
                                        <p:cTn id="53" dur="1" fill="hold">
                                          <p:stCondLst>
                                            <p:cond delay="0"/>
                                          </p:stCondLst>
                                        </p:cTn>
                                        <p:tgtEl>
                                          <p:spTgt spid="17"/>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0" presetClass="path" presetSubtype="0" accel="50000" decel="50000" fill="hold" nodeType="clickEffect">
                                  <p:stCondLst>
                                    <p:cond delay="0"/>
                                  </p:stCondLst>
                                  <p:childTnLst>
                                    <p:animMotion origin="layout" path="M -4.38944E-6 3.97451E-6 L -0.57391 -0.00603 " pathEditMode="relative" ptsTypes="AA">
                                      <p:cBhvr>
                                        <p:cTn id="61" dur="2000" fill="hold"/>
                                        <p:tgtEl>
                                          <p:spTgt spid="8"/>
                                        </p:tgtEl>
                                        <p:attrNameLst>
                                          <p:attrName>ppt_x</p:attrName>
                                          <p:attrName>ppt_y</p:attrName>
                                        </p:attrNameLst>
                                      </p:cBhvr>
                                    </p:animMotion>
                                  </p:childTnLst>
                                </p:cTn>
                              </p:par>
                              <p:par>
                                <p:cTn id="62" presetID="9" presetClass="exit" presetSubtype="0" fill="hold" grpId="0" nodeType="withEffect">
                                  <p:stCondLst>
                                    <p:cond delay="0"/>
                                  </p:stCondLst>
                                  <p:childTnLst>
                                    <p:animEffect transition="out" filter="dissolv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par>
                                <p:cTn id="65" presetID="9" presetClass="exit" presetSubtype="0" fill="hold" grpId="0" nodeType="withEffect">
                                  <p:stCondLst>
                                    <p:cond delay="0"/>
                                  </p:stCondLst>
                                  <p:childTnLst>
                                    <p:animEffect transition="out" filter="dissolv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9" presetClass="exit" presetSubtype="0" fill="hold" grpId="0" nodeType="withEffect">
                                  <p:stCondLst>
                                    <p:cond delay="0"/>
                                  </p:stCondLst>
                                  <p:childTnLst>
                                    <p:animEffect transition="out" filter="dissolve">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5"/>
                                        </p:tgtEl>
                                      </p:cBhvr>
                                    </p:animEffect>
                                    <p:set>
                                      <p:cBhvr>
                                        <p:cTn id="94" dur="1" fill="hold">
                                          <p:stCondLst>
                                            <p:cond delay="499"/>
                                          </p:stCondLst>
                                        </p:cTn>
                                        <p:tgtEl>
                                          <p:spTgt spid="5"/>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0"/>
                                        </p:tgtEl>
                                      </p:cBhvr>
                                    </p:animEffect>
                                    <p:set>
                                      <p:cBhvr>
                                        <p:cTn id="100" dur="1" fill="hold">
                                          <p:stCondLst>
                                            <p:cond delay="499"/>
                                          </p:stCondLst>
                                        </p:cTn>
                                        <p:tgtEl>
                                          <p:spTgt spid="20"/>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childTnLst>
                          </p:cTn>
                        </p:par>
                        <p:par>
                          <p:cTn id="104" fill="hold">
                            <p:stCondLst>
                              <p:cond delay="2000"/>
                            </p:stCondLst>
                            <p:childTnLst>
                              <p:par>
                                <p:cTn id="105" presetID="23" presetClass="entr" presetSubtype="16" fill="hold" nodeType="after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p:cTn id="107" dur="500" fill="hold"/>
                                        <p:tgtEl>
                                          <p:spTgt spid="22"/>
                                        </p:tgtEl>
                                        <p:attrNameLst>
                                          <p:attrName>ppt_w</p:attrName>
                                        </p:attrNameLst>
                                      </p:cBhvr>
                                      <p:tavLst>
                                        <p:tav tm="0">
                                          <p:val>
                                            <p:fltVal val="0"/>
                                          </p:val>
                                        </p:tav>
                                        <p:tav tm="100000">
                                          <p:val>
                                            <p:strVal val="#ppt_w"/>
                                          </p:val>
                                        </p:tav>
                                      </p:tavLst>
                                    </p:anim>
                                    <p:anim calcmode="lin" valueType="num">
                                      <p:cBhvr>
                                        <p:cTn id="108"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2" grpId="1" animBg="1"/>
      <p:bldP spid="16" grpId="0"/>
      <p:bldP spid="16" grpId="1"/>
      <p:bldP spid="17" grpId="0"/>
      <p:bldP spid="17" grpId="1"/>
      <p:bldP spid="18" grpId="0"/>
      <p:bldP spid="18"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3-12 at 2.36.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0"/>
            <a:ext cx="2976827" cy="4299247"/>
          </a:xfrm>
          <a:prstGeom prst="rect">
            <a:avLst/>
          </a:prstGeom>
        </p:spPr>
      </p:pic>
      <p:pic>
        <p:nvPicPr>
          <p:cNvPr id="6" name="Picture 5" descr="Screen Shot 2015-03-12 at 3.16.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 y="4069996"/>
            <a:ext cx="2862975" cy="2068341"/>
          </a:xfrm>
          <a:prstGeom prst="rect">
            <a:avLst/>
          </a:prstGeom>
        </p:spPr>
      </p:pic>
      <p:sp>
        <p:nvSpPr>
          <p:cNvPr id="7" name="TextBox 6"/>
          <p:cNvSpPr txBox="1"/>
          <p:nvPr/>
        </p:nvSpPr>
        <p:spPr>
          <a:xfrm>
            <a:off x="3400163" y="334970"/>
            <a:ext cx="5616840" cy="1277273"/>
          </a:xfrm>
          <a:prstGeom prst="rect">
            <a:avLst/>
          </a:prstGeom>
          <a:noFill/>
        </p:spPr>
        <p:txBody>
          <a:bodyPr wrap="square" rtlCol="0">
            <a:spAutoFit/>
          </a:bodyPr>
          <a:lstStyle/>
          <a:p>
            <a:r>
              <a:rPr lang="en-US" sz="2600" b="1" dirty="0" smtClean="0"/>
              <a:t>George </a:t>
            </a:r>
            <a:r>
              <a:rPr lang="en-US" sz="2600" b="1" dirty="0"/>
              <a:t>Greer and </a:t>
            </a:r>
            <a:r>
              <a:rPr lang="en-US" sz="2600" b="1" dirty="0" err="1"/>
              <a:t>Requa</a:t>
            </a:r>
            <a:r>
              <a:rPr lang="en-US" sz="2600" b="1" dirty="0"/>
              <a:t> </a:t>
            </a:r>
            <a:r>
              <a:rPr lang="en-US" sz="2600" b="1" dirty="0" smtClean="0"/>
              <a:t>Tolbert -</a:t>
            </a:r>
            <a:r>
              <a:rPr lang="en-US" sz="2600" b="1" i="1" dirty="0" smtClean="0"/>
              <a:t> Journal </a:t>
            </a:r>
            <a:r>
              <a:rPr lang="en-US" sz="2600" b="1" i="1" dirty="0"/>
              <a:t>of Psychoactive </a:t>
            </a:r>
            <a:r>
              <a:rPr lang="en-US" sz="2600" b="1" i="1" dirty="0" smtClean="0"/>
              <a:t>Drugs</a:t>
            </a:r>
            <a:r>
              <a:rPr lang="en-US" sz="2600" b="1" dirty="0" smtClean="0"/>
              <a:t> (1998)</a:t>
            </a:r>
          </a:p>
          <a:p>
            <a:endParaRPr lang="en-US" sz="2500" dirty="0"/>
          </a:p>
        </p:txBody>
      </p:sp>
      <p:sp>
        <p:nvSpPr>
          <p:cNvPr id="2" name="TextBox 1"/>
          <p:cNvSpPr txBox="1"/>
          <p:nvPr/>
        </p:nvSpPr>
        <p:spPr>
          <a:xfrm>
            <a:off x="3413312" y="877031"/>
            <a:ext cx="5460999" cy="6124754"/>
          </a:xfrm>
          <a:prstGeom prst="rect">
            <a:avLst/>
          </a:prstGeom>
          <a:noFill/>
        </p:spPr>
        <p:txBody>
          <a:bodyPr wrap="square" rtlCol="0">
            <a:spAutoFit/>
          </a:bodyPr>
          <a:lstStyle/>
          <a:p>
            <a:endParaRPr lang="en-US" sz="2800" dirty="0"/>
          </a:p>
          <a:p>
            <a:r>
              <a:rPr lang="en-US" sz="2800" dirty="0" smtClean="0"/>
              <a:t>Drawing on their experience with approximately 80 clients from 1980-1985, they argue that MDMA—administered in the right way, and with the careful </a:t>
            </a:r>
            <a:r>
              <a:rPr lang="en-US" sz="2800" u="sng" dirty="0" smtClean="0"/>
              <a:t>oversight of a trained professional</a:t>
            </a:r>
            <a:r>
              <a:rPr lang="en-US" sz="2800" dirty="0" smtClean="0"/>
              <a:t>—could have the potential to help individuals achieve “a more healthy and accurate perspective of who and what they [are] psychologically,” by decreasing irrational fear responses to perceived emotional threats.  </a:t>
            </a:r>
          </a:p>
          <a:p>
            <a:endParaRPr lang="en-US" sz="2800" dirty="0"/>
          </a:p>
        </p:txBody>
      </p:sp>
    </p:spTree>
    <p:extLst>
      <p:ext uri="{BB962C8B-B14F-4D97-AF65-F5344CB8AC3E}">
        <p14:creationId xmlns:p14="http://schemas.microsoft.com/office/powerpoint/2010/main" val="175580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3-12 at 2.36.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0"/>
            <a:ext cx="2976827" cy="4299247"/>
          </a:xfrm>
          <a:prstGeom prst="rect">
            <a:avLst/>
          </a:prstGeom>
        </p:spPr>
      </p:pic>
      <p:pic>
        <p:nvPicPr>
          <p:cNvPr id="6" name="Picture 5" descr="Screen Shot 2015-03-12 at 3.16.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 y="4069996"/>
            <a:ext cx="2862975" cy="2068341"/>
          </a:xfrm>
          <a:prstGeom prst="rect">
            <a:avLst/>
          </a:prstGeom>
        </p:spPr>
      </p:pic>
      <p:sp>
        <p:nvSpPr>
          <p:cNvPr id="7" name="TextBox 6"/>
          <p:cNvSpPr txBox="1"/>
          <p:nvPr/>
        </p:nvSpPr>
        <p:spPr>
          <a:xfrm>
            <a:off x="3400163" y="334970"/>
            <a:ext cx="5616840" cy="6032421"/>
          </a:xfrm>
          <a:prstGeom prst="rect">
            <a:avLst/>
          </a:prstGeom>
          <a:noFill/>
        </p:spPr>
        <p:txBody>
          <a:bodyPr wrap="square" rtlCol="0">
            <a:spAutoFit/>
          </a:bodyPr>
          <a:lstStyle/>
          <a:p>
            <a:r>
              <a:rPr lang="en-US" sz="2600" b="1" dirty="0" smtClean="0"/>
              <a:t>George </a:t>
            </a:r>
            <a:r>
              <a:rPr lang="en-US" sz="2600" b="1" dirty="0"/>
              <a:t>Greer and </a:t>
            </a:r>
            <a:r>
              <a:rPr lang="en-US" sz="2600" b="1" dirty="0" err="1"/>
              <a:t>Requa</a:t>
            </a:r>
            <a:r>
              <a:rPr lang="en-US" sz="2600" b="1" dirty="0"/>
              <a:t> </a:t>
            </a:r>
            <a:r>
              <a:rPr lang="en-US" sz="2600" b="1" dirty="0" smtClean="0"/>
              <a:t>Tolbert -</a:t>
            </a:r>
            <a:r>
              <a:rPr lang="en-US" sz="2600" b="1" i="1" dirty="0" smtClean="0"/>
              <a:t> Journal </a:t>
            </a:r>
            <a:r>
              <a:rPr lang="en-US" sz="2600" b="1" i="1" dirty="0"/>
              <a:t>of Psychoactive </a:t>
            </a:r>
            <a:r>
              <a:rPr lang="en-US" sz="2600" b="1" i="1" dirty="0" smtClean="0"/>
              <a:t>Drugs</a:t>
            </a:r>
            <a:r>
              <a:rPr lang="en-US" sz="2600" b="1" dirty="0" smtClean="0"/>
              <a:t> (1998)</a:t>
            </a:r>
          </a:p>
          <a:p>
            <a:endParaRPr lang="en-US" sz="2600" dirty="0"/>
          </a:p>
          <a:p>
            <a:r>
              <a:rPr lang="en-US" sz="2800" dirty="0"/>
              <a:t>A</a:t>
            </a:r>
            <a:r>
              <a:rPr lang="en-US" sz="2800" dirty="0" smtClean="0"/>
              <a:t>fter </a:t>
            </a:r>
            <a:r>
              <a:rPr lang="en-US" sz="2800" dirty="0"/>
              <a:t>participating in MDMA-assisted therapy, some individuals </a:t>
            </a:r>
            <a:r>
              <a:rPr lang="en-US" sz="2800" dirty="0" smtClean="0"/>
              <a:t>reported:</a:t>
            </a:r>
          </a:p>
          <a:p>
            <a:r>
              <a:rPr lang="en-US" sz="2800" dirty="0" smtClean="0"/>
              <a:t> </a:t>
            </a:r>
          </a:p>
          <a:p>
            <a:pPr marL="457200" indent="-457200">
              <a:buFontTx/>
              <a:buChar char="•"/>
            </a:pPr>
            <a:r>
              <a:rPr lang="en-US" sz="2800" dirty="0" smtClean="0"/>
              <a:t>feeling </a:t>
            </a:r>
            <a:r>
              <a:rPr lang="en-US" sz="2800" dirty="0"/>
              <a:t>“more loving” toward their </a:t>
            </a:r>
            <a:r>
              <a:rPr lang="en-US" sz="2800" dirty="0" smtClean="0"/>
              <a:t>partners</a:t>
            </a:r>
          </a:p>
          <a:p>
            <a:endParaRPr lang="en-US" sz="2800" dirty="0"/>
          </a:p>
          <a:p>
            <a:pPr marL="457200" indent="-457200">
              <a:buFontTx/>
              <a:buChar char="•"/>
            </a:pPr>
            <a:r>
              <a:rPr lang="en-US" sz="2800" dirty="0"/>
              <a:t>t</a:t>
            </a:r>
            <a:r>
              <a:rPr lang="en-US" sz="2800" dirty="0" smtClean="0"/>
              <a:t>hat they </a:t>
            </a:r>
            <a:r>
              <a:rPr lang="en-US" sz="2800" dirty="0"/>
              <a:t>could more easily “forgive the pain of the </a:t>
            </a:r>
            <a:r>
              <a:rPr lang="en-US" sz="2800" dirty="0" smtClean="0"/>
              <a:t>past” </a:t>
            </a:r>
          </a:p>
          <a:p>
            <a:endParaRPr lang="en-US" sz="2800" dirty="0" smtClean="0"/>
          </a:p>
          <a:p>
            <a:pPr marL="457200" indent="-457200">
              <a:buFontTx/>
              <a:buChar char="•"/>
            </a:pPr>
            <a:r>
              <a:rPr lang="en-US" sz="2800" dirty="0" smtClean="0"/>
              <a:t>that they could “let go of grudges </a:t>
            </a:r>
            <a:r>
              <a:rPr lang="en-US" sz="2800" dirty="0"/>
              <a:t>and </a:t>
            </a:r>
            <a:r>
              <a:rPr lang="en-US" sz="2800" dirty="0" smtClean="0"/>
              <a:t>misunderstandings” </a:t>
            </a:r>
            <a:endParaRPr lang="en-US" sz="2500" dirty="0"/>
          </a:p>
        </p:txBody>
      </p:sp>
    </p:spTree>
    <p:extLst>
      <p:ext uri="{BB962C8B-B14F-4D97-AF65-F5344CB8AC3E}">
        <p14:creationId xmlns:p14="http://schemas.microsoft.com/office/powerpoint/2010/main" val="28919890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43794" y="889107"/>
            <a:ext cx="6224377" cy="584776"/>
          </a:xfrm>
          <a:prstGeom prst="rect">
            <a:avLst/>
          </a:prstGeom>
          <a:noFill/>
        </p:spPr>
        <p:txBody>
          <a:bodyPr wrap="square" rtlCol="0">
            <a:spAutoFit/>
          </a:bodyPr>
          <a:lstStyle/>
          <a:p>
            <a:endParaRPr lang="en-US" sz="3200" dirty="0"/>
          </a:p>
        </p:txBody>
      </p:sp>
      <p:sp>
        <p:nvSpPr>
          <p:cNvPr id="9" name="Title 1"/>
          <p:cNvSpPr txBox="1">
            <a:spLocks/>
          </p:cNvSpPr>
          <p:nvPr/>
        </p:nvSpPr>
        <p:spPr>
          <a:xfrm>
            <a:off x="138872" y="-213944"/>
            <a:ext cx="8967041" cy="2035290"/>
          </a:xfrm>
          <a:prstGeom prst="rect">
            <a:avLst/>
          </a:prstGeom>
        </p:spPr>
        <p:txBody>
          <a:bodyPr vert="horz" lIns="91440" tIns="45720" rIns="91440" bIns="45720" rtlCol="0" anchor="ctr">
            <a:noAutofit/>
          </a:bodyPr>
          <a:lstStyle/>
          <a:p>
            <a:pPr lvl="0" algn="ctr">
              <a:spcBef>
                <a:spcPct val="0"/>
              </a:spcBef>
              <a:defRPr/>
            </a:pPr>
            <a:r>
              <a:rPr lang="en-US" sz="4500" b="1" noProof="0" dirty="0" smtClean="0">
                <a:solidFill>
                  <a:srgbClr val="CE6982"/>
                </a:solidFill>
              </a:rPr>
              <a:t>Could drugs </a:t>
            </a:r>
            <a:r>
              <a:rPr lang="en-US" sz="4500" b="1" i="1" noProof="0" dirty="0" smtClean="0">
                <a:solidFill>
                  <a:srgbClr val="CE6982"/>
                </a:solidFill>
              </a:rPr>
              <a:t>increase </a:t>
            </a:r>
            <a:r>
              <a:rPr lang="en-US" sz="4500" b="1" noProof="0" dirty="0" smtClean="0">
                <a:solidFill>
                  <a:srgbClr val="CE6982"/>
                </a:solidFill>
              </a:rPr>
              <a:t>authenticity (and/or autonomy?)</a:t>
            </a:r>
            <a:endParaRPr kumimoji="0" lang="en-US" sz="45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pic>
        <p:nvPicPr>
          <p:cNvPr id="2" name="Picture 1" descr="Screen Shot 2015-03-12 at 3.27.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8075"/>
            <a:ext cx="3153771" cy="3759200"/>
          </a:xfrm>
          <a:prstGeom prst="rect">
            <a:avLst/>
          </a:prstGeom>
        </p:spPr>
      </p:pic>
      <p:pic>
        <p:nvPicPr>
          <p:cNvPr id="3" name="Picture 2" descr="Screen Shot 2015-03-12 at 3.30.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771" y="2118075"/>
            <a:ext cx="6151563" cy="3759200"/>
          </a:xfrm>
          <a:prstGeom prst="rect">
            <a:avLst/>
          </a:prstGeom>
        </p:spPr>
      </p:pic>
      <p:sp>
        <p:nvSpPr>
          <p:cNvPr id="8" name="TextBox 7"/>
          <p:cNvSpPr txBox="1"/>
          <p:nvPr/>
        </p:nvSpPr>
        <p:spPr>
          <a:xfrm>
            <a:off x="3268314" y="2158553"/>
            <a:ext cx="5875686" cy="3539430"/>
          </a:xfrm>
          <a:prstGeom prst="rect">
            <a:avLst/>
          </a:prstGeom>
          <a:noFill/>
        </p:spPr>
        <p:txBody>
          <a:bodyPr wrap="square" rtlCol="0">
            <a:spAutoFit/>
          </a:bodyPr>
          <a:lstStyle/>
          <a:p>
            <a:r>
              <a:rPr lang="en-US" sz="3200" dirty="0" smtClean="0"/>
              <a:t>“In general, plans require </a:t>
            </a:r>
            <a:r>
              <a:rPr lang="en-US" sz="3200" dirty="0" smtClean="0">
                <a:solidFill>
                  <a:srgbClr val="CE6982"/>
                </a:solidFill>
              </a:rPr>
              <a:t>capacities </a:t>
            </a:r>
            <a:r>
              <a:rPr lang="en-US" sz="3200" dirty="0" smtClean="0"/>
              <a:t>in order for them to be put into effect and [drug-based interventions] may </a:t>
            </a:r>
            <a:r>
              <a:rPr lang="en-US" sz="3200" dirty="0" smtClean="0">
                <a:solidFill>
                  <a:srgbClr val="CE6982"/>
                </a:solidFill>
              </a:rPr>
              <a:t>increase </a:t>
            </a:r>
            <a:r>
              <a:rPr lang="en-US" sz="3200" dirty="0" smtClean="0"/>
              <a:t>our capacities to do the things we need to do in order to effectuate our plans.”</a:t>
            </a:r>
            <a:endParaRPr lang="en-US" sz="3200" dirty="0"/>
          </a:p>
        </p:txBody>
      </p:sp>
    </p:spTree>
    <p:extLst>
      <p:ext uri="{BB962C8B-B14F-4D97-AF65-F5344CB8AC3E}">
        <p14:creationId xmlns:p14="http://schemas.microsoft.com/office/powerpoint/2010/main" val="41220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43794" y="889107"/>
            <a:ext cx="6224377" cy="584776"/>
          </a:xfrm>
          <a:prstGeom prst="rect">
            <a:avLst/>
          </a:prstGeom>
          <a:noFill/>
        </p:spPr>
        <p:txBody>
          <a:bodyPr wrap="square" rtlCol="0">
            <a:spAutoFit/>
          </a:bodyPr>
          <a:lstStyle/>
          <a:p>
            <a:endParaRPr lang="en-US" sz="3200" dirty="0"/>
          </a:p>
        </p:txBody>
      </p:sp>
      <p:sp>
        <p:nvSpPr>
          <p:cNvPr id="9" name="Title 1"/>
          <p:cNvSpPr txBox="1">
            <a:spLocks/>
          </p:cNvSpPr>
          <p:nvPr/>
        </p:nvSpPr>
        <p:spPr>
          <a:xfrm>
            <a:off x="138872" y="-213944"/>
            <a:ext cx="8967041" cy="2035290"/>
          </a:xfrm>
          <a:prstGeom prst="rect">
            <a:avLst/>
          </a:prstGeom>
        </p:spPr>
        <p:txBody>
          <a:bodyPr vert="horz" lIns="91440" tIns="45720" rIns="91440" bIns="45720" rtlCol="0" anchor="ctr">
            <a:noAutofit/>
          </a:bodyPr>
          <a:lstStyle/>
          <a:p>
            <a:pPr lvl="0" algn="ctr">
              <a:spcBef>
                <a:spcPct val="0"/>
              </a:spcBef>
              <a:defRPr/>
            </a:pPr>
            <a:r>
              <a:rPr lang="en-US" sz="4500" b="1" noProof="0" dirty="0" smtClean="0">
                <a:solidFill>
                  <a:srgbClr val="CE6982"/>
                </a:solidFill>
              </a:rPr>
              <a:t>Could drugs </a:t>
            </a:r>
            <a:r>
              <a:rPr lang="en-US" sz="4500" b="1" i="1" noProof="0" dirty="0" smtClean="0">
                <a:solidFill>
                  <a:srgbClr val="CE6982"/>
                </a:solidFill>
              </a:rPr>
              <a:t>increase </a:t>
            </a:r>
            <a:r>
              <a:rPr lang="en-US" sz="4500" b="1" noProof="0" dirty="0" smtClean="0">
                <a:solidFill>
                  <a:srgbClr val="CE6982"/>
                </a:solidFill>
              </a:rPr>
              <a:t>authenticity (and/or autonomy?)</a:t>
            </a:r>
            <a:endParaRPr kumimoji="0" lang="en-US" sz="45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
        <p:nvSpPr>
          <p:cNvPr id="8" name="TextBox 7"/>
          <p:cNvSpPr txBox="1"/>
          <p:nvPr/>
        </p:nvSpPr>
        <p:spPr>
          <a:xfrm>
            <a:off x="3268314" y="1771256"/>
            <a:ext cx="5875686" cy="1077218"/>
          </a:xfrm>
          <a:prstGeom prst="rect">
            <a:avLst/>
          </a:prstGeom>
          <a:noFill/>
        </p:spPr>
        <p:txBody>
          <a:bodyPr wrap="square" rtlCol="0">
            <a:spAutoFit/>
          </a:bodyPr>
          <a:lstStyle/>
          <a:p>
            <a:r>
              <a:rPr lang="en-US" sz="3200" dirty="0" smtClean="0"/>
              <a:t>“I feel like ‘</a:t>
            </a:r>
            <a:r>
              <a:rPr lang="en-US" sz="3200" dirty="0" smtClean="0">
                <a:solidFill>
                  <a:srgbClr val="558ED5"/>
                </a:solidFill>
              </a:rPr>
              <a:t>myself</a:t>
            </a:r>
            <a:r>
              <a:rPr lang="en-US" sz="3200" dirty="0" smtClean="0"/>
              <a:t>’ again - for the first time in a long time.” </a:t>
            </a:r>
          </a:p>
        </p:txBody>
      </p:sp>
      <p:pic>
        <p:nvPicPr>
          <p:cNvPr id="4" name="Picture 3" descr="Screen Shot 2015-03-12 at 3.35.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3863"/>
            <a:ext cx="3153771" cy="5036654"/>
          </a:xfrm>
          <a:prstGeom prst="rect">
            <a:avLst/>
          </a:prstGeom>
        </p:spPr>
      </p:pic>
      <p:sp>
        <p:nvSpPr>
          <p:cNvPr id="10" name="TextBox 9"/>
          <p:cNvSpPr txBox="1"/>
          <p:nvPr/>
        </p:nvSpPr>
        <p:spPr>
          <a:xfrm>
            <a:off x="3268314" y="2932834"/>
            <a:ext cx="5875686" cy="2554545"/>
          </a:xfrm>
          <a:prstGeom prst="rect">
            <a:avLst/>
          </a:prstGeom>
          <a:noFill/>
        </p:spPr>
        <p:txBody>
          <a:bodyPr wrap="square" rtlCol="0">
            <a:spAutoFit/>
          </a:bodyPr>
          <a:lstStyle/>
          <a:p>
            <a:r>
              <a:rPr lang="en-US" sz="3200" dirty="0" smtClean="0"/>
              <a:t>“The connection between my partner and me is more </a:t>
            </a:r>
            <a:r>
              <a:rPr lang="en-US" sz="3200" dirty="0" smtClean="0">
                <a:solidFill>
                  <a:srgbClr val="558ED5"/>
                </a:solidFill>
              </a:rPr>
              <a:t>true </a:t>
            </a:r>
            <a:r>
              <a:rPr lang="en-US" sz="3200" dirty="0" smtClean="0"/>
              <a:t>to our </a:t>
            </a:r>
            <a:r>
              <a:rPr lang="en-US" sz="3200" dirty="0" smtClean="0">
                <a:solidFill>
                  <a:schemeClr val="tx2">
                    <a:lumMod val="60000"/>
                    <a:lumOff val="40000"/>
                  </a:schemeClr>
                </a:solidFill>
              </a:rPr>
              <a:t>deepest values and commitments</a:t>
            </a:r>
            <a:r>
              <a:rPr lang="en-US" sz="3200" dirty="0" smtClean="0"/>
              <a:t>, less distorted by irrational grudges.” </a:t>
            </a:r>
          </a:p>
        </p:txBody>
      </p:sp>
      <p:sp>
        <p:nvSpPr>
          <p:cNvPr id="7" name="TextBox 6"/>
          <p:cNvSpPr txBox="1"/>
          <p:nvPr/>
        </p:nvSpPr>
        <p:spPr>
          <a:xfrm>
            <a:off x="3289478" y="5629743"/>
            <a:ext cx="5875686" cy="1077218"/>
          </a:xfrm>
          <a:prstGeom prst="rect">
            <a:avLst/>
          </a:prstGeom>
          <a:noFill/>
        </p:spPr>
        <p:txBody>
          <a:bodyPr wrap="square" rtlCol="0">
            <a:spAutoFit/>
          </a:bodyPr>
          <a:lstStyle/>
          <a:p>
            <a:r>
              <a:rPr lang="en-US" sz="3200" dirty="0" smtClean="0"/>
              <a:t>I</a:t>
            </a:r>
            <a:r>
              <a:rPr lang="is-IS" sz="3200" dirty="0" smtClean="0"/>
              <a:t>f not ... </a:t>
            </a:r>
            <a:r>
              <a:rPr lang="is-IS" sz="3200" dirty="0" smtClean="0">
                <a:solidFill>
                  <a:srgbClr val="558ED5"/>
                </a:solidFill>
              </a:rPr>
              <a:t>STOP USING</a:t>
            </a:r>
            <a:r>
              <a:rPr lang="is-IS" sz="3200" dirty="0" smtClean="0"/>
              <a:t>: importance of monitoring</a:t>
            </a:r>
            <a:endParaRPr lang="en-US" sz="3200" dirty="0" smtClean="0"/>
          </a:p>
        </p:txBody>
      </p:sp>
    </p:spTree>
    <p:extLst>
      <p:ext uri="{BB962C8B-B14F-4D97-AF65-F5344CB8AC3E}">
        <p14:creationId xmlns:p14="http://schemas.microsoft.com/office/powerpoint/2010/main" val="23304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4"/>
                                        </p:tgtEl>
                                        <p:attrNameLst>
                                          <p:attrName>style.opacity</p:attrName>
                                        </p:attrNameLst>
                                      </p:cBhvr>
                                      <p:to>
                                        <p:strVal val="0.5"/>
                                      </p:to>
                                    </p:set>
                                    <p:animEffect filter="image" prLst="opacity: 0.5">
                                      <p:cBhvr rctx="IE">
                                        <p:cTn id="19" dur="indefinite"/>
                                        <p:tgtEl>
                                          <p:spTgt spid="4"/>
                                        </p:tgtEl>
                                      </p:cBhvr>
                                    </p:animEffect>
                                  </p:childTnLst>
                                </p:cTn>
                              </p:par>
                              <p:par>
                                <p:cTn id="20" presetID="42" presetClass="entr" presetSubtype="0" fill="hold" grpId="1" nodeType="with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1000"/>
                                        <p:tgtEl>
                                          <p:spTgt spid="10">
                                            <p:txEl>
                                              <p:pRg st="0" end="0"/>
                                            </p:txEl>
                                          </p:spTgt>
                                        </p:tgtEl>
                                      </p:cBhvr>
                                    </p:animEffect>
                                    <p:anim calcmode="lin" valueType="num">
                                      <p:cBhvr>
                                        <p:cTn id="2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1"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1000"/>
                                        <p:tgtEl>
                                          <p:spTgt spid="7">
                                            <p:txEl>
                                              <p:pRg st="0" end="0"/>
                                            </p:txEl>
                                          </p:spTgt>
                                        </p:tgtEl>
                                      </p:cBhvr>
                                    </p:animEffect>
                                    <p:anim calcmode="lin" valueType="num">
                                      <p:cBhvr>
                                        <p:cTn id="3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build="allAtOnce"/>
      <p:bldP spid="10" grpId="1" build="allAtOnce"/>
      <p:bldP spid="7" grpId="1" build="allAtOnce"/>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43794" y="889107"/>
            <a:ext cx="6224377" cy="584776"/>
          </a:xfrm>
          <a:prstGeom prst="rect">
            <a:avLst/>
          </a:prstGeom>
          <a:noFill/>
        </p:spPr>
        <p:txBody>
          <a:bodyPr wrap="square" rtlCol="0">
            <a:spAutoFit/>
          </a:bodyPr>
          <a:lstStyle/>
          <a:p>
            <a:endParaRPr lang="en-US" sz="3200" dirty="0"/>
          </a:p>
        </p:txBody>
      </p:sp>
      <p:sp>
        <p:nvSpPr>
          <p:cNvPr id="9" name="Title 1"/>
          <p:cNvSpPr txBox="1">
            <a:spLocks/>
          </p:cNvSpPr>
          <p:nvPr/>
        </p:nvSpPr>
        <p:spPr>
          <a:xfrm>
            <a:off x="118055" y="-213944"/>
            <a:ext cx="8967041" cy="2035290"/>
          </a:xfrm>
          <a:prstGeom prst="rect">
            <a:avLst/>
          </a:prstGeom>
        </p:spPr>
        <p:txBody>
          <a:bodyPr vert="horz" lIns="91440" tIns="45720" rIns="91440" bIns="45720" rtlCol="0" anchor="ctr">
            <a:noAutofit/>
          </a:bodyPr>
          <a:lstStyle/>
          <a:p>
            <a:pPr lvl="0" algn="ctr">
              <a:spcBef>
                <a:spcPct val="0"/>
              </a:spcBef>
              <a:defRPr/>
            </a:pPr>
            <a:r>
              <a:rPr lang="en-US" sz="4500" b="1" noProof="0" dirty="0" smtClean="0">
                <a:solidFill>
                  <a:srgbClr val="D98094"/>
                </a:solidFill>
              </a:rPr>
              <a:t>What is the </a:t>
            </a:r>
            <a:r>
              <a:rPr lang="en-US" sz="4500" b="1" i="1" dirty="0" smtClean="0">
                <a:solidFill>
                  <a:srgbClr val="D98094"/>
                </a:solidFill>
              </a:rPr>
              <a:t>value</a:t>
            </a:r>
            <a:r>
              <a:rPr lang="en-US" sz="4500" b="1" dirty="0" smtClean="0">
                <a:solidFill>
                  <a:srgbClr val="D98094"/>
                </a:solidFill>
              </a:rPr>
              <a:t> of authenticity?</a:t>
            </a:r>
            <a:endParaRPr kumimoji="0" lang="en-US" sz="4500" b="1" i="0" u="none" strike="noStrike" kern="1200" cap="none" spc="0" normalizeH="0" baseline="0" noProof="0" dirty="0">
              <a:ln>
                <a:noFill/>
              </a:ln>
              <a:solidFill>
                <a:schemeClr val="tx1"/>
              </a:solidFill>
              <a:effectLst/>
              <a:uLnTx/>
              <a:uFillTx/>
              <a:latin typeface="Calibri (Headings)"/>
              <a:ea typeface="+mj-ea"/>
              <a:cs typeface="Calibri (Headings)"/>
            </a:endParaRPr>
          </a:p>
        </p:txBody>
      </p:sp>
      <p:sp>
        <p:nvSpPr>
          <p:cNvPr id="7" name="Title 1"/>
          <p:cNvSpPr txBox="1">
            <a:spLocks/>
          </p:cNvSpPr>
          <p:nvPr/>
        </p:nvSpPr>
        <p:spPr>
          <a:xfrm>
            <a:off x="187187" y="414596"/>
            <a:ext cx="8967041" cy="2035290"/>
          </a:xfrm>
          <a:prstGeom prst="rect">
            <a:avLst/>
          </a:prstGeom>
        </p:spPr>
        <p:txBody>
          <a:bodyPr vert="horz" lIns="91440" tIns="45720" rIns="91440" bIns="45720" rtlCol="0" anchor="ctr">
            <a:noAutofit/>
          </a:bodyPr>
          <a:lstStyle/>
          <a:p>
            <a:pPr lvl="0" algn="ctr">
              <a:spcBef>
                <a:spcPct val="0"/>
              </a:spcBef>
              <a:defRPr/>
            </a:pPr>
            <a:r>
              <a:rPr lang="en-US" sz="3500" b="1" noProof="0" dirty="0" smtClean="0">
                <a:solidFill>
                  <a:srgbClr val="D98094"/>
                </a:solidFill>
              </a:rPr>
              <a:t>(And how does it weigh against other values?)</a:t>
            </a:r>
            <a:endParaRPr kumimoji="0" lang="en-US" sz="3500" b="1" i="0" u="none" strike="noStrike" kern="1200" cap="none" spc="0" normalizeH="0" baseline="0" noProof="0" dirty="0">
              <a:ln>
                <a:noFill/>
              </a:ln>
              <a:solidFill>
                <a:schemeClr val="tx1"/>
              </a:solidFill>
              <a:effectLst/>
              <a:uLnTx/>
              <a:uFillTx/>
              <a:latin typeface="Calibri (Headings)"/>
              <a:ea typeface="+mj-ea"/>
              <a:cs typeface="Calibri (Headings)"/>
            </a:endParaRPr>
          </a:p>
        </p:txBody>
      </p:sp>
      <p:pic>
        <p:nvPicPr>
          <p:cNvPr id="11" name="Picture 10" descr="Screen Shot 2015-03-11 at 9.09.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2159"/>
            <a:ext cx="9017005" cy="2908036"/>
          </a:xfrm>
          <a:prstGeom prst="rect">
            <a:avLst/>
          </a:prstGeom>
        </p:spPr>
      </p:pic>
      <p:sp>
        <p:nvSpPr>
          <p:cNvPr id="12" name="TextBox 11"/>
          <p:cNvSpPr txBox="1"/>
          <p:nvPr/>
        </p:nvSpPr>
        <p:spPr>
          <a:xfrm>
            <a:off x="436383" y="2621112"/>
            <a:ext cx="8559804" cy="1569660"/>
          </a:xfrm>
          <a:prstGeom prst="rect">
            <a:avLst/>
          </a:prstGeom>
          <a:noFill/>
        </p:spPr>
        <p:txBody>
          <a:bodyPr wrap="square" rtlCol="0">
            <a:spAutoFit/>
          </a:bodyPr>
          <a:lstStyle/>
          <a:p>
            <a:r>
              <a:rPr lang="en-US" sz="3200" dirty="0" smtClean="0"/>
              <a:t>“Perhaps it </a:t>
            </a:r>
            <a:r>
              <a:rPr lang="en-US" sz="3200" i="1" dirty="0" smtClean="0"/>
              <a:t>is</a:t>
            </a:r>
            <a:r>
              <a:rPr lang="en-US" sz="3200" dirty="0" smtClean="0"/>
              <a:t> </a:t>
            </a:r>
            <a:r>
              <a:rPr lang="en-US" sz="3200" dirty="0" smtClean="0">
                <a:solidFill>
                  <a:srgbClr val="A8576B"/>
                </a:solidFill>
              </a:rPr>
              <a:t>authentic</a:t>
            </a:r>
            <a:r>
              <a:rPr lang="en-US" sz="3200" dirty="0" smtClean="0"/>
              <a:t> for a person to be sad and sullen, withdrawn and incommunicative, or cold, unapproachable, and unloving.”</a:t>
            </a:r>
            <a:endParaRPr lang="en-US" sz="3200" dirty="0">
              <a:solidFill>
                <a:srgbClr val="BE6279"/>
              </a:solidFill>
            </a:endParaRPr>
          </a:p>
        </p:txBody>
      </p:sp>
      <p:sp>
        <p:nvSpPr>
          <p:cNvPr id="13" name="TextBox 12"/>
          <p:cNvSpPr txBox="1"/>
          <p:nvPr/>
        </p:nvSpPr>
        <p:spPr>
          <a:xfrm>
            <a:off x="483658" y="4343172"/>
            <a:ext cx="8559804" cy="2062103"/>
          </a:xfrm>
          <a:prstGeom prst="rect">
            <a:avLst/>
          </a:prstGeom>
          <a:noFill/>
        </p:spPr>
        <p:txBody>
          <a:bodyPr wrap="square" rtlCol="0">
            <a:spAutoFit/>
          </a:bodyPr>
          <a:lstStyle/>
          <a:p>
            <a:r>
              <a:rPr lang="en-US" sz="3200" dirty="0" smtClean="0"/>
              <a:t>“Yet within the </a:t>
            </a:r>
            <a:r>
              <a:rPr lang="en-US" sz="3200" dirty="0" smtClean="0">
                <a:solidFill>
                  <a:srgbClr val="558ED5"/>
                </a:solidFill>
              </a:rPr>
              <a:t>hierarchy of values </a:t>
            </a:r>
            <a:r>
              <a:rPr lang="en-US" sz="3200" dirty="0" smtClean="0"/>
              <a:t>for a particular couple, a happy or well-functioning relationship may be </a:t>
            </a:r>
            <a:r>
              <a:rPr lang="en-US" sz="3200" dirty="0" smtClean="0">
                <a:solidFill>
                  <a:srgbClr val="558ED5"/>
                </a:solidFill>
              </a:rPr>
              <a:t>more important </a:t>
            </a:r>
            <a:r>
              <a:rPr lang="en-US" sz="3200" dirty="0" smtClean="0"/>
              <a:t>than an abstract notion of authenticity.”</a:t>
            </a:r>
            <a:endParaRPr lang="en-US" sz="3200" dirty="0">
              <a:solidFill>
                <a:srgbClr val="BE6279"/>
              </a:solidFill>
            </a:endParaRPr>
          </a:p>
        </p:txBody>
      </p:sp>
    </p:spTree>
    <p:extLst>
      <p:ext uri="{BB962C8B-B14F-4D97-AF65-F5344CB8AC3E}">
        <p14:creationId xmlns:p14="http://schemas.microsoft.com/office/powerpoint/2010/main" val="188160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38872" y="-213944"/>
            <a:ext cx="8967041" cy="2035290"/>
          </a:xfrm>
          <a:prstGeom prst="rect">
            <a:avLst/>
          </a:prstGeom>
        </p:spPr>
        <p:txBody>
          <a:bodyPr vert="horz" lIns="91440" tIns="45720" rIns="91440" bIns="45720" rtlCol="0" anchor="ctr">
            <a:noAutofit/>
          </a:bodyPr>
          <a:lstStyle/>
          <a:p>
            <a:pPr lvl="0" algn="ctr">
              <a:spcBef>
                <a:spcPct val="0"/>
              </a:spcBef>
              <a:defRPr/>
            </a:pPr>
            <a:r>
              <a:rPr lang="en-US" sz="4500" b="1" noProof="0" dirty="0" smtClean="0">
                <a:solidFill>
                  <a:srgbClr val="D98094"/>
                </a:solidFill>
              </a:rPr>
              <a:t>Final stretch </a:t>
            </a:r>
            <a:r>
              <a:rPr lang="is-IS" sz="4500" b="1" noProof="0" dirty="0" smtClean="0">
                <a:solidFill>
                  <a:srgbClr val="D98094"/>
                </a:solidFill>
              </a:rPr>
              <a:t>…</a:t>
            </a:r>
            <a:endParaRPr kumimoji="0" lang="en-US" sz="4500" b="1" i="0" u="none" strike="noStrike" kern="1200" cap="none" spc="0" normalizeH="0" baseline="0" noProof="0" dirty="0">
              <a:ln>
                <a:noFill/>
              </a:ln>
              <a:solidFill>
                <a:schemeClr val="tx1"/>
              </a:solidFill>
              <a:effectLst/>
              <a:uLnTx/>
              <a:uFillTx/>
              <a:latin typeface="Calibri (Headings)"/>
              <a:ea typeface="+mj-ea"/>
              <a:cs typeface="Calibri (Headings)"/>
            </a:endParaRPr>
          </a:p>
        </p:txBody>
      </p:sp>
      <p:pic>
        <p:nvPicPr>
          <p:cNvPr id="7" name="Picture 6" descr="Screen Shot 2015-03-12 at 3.50.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13" y="187832"/>
            <a:ext cx="9144000" cy="2120348"/>
          </a:xfrm>
          <a:prstGeom prst="rect">
            <a:avLst/>
          </a:prstGeom>
        </p:spPr>
      </p:pic>
      <p:sp>
        <p:nvSpPr>
          <p:cNvPr id="13" name="TextBox 12"/>
          <p:cNvSpPr txBox="1"/>
          <p:nvPr/>
        </p:nvSpPr>
        <p:spPr>
          <a:xfrm>
            <a:off x="436383" y="2827170"/>
            <a:ext cx="8559804" cy="2554545"/>
          </a:xfrm>
          <a:prstGeom prst="rect">
            <a:avLst/>
          </a:prstGeom>
          <a:noFill/>
        </p:spPr>
        <p:txBody>
          <a:bodyPr wrap="square" rtlCol="0">
            <a:spAutoFit/>
          </a:bodyPr>
          <a:lstStyle/>
          <a:p>
            <a:r>
              <a:rPr lang="en-US" sz="3200" dirty="0" smtClean="0"/>
              <a:t>“A blanket condemnation of medicalization would fail to acknowledge the respects in which women (and men) use medical technologies to gain control over their lives to </a:t>
            </a:r>
            <a:r>
              <a:rPr lang="en-US" sz="3200" dirty="0" smtClean="0">
                <a:solidFill>
                  <a:srgbClr val="558ED5"/>
                </a:solidFill>
              </a:rPr>
              <a:t>promote their own flourishing</a:t>
            </a:r>
            <a:r>
              <a:rPr lang="en-US" sz="3200" dirty="0" smtClean="0"/>
              <a:t>.”</a:t>
            </a:r>
            <a:endParaRPr lang="en-US" sz="3200" dirty="0"/>
          </a:p>
        </p:txBody>
      </p:sp>
    </p:spTree>
    <p:extLst>
      <p:ext uri="{BB962C8B-B14F-4D97-AF65-F5344CB8AC3E}">
        <p14:creationId xmlns:p14="http://schemas.microsoft.com/office/powerpoint/2010/main" val="178786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38872" y="-213944"/>
            <a:ext cx="8967041" cy="2035290"/>
          </a:xfrm>
          <a:prstGeom prst="rect">
            <a:avLst/>
          </a:prstGeom>
        </p:spPr>
        <p:txBody>
          <a:bodyPr vert="horz" lIns="91440" tIns="45720" rIns="91440" bIns="45720" rtlCol="0" anchor="ctr">
            <a:noAutofit/>
          </a:bodyPr>
          <a:lstStyle/>
          <a:p>
            <a:pPr lvl="0" algn="ctr">
              <a:spcBef>
                <a:spcPct val="0"/>
              </a:spcBef>
              <a:defRPr/>
            </a:pPr>
            <a:r>
              <a:rPr lang="en-US" sz="4500" b="1" noProof="0" dirty="0" smtClean="0">
                <a:solidFill>
                  <a:srgbClr val="D98094"/>
                </a:solidFill>
              </a:rPr>
              <a:t>Concluding thoughts … </a:t>
            </a:r>
            <a:endParaRPr kumimoji="0" lang="en-US" sz="4500" b="1" i="0" u="none" strike="noStrike" kern="1200" cap="none" spc="0" normalizeH="0" baseline="0" noProof="0" dirty="0">
              <a:ln>
                <a:noFill/>
              </a:ln>
              <a:solidFill>
                <a:schemeClr val="tx1"/>
              </a:solidFill>
              <a:effectLst/>
              <a:uLnTx/>
              <a:uFillTx/>
              <a:latin typeface="Calibri (Headings)"/>
              <a:ea typeface="+mj-ea"/>
              <a:cs typeface="Calibri (Headings)"/>
            </a:endParaRPr>
          </a:p>
        </p:txBody>
      </p:sp>
      <p:pic>
        <p:nvPicPr>
          <p:cNvPr id="7" name="Picture 6" descr="Screen Shot 2015-03-12 at 3.50.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34" y="64174"/>
            <a:ext cx="9144000" cy="2120348"/>
          </a:xfrm>
          <a:prstGeom prst="rect">
            <a:avLst/>
          </a:prstGeom>
        </p:spPr>
      </p:pic>
      <p:sp>
        <p:nvSpPr>
          <p:cNvPr id="11" name="TextBox 10"/>
          <p:cNvSpPr txBox="1"/>
          <p:nvPr/>
        </p:nvSpPr>
        <p:spPr>
          <a:xfrm>
            <a:off x="436383" y="3141643"/>
            <a:ext cx="8559804" cy="3046988"/>
          </a:xfrm>
          <a:prstGeom prst="rect">
            <a:avLst/>
          </a:prstGeom>
          <a:noFill/>
        </p:spPr>
        <p:txBody>
          <a:bodyPr wrap="square" rtlCol="0">
            <a:spAutoFit/>
          </a:bodyPr>
          <a:lstStyle/>
          <a:p>
            <a:r>
              <a:rPr lang="en-US" sz="3200" dirty="0" smtClean="0"/>
              <a:t>“The medicalization of love need not necessarily be harmful (i.e., bad for individuals and/or society) on balance, but could plausibly be expected to have either </a:t>
            </a:r>
            <a:r>
              <a:rPr lang="en-US" sz="3200" dirty="0" smtClean="0">
                <a:solidFill>
                  <a:srgbClr val="CE6982"/>
                </a:solidFill>
              </a:rPr>
              <a:t>good or bad consequences </a:t>
            </a:r>
            <a:r>
              <a:rPr lang="en-US" sz="3200" dirty="0" smtClean="0"/>
              <a:t>overall (or different kinds of good or bad consequences) depending upon how it unfolds.”</a:t>
            </a:r>
            <a:endParaRPr lang="en-US" sz="3200" dirty="0">
              <a:solidFill>
                <a:srgbClr val="BE6279"/>
              </a:solidFill>
            </a:endParaRPr>
          </a:p>
        </p:txBody>
      </p:sp>
      <p:pic>
        <p:nvPicPr>
          <p:cNvPr id="12" name="Picture 11" descr="Screen Shot 2015-03-11 at 9.09.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 y="-132159"/>
            <a:ext cx="9017005" cy="2908036"/>
          </a:xfrm>
          <a:prstGeom prst="rect">
            <a:avLst/>
          </a:prstGeom>
        </p:spPr>
      </p:pic>
    </p:spTree>
    <p:extLst>
      <p:ext uri="{BB962C8B-B14F-4D97-AF65-F5344CB8AC3E}">
        <p14:creationId xmlns:p14="http://schemas.microsoft.com/office/powerpoint/2010/main" val="81310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36383" y="3141643"/>
            <a:ext cx="8559804" cy="3046988"/>
          </a:xfrm>
          <a:prstGeom prst="rect">
            <a:avLst/>
          </a:prstGeom>
          <a:noFill/>
        </p:spPr>
        <p:txBody>
          <a:bodyPr wrap="square" rtlCol="0">
            <a:spAutoFit/>
          </a:bodyPr>
          <a:lstStyle/>
          <a:p>
            <a:r>
              <a:rPr lang="en-US" sz="3200" dirty="0" smtClean="0"/>
              <a:t>“By anticipating some of the specific ways in which these technologies could yield unwanted outcomes, bioethicists and others can help to direct the course of love’s medicalization—should it happen to occur—</a:t>
            </a:r>
            <a:r>
              <a:rPr lang="en-US" sz="3200" dirty="0" smtClean="0">
                <a:solidFill>
                  <a:srgbClr val="CE6982"/>
                </a:solidFill>
              </a:rPr>
              <a:t>more toward the ‘good’ side than the ‘bad.’</a:t>
            </a:r>
            <a:r>
              <a:rPr lang="en-US" sz="3200" dirty="0" smtClean="0"/>
              <a:t>”</a:t>
            </a:r>
            <a:endParaRPr lang="en-US" sz="3200" dirty="0">
              <a:solidFill>
                <a:srgbClr val="BE6279"/>
              </a:solidFill>
            </a:endParaRPr>
          </a:p>
        </p:txBody>
      </p:sp>
      <p:pic>
        <p:nvPicPr>
          <p:cNvPr id="10" name="Picture 9" descr="Screen Shot 2015-03-11 at 9.09.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2159"/>
            <a:ext cx="9017005" cy="2908036"/>
          </a:xfrm>
          <a:prstGeom prst="rect">
            <a:avLst/>
          </a:prstGeom>
        </p:spPr>
      </p:pic>
    </p:spTree>
    <p:extLst>
      <p:ext uri="{BB962C8B-B14F-4D97-AF65-F5344CB8AC3E}">
        <p14:creationId xmlns:p14="http://schemas.microsoft.com/office/powerpoint/2010/main" val="19453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Up Arrow 19"/>
          <p:cNvSpPr/>
          <p:nvPr/>
        </p:nvSpPr>
        <p:spPr>
          <a:xfrm rot="10800000">
            <a:off x="1018755" y="3418290"/>
            <a:ext cx="822960" cy="2575858"/>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Up Arrow 21"/>
          <p:cNvSpPr/>
          <p:nvPr/>
        </p:nvSpPr>
        <p:spPr>
          <a:xfrm rot="10800000">
            <a:off x="6421967" y="3402478"/>
            <a:ext cx="822960" cy="2575858"/>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Up Arrow 20"/>
          <p:cNvSpPr/>
          <p:nvPr/>
        </p:nvSpPr>
        <p:spPr>
          <a:xfrm rot="10800000">
            <a:off x="3856567" y="3402478"/>
            <a:ext cx="822960" cy="2575858"/>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Up Arrow 18"/>
          <p:cNvSpPr/>
          <p:nvPr/>
        </p:nvSpPr>
        <p:spPr>
          <a:xfrm>
            <a:off x="6421966" y="3386666"/>
            <a:ext cx="822960" cy="2575858"/>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Up Arrow 17"/>
          <p:cNvSpPr/>
          <p:nvPr/>
        </p:nvSpPr>
        <p:spPr>
          <a:xfrm>
            <a:off x="3856566" y="3374960"/>
            <a:ext cx="822960" cy="2575858"/>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Up Arrow 16"/>
          <p:cNvSpPr/>
          <p:nvPr/>
        </p:nvSpPr>
        <p:spPr>
          <a:xfrm>
            <a:off x="1013177" y="3353650"/>
            <a:ext cx="822960" cy="2575858"/>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Subtitle 2"/>
          <p:cNvSpPr txBox="1">
            <a:spLocks/>
          </p:cNvSpPr>
          <p:nvPr/>
        </p:nvSpPr>
        <p:spPr>
          <a:xfrm>
            <a:off x="535643" y="5111852"/>
            <a:ext cx="2036741"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4000" b="1" i="0" u="none" strike="noStrike" kern="1200" cap="none" spc="0" normalizeH="0" baseline="0" noProof="0" dirty="0" smtClean="0">
                <a:ln>
                  <a:noFill/>
                </a:ln>
                <a:solidFill>
                  <a:srgbClr val="D98094"/>
                </a:solidFill>
                <a:effectLst/>
                <a:uLnTx/>
                <a:uFillTx/>
                <a:latin typeface="+mn-lt"/>
                <a:ea typeface="+mn-ea"/>
                <a:cs typeface="+mn-cs"/>
              </a:rPr>
              <a:t>LUST</a:t>
            </a:r>
          </a:p>
          <a:p>
            <a:pPr marL="0" marR="0" lvl="0" indent="0" defTabSz="457200" rtl="0" eaLnBrk="1" fontAlgn="auto" latinLnBrk="0" hangingPunct="1">
              <a:lnSpc>
                <a:spcPct val="100000"/>
              </a:lnSpc>
              <a:spcBef>
                <a:spcPct val="20000"/>
              </a:spcBef>
              <a:spcAft>
                <a:spcPts val="0"/>
              </a:spcAft>
              <a:buClrTx/>
              <a:buSzTx/>
              <a:buFontTx/>
              <a:buChar char="•"/>
              <a:tabLst/>
              <a:defRPr/>
            </a:pP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4" name="Subtitle 2"/>
          <p:cNvSpPr txBox="1">
            <a:spLocks/>
          </p:cNvSpPr>
          <p:nvPr/>
        </p:nvSpPr>
        <p:spPr>
          <a:xfrm>
            <a:off x="2294132" y="5111852"/>
            <a:ext cx="3590189" cy="638984"/>
          </a:xfrm>
          <a:prstGeom prst="rect">
            <a:avLst/>
          </a:prstGeom>
        </p:spPr>
        <p:txBody>
          <a:bodyPr vert="horz" lIns="91440" tIns="45720" rIns="91440" bIns="45720" rtlCol="0">
            <a:noAutofit/>
          </a:bodyPr>
          <a:lstStyle/>
          <a:p>
            <a:pPr lvl="0">
              <a:spcBef>
                <a:spcPct val="20000"/>
              </a:spcBef>
              <a:defRPr/>
            </a:pPr>
            <a:r>
              <a:rPr lang="en-US" sz="4000" b="1" dirty="0" smtClean="0">
                <a:solidFill>
                  <a:srgbClr val="93CDDD"/>
                </a:solidFill>
              </a:rPr>
              <a:t>ATTRACTION</a:t>
            </a:r>
            <a:endParaRPr kumimoji="0" lang="en-US" sz="4000" b="1" i="0" u="none" strike="noStrike" kern="1200" cap="none" spc="0" normalizeH="0" baseline="0" noProof="0" dirty="0" smtClean="0">
              <a:ln>
                <a:noFill/>
              </a:ln>
              <a:solidFill>
                <a:srgbClr val="D98094"/>
              </a:solidFill>
              <a:effectLst/>
              <a:uLnTx/>
              <a:uFillTx/>
              <a:latin typeface="+mn-lt"/>
              <a:ea typeface="+mn-ea"/>
              <a:cs typeface="+mn-cs"/>
            </a:endParaRPr>
          </a:p>
          <a:p>
            <a:pPr marL="0" marR="0" lvl="0" indent="0" defTabSz="457200" rtl="0" eaLnBrk="1" fontAlgn="auto" latinLnBrk="0" hangingPunct="1">
              <a:lnSpc>
                <a:spcPct val="100000"/>
              </a:lnSpc>
              <a:spcBef>
                <a:spcPct val="20000"/>
              </a:spcBef>
              <a:spcAft>
                <a:spcPts val="0"/>
              </a:spcAft>
              <a:buClrTx/>
              <a:buSzTx/>
              <a:tabLst/>
              <a:defRPr/>
            </a:pP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6" name="Subtitle 2"/>
          <p:cNvSpPr txBox="1">
            <a:spLocks/>
          </p:cNvSpPr>
          <p:nvPr/>
        </p:nvSpPr>
        <p:spPr>
          <a:xfrm>
            <a:off x="5581619" y="5111852"/>
            <a:ext cx="3646794" cy="638984"/>
          </a:xfrm>
          <a:prstGeom prst="rect">
            <a:avLst/>
          </a:prstGeom>
        </p:spPr>
        <p:txBody>
          <a:bodyPr vert="horz" lIns="91440" tIns="45720" rIns="91440" bIns="45720" rtlCol="0">
            <a:noAutofit/>
          </a:bodyPr>
          <a:lstStyle/>
          <a:p>
            <a:pPr lvl="0">
              <a:spcBef>
                <a:spcPct val="20000"/>
              </a:spcBef>
              <a:defRPr/>
            </a:pPr>
            <a:r>
              <a:rPr lang="en-US" sz="4000" b="1" dirty="0" smtClean="0">
                <a:solidFill>
                  <a:schemeClr val="accent1">
                    <a:lumMod val="60000"/>
                    <a:lumOff val="40000"/>
                  </a:schemeClr>
                </a:solidFill>
              </a:rPr>
              <a:t>ATTACHMENT</a:t>
            </a:r>
            <a:endParaRPr kumimoji="0" lang="en-US" sz="4000" b="1" i="0" u="none" strike="noStrike" kern="1200" cap="none" spc="0" normalizeH="0" baseline="0" noProof="0" dirty="0" smtClean="0">
              <a:ln>
                <a:noFill/>
              </a:ln>
              <a:solidFill>
                <a:srgbClr val="D98094"/>
              </a:solidFill>
              <a:effectLst/>
              <a:uLnTx/>
              <a:uFillTx/>
              <a:latin typeface="+mn-lt"/>
              <a:ea typeface="+mn-ea"/>
              <a:cs typeface="+mn-cs"/>
            </a:endParaRPr>
          </a:p>
          <a:p>
            <a:pPr marL="0" marR="0" lvl="0" indent="0" defTabSz="457200" rtl="0" eaLnBrk="1" fontAlgn="auto" latinLnBrk="0" hangingPunct="1">
              <a:lnSpc>
                <a:spcPct val="100000"/>
              </a:lnSpc>
              <a:spcBef>
                <a:spcPct val="20000"/>
              </a:spcBef>
              <a:spcAft>
                <a:spcPts val="0"/>
              </a:spcAft>
              <a:buClrTx/>
              <a:buSzTx/>
              <a:tabLst/>
              <a:defRPr/>
            </a:pP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8" name="Subtitle 2"/>
          <p:cNvSpPr txBox="1">
            <a:spLocks/>
          </p:cNvSpPr>
          <p:nvPr/>
        </p:nvSpPr>
        <p:spPr>
          <a:xfrm>
            <a:off x="535643" y="4415988"/>
            <a:ext cx="2036741"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rgbClr val="D98094"/>
                </a:solidFill>
                <a:effectLst/>
                <a:uLnTx/>
                <a:uFillTx/>
                <a:latin typeface="+mn-lt"/>
                <a:ea typeface="+mn-ea"/>
                <a:cs typeface="+mn-cs"/>
              </a:rPr>
              <a:t>estrogen</a:t>
            </a: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9" name="Subtitle 2"/>
          <p:cNvSpPr txBox="1">
            <a:spLocks/>
          </p:cNvSpPr>
          <p:nvPr/>
        </p:nvSpPr>
        <p:spPr>
          <a:xfrm>
            <a:off x="535643" y="3777004"/>
            <a:ext cx="2728062"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rgbClr val="D98094"/>
                </a:solidFill>
                <a:effectLst/>
                <a:uLnTx/>
                <a:uFillTx/>
                <a:latin typeface="+mn-lt"/>
                <a:ea typeface="+mn-ea"/>
                <a:cs typeface="+mn-cs"/>
              </a:rPr>
              <a:t>testosterone</a:t>
            </a: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10" name="Subtitle 2"/>
          <p:cNvSpPr txBox="1">
            <a:spLocks/>
          </p:cNvSpPr>
          <p:nvPr/>
        </p:nvSpPr>
        <p:spPr>
          <a:xfrm>
            <a:off x="3176591" y="4415988"/>
            <a:ext cx="2557428"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5">
                    <a:lumMod val="60000"/>
                    <a:lumOff val="40000"/>
                  </a:schemeClr>
                </a:solidFill>
                <a:effectLst/>
                <a:uLnTx/>
                <a:uFillTx/>
                <a:latin typeface="+mn-lt"/>
                <a:ea typeface="+mn-ea"/>
                <a:cs typeface="+mn-cs"/>
              </a:rPr>
              <a:t>adrenaline</a:t>
            </a:r>
            <a:endParaRPr kumimoji="0" lang="en-US" sz="3300" b="1" i="0" u="none" strike="noStrike" kern="1200" cap="none" spc="0" normalizeH="0" baseline="0" noProof="0" dirty="0">
              <a:ln>
                <a:noFill/>
              </a:ln>
              <a:solidFill>
                <a:schemeClr val="accent5">
                  <a:lumMod val="60000"/>
                  <a:lumOff val="40000"/>
                </a:schemeClr>
              </a:solidFill>
              <a:effectLst/>
              <a:uLnTx/>
              <a:uFillTx/>
              <a:latin typeface="+mn-lt"/>
              <a:ea typeface="+mn-ea"/>
              <a:cs typeface="+mn-cs"/>
            </a:endParaRPr>
          </a:p>
        </p:txBody>
      </p:sp>
      <p:sp>
        <p:nvSpPr>
          <p:cNvPr id="11" name="Subtitle 2"/>
          <p:cNvSpPr txBox="1">
            <a:spLocks/>
          </p:cNvSpPr>
          <p:nvPr/>
        </p:nvSpPr>
        <p:spPr>
          <a:xfrm>
            <a:off x="3262585" y="3777004"/>
            <a:ext cx="2557428"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5">
                    <a:lumMod val="60000"/>
                    <a:lumOff val="40000"/>
                  </a:schemeClr>
                </a:solidFill>
                <a:effectLst/>
                <a:uLnTx/>
                <a:uFillTx/>
                <a:latin typeface="+mn-lt"/>
                <a:ea typeface="+mn-ea"/>
                <a:cs typeface="+mn-cs"/>
              </a:rPr>
              <a:t>dopamine</a:t>
            </a:r>
            <a:endParaRPr kumimoji="0" lang="en-US" sz="3300" b="1" i="0" u="none" strike="noStrike" kern="1200" cap="none" spc="0" normalizeH="0" baseline="0" noProof="0" dirty="0">
              <a:ln>
                <a:noFill/>
              </a:ln>
              <a:solidFill>
                <a:schemeClr val="accent5">
                  <a:lumMod val="60000"/>
                  <a:lumOff val="40000"/>
                </a:schemeClr>
              </a:solidFill>
              <a:effectLst/>
              <a:uLnTx/>
              <a:uFillTx/>
              <a:latin typeface="+mn-lt"/>
              <a:ea typeface="+mn-ea"/>
              <a:cs typeface="+mn-cs"/>
            </a:endParaRPr>
          </a:p>
        </p:txBody>
      </p:sp>
      <p:sp>
        <p:nvSpPr>
          <p:cNvPr id="12" name="Subtitle 2"/>
          <p:cNvSpPr txBox="1">
            <a:spLocks/>
          </p:cNvSpPr>
          <p:nvPr/>
        </p:nvSpPr>
        <p:spPr>
          <a:xfrm>
            <a:off x="3375124" y="3138020"/>
            <a:ext cx="2557428"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5">
                    <a:lumMod val="60000"/>
                    <a:lumOff val="40000"/>
                  </a:schemeClr>
                </a:solidFill>
                <a:effectLst/>
                <a:uLnTx/>
                <a:uFillTx/>
                <a:latin typeface="+mn-lt"/>
                <a:ea typeface="+mn-ea"/>
                <a:cs typeface="+mn-cs"/>
              </a:rPr>
              <a:t>serotonin</a:t>
            </a:r>
            <a:endParaRPr kumimoji="0" lang="en-US" sz="3300" b="1" i="0" u="none" strike="noStrike" kern="1200" cap="none" spc="0" normalizeH="0" baseline="0" noProof="0" dirty="0">
              <a:ln>
                <a:noFill/>
              </a:ln>
              <a:solidFill>
                <a:schemeClr val="accent5">
                  <a:lumMod val="60000"/>
                  <a:lumOff val="40000"/>
                </a:schemeClr>
              </a:solidFill>
              <a:effectLst/>
              <a:uLnTx/>
              <a:uFillTx/>
              <a:latin typeface="+mn-lt"/>
              <a:ea typeface="+mn-ea"/>
              <a:cs typeface="+mn-cs"/>
            </a:endParaRPr>
          </a:p>
        </p:txBody>
      </p:sp>
      <p:sp>
        <p:nvSpPr>
          <p:cNvPr id="14" name="Subtitle 2"/>
          <p:cNvSpPr txBox="1">
            <a:spLocks/>
          </p:cNvSpPr>
          <p:nvPr/>
        </p:nvSpPr>
        <p:spPr>
          <a:xfrm>
            <a:off x="5649351" y="4415988"/>
            <a:ext cx="2557428"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oxytocin</a:t>
            </a:r>
            <a:endParaRPr kumimoji="0" lang="en-US" sz="3300" b="1" i="0" u="none" strike="noStrike" kern="1200" cap="none" spc="0" normalizeH="0" baseline="0" noProof="0" dirty="0">
              <a:ln>
                <a:noFill/>
              </a:ln>
              <a:solidFill>
                <a:schemeClr val="accent1">
                  <a:lumMod val="60000"/>
                  <a:lumOff val="40000"/>
                </a:schemeClr>
              </a:solidFill>
              <a:effectLst/>
              <a:uLnTx/>
              <a:uFillTx/>
              <a:latin typeface="+mn-lt"/>
              <a:ea typeface="+mn-ea"/>
              <a:cs typeface="+mn-cs"/>
            </a:endParaRPr>
          </a:p>
        </p:txBody>
      </p:sp>
      <p:sp>
        <p:nvSpPr>
          <p:cNvPr id="15" name="Subtitle 2"/>
          <p:cNvSpPr txBox="1">
            <a:spLocks/>
          </p:cNvSpPr>
          <p:nvPr/>
        </p:nvSpPr>
        <p:spPr>
          <a:xfrm>
            <a:off x="5581619" y="3777004"/>
            <a:ext cx="2557428"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vasopressin</a:t>
            </a:r>
            <a:endParaRPr kumimoji="0" lang="en-US" sz="3300" b="1" i="0" u="none" strike="noStrike" kern="1200" cap="none" spc="0" normalizeH="0" baseline="0" noProof="0" dirty="0">
              <a:ln>
                <a:noFill/>
              </a:ln>
              <a:solidFill>
                <a:schemeClr val="accent1">
                  <a:lumMod val="60000"/>
                  <a:lumOff val="40000"/>
                </a:schemeClr>
              </a:solidFill>
              <a:effectLst/>
              <a:uLnTx/>
              <a:uFillTx/>
              <a:latin typeface="+mn-lt"/>
              <a:ea typeface="+mn-ea"/>
              <a:cs typeface="+mn-cs"/>
            </a:endParaRPr>
          </a:p>
        </p:txBody>
      </p:sp>
      <p:sp>
        <p:nvSpPr>
          <p:cNvPr id="16" name="Subtitle 2"/>
          <p:cNvSpPr txBox="1">
            <a:spLocks/>
          </p:cNvSpPr>
          <p:nvPr/>
        </p:nvSpPr>
        <p:spPr>
          <a:xfrm>
            <a:off x="5581619" y="3138020"/>
            <a:ext cx="2557428"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(dopamine)</a:t>
            </a:r>
            <a:endParaRPr kumimoji="0" lang="en-US" sz="3300" b="1" i="0" u="none" strike="noStrike" kern="1200" cap="none" spc="0" normalizeH="0" baseline="0" noProof="0" dirty="0">
              <a:ln>
                <a:noFill/>
              </a:ln>
              <a:solidFill>
                <a:schemeClr val="accent1">
                  <a:lumMod val="60000"/>
                  <a:lumOff val="40000"/>
                </a:schemeClr>
              </a:solidFill>
              <a:effectLst/>
              <a:uLnTx/>
              <a:uFillTx/>
              <a:latin typeface="+mn-lt"/>
              <a:ea typeface="+mn-ea"/>
              <a:cs typeface="+mn-cs"/>
            </a:endParaRPr>
          </a:p>
        </p:txBody>
      </p:sp>
      <p:pic>
        <p:nvPicPr>
          <p:cNvPr id="23" name="Picture 22" descr="pills.jpg"/>
          <p:cNvPicPr>
            <a:picLocks noChangeAspect="1"/>
          </p:cNvPicPr>
          <p:nvPr/>
        </p:nvPicPr>
        <p:blipFill>
          <a:blip r:embed="rId3"/>
          <a:stretch>
            <a:fillRect/>
          </a:stretch>
        </p:blipFill>
        <p:spPr>
          <a:xfrm>
            <a:off x="2643828" y="483657"/>
            <a:ext cx="3859727" cy="2421526"/>
          </a:xfrm>
          <a:prstGeom prst="rect">
            <a:avLst/>
          </a:prstGeom>
        </p:spPr>
      </p:pic>
      <p:sp>
        <p:nvSpPr>
          <p:cNvPr id="24" name="Title 1"/>
          <p:cNvSpPr txBox="1">
            <a:spLocks/>
          </p:cNvSpPr>
          <p:nvPr/>
        </p:nvSpPr>
        <p:spPr>
          <a:xfrm>
            <a:off x="2096334" y="937439"/>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a:solidFill>
                  <a:srgbClr val="000000"/>
                </a:solidFill>
                <a:latin typeface="+mj-lt"/>
                <a:ea typeface="+mj-ea"/>
                <a:cs typeface="+mj-cs"/>
              </a:rPr>
              <a:t>s</a:t>
            </a:r>
            <a:r>
              <a:rPr lang="en-US" sz="4000" b="1" dirty="0" smtClean="0">
                <a:solidFill>
                  <a:srgbClr val="000000"/>
                </a:solidFill>
                <a:latin typeface="+mj-lt"/>
                <a:ea typeface="+mj-ea"/>
                <a:cs typeface="+mj-cs"/>
              </a:rPr>
              <a:t>cientific (descriptive)</a:t>
            </a:r>
          </a:p>
        </p:txBody>
      </p:sp>
      <p:sp>
        <p:nvSpPr>
          <p:cNvPr id="27" name="Title 1"/>
          <p:cNvSpPr txBox="1">
            <a:spLocks/>
          </p:cNvSpPr>
          <p:nvPr/>
        </p:nvSpPr>
        <p:spPr>
          <a:xfrm>
            <a:off x="1424657" y="935800"/>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rgbClr val="000000"/>
                </a:solidFill>
                <a:latin typeface="+mj-lt"/>
                <a:ea typeface="+mj-ea"/>
                <a:cs typeface="+mj-cs"/>
              </a:rPr>
              <a:t>technological (manipulative)</a:t>
            </a:r>
          </a:p>
        </p:txBody>
      </p:sp>
      <p:pic>
        <p:nvPicPr>
          <p:cNvPr id="28" name="Picture 27" descr="brain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52" y="504824"/>
            <a:ext cx="2857500" cy="2286000"/>
          </a:xfrm>
          <a:prstGeom prst="rect">
            <a:avLst/>
          </a:prstGeom>
        </p:spPr>
      </p:pic>
      <p:pic>
        <p:nvPicPr>
          <p:cNvPr id="29" name="Picture 28" descr="Love-hear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5795" y="695327"/>
            <a:ext cx="2670415" cy="2002812"/>
          </a:xfrm>
          <a:prstGeom prst="rect">
            <a:avLst/>
          </a:prstGeom>
        </p:spPr>
      </p:pic>
      <p:sp>
        <p:nvSpPr>
          <p:cNvPr id="30" name="Rectangle 29"/>
          <p:cNvSpPr/>
          <p:nvPr/>
        </p:nvSpPr>
        <p:spPr>
          <a:xfrm>
            <a:off x="4225903" y="956972"/>
            <a:ext cx="716542" cy="1323439"/>
          </a:xfrm>
          <a:prstGeom prst="rect">
            <a:avLst/>
          </a:prstGeom>
        </p:spPr>
        <p:txBody>
          <a:bodyPr wrap="square">
            <a:spAutoFit/>
          </a:bodyPr>
          <a:lstStyle/>
          <a:p>
            <a:r>
              <a:rPr lang="en-US" sz="8000" b="1" dirty="0">
                <a:solidFill>
                  <a:srgbClr val="CE6982"/>
                </a:solidFill>
              </a:rPr>
              <a:t>?</a:t>
            </a:r>
            <a:endParaRPr lang="en-US" sz="8000" dirty="0"/>
          </a:p>
        </p:txBody>
      </p:sp>
      <p:pic>
        <p:nvPicPr>
          <p:cNvPr id="31" name="Picture 30" descr="images-14.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2126" y="440283"/>
            <a:ext cx="1913967" cy="2509640"/>
          </a:xfrm>
          <a:prstGeom prst="rect">
            <a:avLst/>
          </a:prstGeom>
        </p:spPr>
      </p:pic>
    </p:spTree>
    <p:extLst>
      <p:ext uri="{BB962C8B-B14F-4D97-AF65-F5344CB8AC3E}">
        <p14:creationId xmlns:p14="http://schemas.microsoft.com/office/powerpoint/2010/main" val="174107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1000" fill="hold"/>
                                        <p:tgtEl>
                                          <p:spTgt spid="31"/>
                                        </p:tgtEl>
                                        <p:attrNameLst>
                                          <p:attrName>ppt_w</p:attrName>
                                        </p:attrNameLst>
                                      </p:cBhvr>
                                      <p:tavLst>
                                        <p:tav tm="0">
                                          <p:val>
                                            <p:fltVal val="0"/>
                                          </p:val>
                                        </p:tav>
                                        <p:tav tm="100000">
                                          <p:val>
                                            <p:strVal val="#ppt_w"/>
                                          </p:val>
                                        </p:tav>
                                      </p:tavLst>
                                    </p:anim>
                                    <p:anim calcmode="lin" valueType="num">
                                      <p:cBhvr>
                                        <p:cTn id="55" dur="1000" fill="hold"/>
                                        <p:tgtEl>
                                          <p:spTgt spid="31"/>
                                        </p:tgtEl>
                                        <p:attrNameLst>
                                          <p:attrName>ppt_h</p:attrName>
                                        </p:attrNameLst>
                                      </p:cBhvr>
                                      <p:tavLst>
                                        <p:tav tm="0">
                                          <p:val>
                                            <p:fltVal val="0"/>
                                          </p:val>
                                        </p:tav>
                                        <p:tav tm="100000">
                                          <p:val>
                                            <p:strVal val="#ppt_h"/>
                                          </p:val>
                                        </p:tav>
                                      </p:tavLst>
                                    </p:anim>
                                    <p:anim calcmode="lin" valueType="num">
                                      <p:cBhvr>
                                        <p:cTn id="56" dur="1000" fill="hold"/>
                                        <p:tgtEl>
                                          <p:spTgt spid="31"/>
                                        </p:tgtEl>
                                        <p:attrNameLst>
                                          <p:attrName>style.rotation</p:attrName>
                                        </p:attrNameLst>
                                      </p:cBhvr>
                                      <p:tavLst>
                                        <p:tav tm="0">
                                          <p:val>
                                            <p:fltVal val="90"/>
                                          </p:val>
                                        </p:tav>
                                        <p:tav tm="100000">
                                          <p:val>
                                            <p:fltVal val="0"/>
                                          </p:val>
                                        </p:tav>
                                      </p:tavLst>
                                    </p:anim>
                                    <p:animEffect transition="in" filter="fade">
                                      <p:cBhvr>
                                        <p:cTn id="57" dur="10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30"/>
                                        </p:tgtEl>
                                      </p:cBhvr>
                                    </p:animEffect>
                                    <p:set>
                                      <p:cBhvr>
                                        <p:cTn id="68" dur="1" fill="hold">
                                          <p:stCondLst>
                                            <p:cond delay="499"/>
                                          </p:stCondLst>
                                        </p:cTn>
                                        <p:tgtEl>
                                          <p:spTgt spid="3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 presetClass="entr"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24"/>
                                        </p:tgtEl>
                                      </p:cBhvr>
                                    </p:animEffect>
                                    <p:set>
                                      <p:cBhvr>
                                        <p:cTn id="78" dur="1" fill="hold">
                                          <p:stCondLst>
                                            <p:cond delay="499"/>
                                          </p:stCondLst>
                                        </p:cTn>
                                        <p:tgtEl>
                                          <p:spTgt spid="24"/>
                                        </p:tgtEl>
                                        <p:attrNameLst>
                                          <p:attrName>style.visibility</p:attrName>
                                        </p:attrNameLst>
                                      </p:cBhvr>
                                      <p:to>
                                        <p:strVal val="hidden"/>
                                      </p:to>
                                    </p:set>
                                  </p:childTnLst>
                                </p:cTn>
                              </p:par>
                              <p:par>
                                <p:cTn id="79" presetID="10" presetClass="entr" presetSubtype="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500"/>
                                        <p:tgtEl>
                                          <p:spTgt spid="2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27"/>
                                        </p:tgtEl>
                                      </p:cBhvr>
                                    </p:animEffect>
                                    <p:set>
                                      <p:cBhvr>
                                        <p:cTn id="86" dur="1" fill="hold">
                                          <p:stCondLst>
                                            <p:cond delay="499"/>
                                          </p:stCondLst>
                                        </p:cTn>
                                        <p:tgtEl>
                                          <p:spTgt spid="27"/>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500"/>
                                        <p:tgtEl>
                                          <p:spTgt spid="1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500"/>
                                        <p:tgtEl>
                                          <p:spTgt spid="1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500"/>
                                        <p:tgtEl>
                                          <p:spTgt spid="19"/>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17"/>
                                        </p:tgtEl>
                                      </p:cBhvr>
                                    </p:animEffect>
                                    <p:set>
                                      <p:cBhvr>
                                        <p:cTn id="104" dur="1" fill="hold">
                                          <p:stCondLst>
                                            <p:cond delay="499"/>
                                          </p:stCondLst>
                                        </p:cTn>
                                        <p:tgtEl>
                                          <p:spTgt spid="17"/>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8"/>
                                        </p:tgtEl>
                                      </p:cBhvr>
                                    </p:animEffect>
                                    <p:set>
                                      <p:cBhvr>
                                        <p:cTn id="107" dur="1" fill="hold">
                                          <p:stCondLst>
                                            <p:cond delay="499"/>
                                          </p:stCondLst>
                                        </p:cTn>
                                        <p:tgtEl>
                                          <p:spTgt spid="18"/>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9"/>
                                        </p:tgtEl>
                                      </p:cBhvr>
                                    </p:animEffect>
                                    <p:set>
                                      <p:cBhvr>
                                        <p:cTn id="110" dur="1" fill="hold">
                                          <p:stCondLst>
                                            <p:cond delay="499"/>
                                          </p:stCondLst>
                                        </p:cTn>
                                        <p:tgtEl>
                                          <p:spTgt spid="19"/>
                                        </p:tgtEl>
                                        <p:attrNameLst>
                                          <p:attrName>style.visibility</p:attrName>
                                        </p:attrNameLst>
                                      </p:cBhvr>
                                      <p:to>
                                        <p:strVal val="hidden"/>
                                      </p:to>
                                    </p:set>
                                  </p:childTnLst>
                                </p:cTn>
                              </p:par>
                              <p:par>
                                <p:cTn id="111" presetID="10" presetClass="entr" presetSubtype="0" fill="hold" grpId="0" nodeType="withEffect">
                                  <p:stCondLst>
                                    <p:cond delay="0"/>
                                  </p:stCondLst>
                                  <p:childTnLst>
                                    <p:set>
                                      <p:cBhvr>
                                        <p:cTn id="112" dur="1" fill="hold">
                                          <p:stCondLst>
                                            <p:cond delay="0"/>
                                          </p:stCondLst>
                                        </p:cTn>
                                        <p:tgtEl>
                                          <p:spTgt spid="20"/>
                                        </p:tgtEl>
                                        <p:attrNameLst>
                                          <p:attrName>style.visibility</p:attrName>
                                        </p:attrNameLst>
                                      </p:cBhvr>
                                      <p:to>
                                        <p:strVal val="visible"/>
                                      </p:to>
                                    </p:set>
                                    <p:animEffect transition="in" filter="fade">
                                      <p:cBhvr>
                                        <p:cTn id="113" dur="500"/>
                                        <p:tgtEl>
                                          <p:spTgt spid="2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500"/>
                                        <p:tgtEl>
                                          <p:spTgt spid="21"/>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1" grpId="0" animBg="1"/>
      <p:bldP spid="19" grpId="0" animBg="1"/>
      <p:bldP spid="19" grpId="1" animBg="1"/>
      <p:bldP spid="18" grpId="0" animBg="1"/>
      <p:bldP spid="18" grpId="1" animBg="1"/>
      <p:bldP spid="17" grpId="0" animBg="1"/>
      <p:bldP spid="17" grpId="1" animBg="1"/>
      <p:bldP spid="8" grpId="0"/>
      <p:bldP spid="9" grpId="0"/>
      <p:bldP spid="10" grpId="0"/>
      <p:bldP spid="11" grpId="0"/>
      <p:bldP spid="12" grpId="0"/>
      <p:bldP spid="14" grpId="0"/>
      <p:bldP spid="15" grpId="0"/>
      <p:bldP spid="16" grpId="0"/>
      <p:bldP spid="24" grpId="0"/>
      <p:bldP spid="24" grpId="1"/>
      <p:bldP spid="27" grpId="0"/>
      <p:bldP spid="27" grpId="1"/>
      <p:bldP spid="30" grpId="0"/>
      <p:bldP spid="30"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9831" y="1204241"/>
            <a:ext cx="8847670" cy="2035290"/>
          </a:xfrm>
          <a:prstGeom prst="rect">
            <a:avLst/>
          </a:prstGeom>
        </p:spPr>
        <p:txBody>
          <a:bodyPr vert="horz" lIns="91440" tIns="45720" rIns="91440" bIns="45720" rtlCol="0" anchor="ctr">
            <a:noAutofit/>
          </a:bodyPr>
          <a:lstStyle/>
          <a:p>
            <a:pPr lvl="0">
              <a:spcBef>
                <a:spcPct val="0"/>
              </a:spcBef>
              <a:defRPr/>
            </a:pPr>
            <a:r>
              <a:rPr lang="en-US" sz="3500" b="1" noProof="0" dirty="0" smtClean="0">
                <a:solidFill>
                  <a:schemeClr val="tx2">
                    <a:lumMod val="60000"/>
                    <a:lumOff val="40000"/>
                  </a:schemeClr>
                </a:solidFill>
              </a:rPr>
              <a:t>Getting ahead of the existing science and technology and thinking through various possible future scenarios</a:t>
            </a:r>
            <a:endParaRPr kumimoji="0" lang="en-US" sz="3500" b="1" i="0" u="none" strike="noStrike" kern="1200" cap="none" spc="0" normalizeH="0" baseline="0" noProof="0" dirty="0">
              <a:ln>
                <a:noFill/>
              </a:ln>
              <a:solidFill>
                <a:schemeClr val="tx2">
                  <a:lumMod val="60000"/>
                  <a:lumOff val="40000"/>
                </a:schemeClr>
              </a:solidFill>
              <a:effectLst/>
              <a:uLnTx/>
              <a:uFillTx/>
              <a:latin typeface="Calibri (Headings)"/>
              <a:ea typeface="+mj-ea"/>
              <a:cs typeface="Calibri (Headings)"/>
            </a:endParaRPr>
          </a:p>
        </p:txBody>
      </p:sp>
      <p:sp>
        <p:nvSpPr>
          <p:cNvPr id="5" name="Title 1"/>
          <p:cNvSpPr txBox="1">
            <a:spLocks/>
          </p:cNvSpPr>
          <p:nvPr/>
        </p:nvSpPr>
        <p:spPr>
          <a:xfrm>
            <a:off x="444497" y="4822710"/>
            <a:ext cx="9567334" cy="2035290"/>
          </a:xfrm>
          <a:prstGeom prst="rect">
            <a:avLst/>
          </a:prstGeom>
        </p:spPr>
        <p:txBody>
          <a:bodyPr vert="horz" lIns="91440" tIns="45720" rIns="91440" bIns="45720" rtlCol="0" anchor="ctr">
            <a:noAutofit/>
          </a:bodyPr>
          <a:lstStyle/>
          <a:p>
            <a:pPr lvl="0">
              <a:spcBef>
                <a:spcPct val="0"/>
              </a:spcBef>
              <a:defRPr/>
            </a:pPr>
            <a:r>
              <a:rPr lang="en-US" sz="3500" b="1" noProof="0" dirty="0" smtClean="0">
                <a:solidFill>
                  <a:schemeClr val="tx2">
                    <a:lumMod val="60000"/>
                    <a:lumOff val="40000"/>
                  </a:schemeClr>
                </a:solidFill>
              </a:rPr>
              <a:t>But </a:t>
            </a:r>
            <a:r>
              <a:rPr lang="is-IS" sz="3500" b="1" noProof="0" dirty="0" smtClean="0">
                <a:solidFill>
                  <a:schemeClr val="tx2">
                    <a:lumMod val="60000"/>
                    <a:lumOff val="40000"/>
                  </a:schemeClr>
                </a:solidFill>
              </a:rPr>
              <a:t>… </a:t>
            </a:r>
            <a:endParaRPr kumimoji="0" lang="en-US" sz="3500" b="1" i="0" u="none" strike="noStrike" kern="1200" cap="none" spc="0" normalizeH="0" baseline="0" noProof="0" dirty="0">
              <a:ln>
                <a:noFill/>
              </a:ln>
              <a:solidFill>
                <a:schemeClr val="tx2">
                  <a:lumMod val="60000"/>
                  <a:lumOff val="40000"/>
                </a:schemeClr>
              </a:solidFill>
              <a:effectLst/>
              <a:uLnTx/>
              <a:uFillTx/>
              <a:latin typeface="Calibri (Headings)"/>
              <a:ea typeface="+mj-ea"/>
              <a:cs typeface="Calibri (Headings)"/>
            </a:endParaRPr>
          </a:p>
        </p:txBody>
      </p:sp>
      <p:sp>
        <p:nvSpPr>
          <p:cNvPr id="6" name="Title 1"/>
          <p:cNvSpPr txBox="1">
            <a:spLocks/>
          </p:cNvSpPr>
          <p:nvPr/>
        </p:nvSpPr>
        <p:spPr>
          <a:xfrm>
            <a:off x="-1037165" y="-368484"/>
            <a:ext cx="8967041" cy="2035290"/>
          </a:xfrm>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D98094"/>
                </a:solidFill>
              </a:rPr>
              <a:t>This approach emphasizes </a:t>
            </a:r>
            <a:r>
              <a:rPr lang="is-IS" sz="4000" b="1" noProof="0" dirty="0" smtClean="0">
                <a:solidFill>
                  <a:srgbClr val="D98094"/>
                </a:solidFill>
              </a:rPr>
              <a:t>…</a:t>
            </a:r>
            <a:endParaRPr kumimoji="0" lang="en-US" sz="4000" b="1" i="0" u="none" strike="noStrike" kern="1200" cap="none" spc="0" normalizeH="0" baseline="0" noProof="0" dirty="0">
              <a:ln>
                <a:noFill/>
              </a:ln>
              <a:solidFill>
                <a:schemeClr val="tx1"/>
              </a:solidFill>
              <a:effectLst/>
              <a:uLnTx/>
              <a:uFillTx/>
              <a:latin typeface="Calibri (Headings)"/>
              <a:ea typeface="+mj-ea"/>
              <a:cs typeface="Calibri (Headings)"/>
            </a:endParaRPr>
          </a:p>
        </p:txBody>
      </p:sp>
      <p:sp>
        <p:nvSpPr>
          <p:cNvPr id="7" name="Title 1"/>
          <p:cNvSpPr txBox="1">
            <a:spLocks/>
          </p:cNvSpPr>
          <p:nvPr/>
        </p:nvSpPr>
        <p:spPr>
          <a:xfrm>
            <a:off x="359832" y="3239531"/>
            <a:ext cx="8170336" cy="2035290"/>
          </a:xfrm>
          <a:prstGeom prst="rect">
            <a:avLst/>
          </a:prstGeom>
        </p:spPr>
        <p:txBody>
          <a:bodyPr vert="horz" lIns="91440" tIns="45720" rIns="91440" bIns="45720" rtlCol="0" anchor="ctr">
            <a:noAutofit/>
          </a:bodyPr>
          <a:lstStyle/>
          <a:p>
            <a:pPr lvl="0">
              <a:spcBef>
                <a:spcPct val="0"/>
              </a:spcBef>
              <a:defRPr/>
            </a:pPr>
            <a:r>
              <a:rPr lang="en-US" sz="3500" b="1" noProof="0" dirty="0" smtClean="0">
                <a:solidFill>
                  <a:schemeClr val="tx2">
                    <a:lumMod val="60000"/>
                    <a:lumOff val="40000"/>
                  </a:schemeClr>
                </a:solidFill>
              </a:rPr>
              <a:t>The need to develop an ethical/ policy framework for future shaping events for the better, as best we can</a:t>
            </a:r>
            <a:endParaRPr kumimoji="0" lang="en-US" sz="3500" b="1" i="0" u="none" strike="noStrike" kern="1200" cap="none" spc="0" normalizeH="0" baseline="0" noProof="0" dirty="0">
              <a:ln>
                <a:noFill/>
              </a:ln>
              <a:solidFill>
                <a:schemeClr val="tx2">
                  <a:lumMod val="60000"/>
                  <a:lumOff val="40000"/>
                </a:schemeClr>
              </a:solidFill>
              <a:effectLst/>
              <a:uLnTx/>
              <a:uFillTx/>
              <a:latin typeface="Calibri (Headings)"/>
              <a:ea typeface="+mj-ea"/>
              <a:cs typeface="Calibri (Headings)"/>
            </a:endParaRPr>
          </a:p>
        </p:txBody>
      </p:sp>
    </p:spTree>
    <p:extLst>
      <p:ext uri="{BB962C8B-B14F-4D97-AF65-F5344CB8AC3E}">
        <p14:creationId xmlns:p14="http://schemas.microsoft.com/office/powerpoint/2010/main" val="933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0498" y="-373846"/>
            <a:ext cx="8967041" cy="2035290"/>
          </a:xfrm>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D98094"/>
                </a:solidFill>
              </a:rPr>
              <a:t>What if love is </a:t>
            </a:r>
            <a:r>
              <a:rPr lang="en-US" sz="4000" b="1" i="1" noProof="0" dirty="0" smtClean="0">
                <a:solidFill>
                  <a:srgbClr val="D98094"/>
                </a:solidFill>
              </a:rPr>
              <a:t>already</a:t>
            </a:r>
            <a:r>
              <a:rPr lang="en-US" sz="4000" b="1" noProof="0" dirty="0" smtClean="0">
                <a:solidFill>
                  <a:srgbClr val="D98094"/>
                </a:solidFill>
              </a:rPr>
              <a:t> </a:t>
            </a:r>
            <a:r>
              <a:rPr lang="en-US" sz="4000" b="1" noProof="0" dirty="0" err="1" smtClean="0">
                <a:solidFill>
                  <a:srgbClr val="D98094"/>
                </a:solidFill>
              </a:rPr>
              <a:t>medicalized</a:t>
            </a:r>
            <a:r>
              <a:rPr lang="en-US" sz="4000" b="1" noProof="0" dirty="0" smtClean="0">
                <a:solidFill>
                  <a:srgbClr val="D98094"/>
                </a:solidFill>
              </a:rPr>
              <a:t>?</a:t>
            </a:r>
            <a:endParaRPr kumimoji="0" lang="en-US" sz="4000" b="1" i="0" u="none" strike="noStrike" kern="1200" cap="none" spc="0" normalizeH="0" baseline="0" noProof="0" dirty="0">
              <a:ln>
                <a:noFill/>
              </a:ln>
              <a:solidFill>
                <a:schemeClr val="tx1"/>
              </a:solidFill>
              <a:effectLst/>
              <a:uLnTx/>
              <a:uFillTx/>
              <a:latin typeface="Calibri (Headings)"/>
              <a:ea typeface="+mj-ea"/>
              <a:cs typeface="Calibri (Headings)"/>
            </a:endParaRPr>
          </a:p>
        </p:txBody>
      </p:sp>
      <p:pic>
        <p:nvPicPr>
          <p:cNvPr id="5" name="Picture 4" descr="Screen Shot 2016-02-24 at 11.50.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70" y="1137528"/>
            <a:ext cx="9144000" cy="5529969"/>
          </a:xfrm>
          <a:prstGeom prst="rect">
            <a:avLst/>
          </a:prstGeom>
        </p:spPr>
      </p:pic>
    </p:spTree>
    <p:extLst>
      <p:ext uri="{BB962C8B-B14F-4D97-AF65-F5344CB8AC3E}">
        <p14:creationId xmlns:p14="http://schemas.microsoft.com/office/powerpoint/2010/main" val="370987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9"/>
            <a:ext cx="8229600" cy="1143000"/>
          </a:xfrm>
        </p:spPr>
        <p:txBody>
          <a:bodyPr/>
          <a:lstStyle/>
          <a:p>
            <a:r>
              <a:rPr lang="en-US" b="1" dirty="0">
                <a:solidFill>
                  <a:srgbClr val="558ED5"/>
                </a:solidFill>
              </a:rPr>
              <a:t>T</a:t>
            </a:r>
            <a:r>
              <a:rPr lang="en-US" b="1" dirty="0" smtClean="0">
                <a:solidFill>
                  <a:srgbClr val="558ED5"/>
                </a:solidFill>
              </a:rPr>
              <a:t>he current paper </a:t>
            </a:r>
            <a:endParaRPr lang="en-US" b="1" dirty="0">
              <a:solidFill>
                <a:srgbClr val="558ED5"/>
              </a:solidFill>
            </a:endParaRPr>
          </a:p>
        </p:txBody>
      </p:sp>
      <p:sp>
        <p:nvSpPr>
          <p:cNvPr id="3" name="Content Placeholder 2"/>
          <p:cNvSpPr>
            <a:spLocks noGrp="1"/>
          </p:cNvSpPr>
          <p:nvPr>
            <p:ph idx="1"/>
          </p:nvPr>
        </p:nvSpPr>
        <p:spPr>
          <a:xfrm>
            <a:off x="457199" y="931332"/>
            <a:ext cx="8411633" cy="5926667"/>
          </a:xfrm>
        </p:spPr>
        <p:txBody>
          <a:bodyPr>
            <a:normAutofit lnSpcReduction="10000"/>
          </a:bodyPr>
          <a:lstStyle/>
          <a:p>
            <a:r>
              <a:rPr lang="en-US" dirty="0" smtClean="0"/>
              <a:t>we have good reason to suspect that certain drugs that are </a:t>
            </a:r>
            <a:r>
              <a:rPr lang="en-US" i="1" dirty="0" smtClean="0"/>
              <a:t>already in widespread use </a:t>
            </a:r>
            <a:r>
              <a:rPr lang="en-US" dirty="0" smtClean="0"/>
              <a:t>(i.e., for individual-level therapeutic purposes) are having potentially serious effects on our relationships – only we don’t know what those effects are</a:t>
            </a:r>
          </a:p>
          <a:p>
            <a:r>
              <a:rPr lang="en-US" dirty="0" smtClean="0"/>
              <a:t>we should study these effects so that we can “avoid the worst dangers” they pose and possibly “harness them to better ends” (</a:t>
            </a:r>
            <a:r>
              <a:rPr lang="en-US" dirty="0" err="1" smtClean="0"/>
              <a:t>Levey</a:t>
            </a:r>
            <a:r>
              <a:rPr lang="en-US" dirty="0" smtClean="0"/>
              <a:t> et al. 2014)</a:t>
            </a:r>
          </a:p>
          <a:p>
            <a:r>
              <a:rPr lang="en-US" dirty="0" smtClean="0"/>
              <a:t>shift from individuals (symptoms) to relationships + broader social effects</a:t>
            </a:r>
          </a:p>
        </p:txBody>
      </p:sp>
    </p:spTree>
    <p:extLst>
      <p:ext uri="{BB962C8B-B14F-4D97-AF65-F5344CB8AC3E}">
        <p14:creationId xmlns:p14="http://schemas.microsoft.com/office/powerpoint/2010/main" val="299682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D98094"/>
                </a:solidFill>
              </a:rPr>
              <a:t>A couple of case studies</a:t>
            </a:r>
            <a:endParaRPr kumimoji="0" lang="en-US" sz="4000" b="1" i="0" u="none" strike="noStrike" kern="1200" cap="none" spc="0" normalizeH="0" baseline="0" noProof="0" dirty="0">
              <a:ln>
                <a:noFill/>
              </a:ln>
              <a:solidFill>
                <a:schemeClr val="tx1"/>
              </a:solidFill>
              <a:effectLst/>
              <a:uLnTx/>
              <a:uFillTx/>
              <a:latin typeface="Calibri (Headings)"/>
              <a:ea typeface="+mj-ea"/>
              <a:cs typeface="Calibri (Headings)"/>
            </a:endParaRPr>
          </a:p>
        </p:txBody>
      </p:sp>
      <p:sp>
        <p:nvSpPr>
          <p:cNvPr id="6" name="Title 1"/>
          <p:cNvSpPr txBox="1">
            <a:spLocks/>
          </p:cNvSpPr>
          <p:nvPr/>
        </p:nvSpPr>
        <p:spPr>
          <a:xfrm>
            <a:off x="829732" y="1523472"/>
            <a:ext cx="8335435" cy="4466166"/>
          </a:xfrm>
          <a:prstGeom prst="rect">
            <a:avLst/>
          </a:prstGeom>
        </p:spPr>
        <p:txBody>
          <a:bodyPr vert="horz" lIns="91440" tIns="45720" rIns="91440" bIns="45720" rtlCol="0" anchor="ctr">
            <a:noAutofit/>
          </a:bodyPr>
          <a:lstStyle/>
          <a:p>
            <a:r>
              <a:rPr lang="en-US" sz="3600" dirty="0"/>
              <a:t>Fisher, H. E., &amp; Thomson Jr., J. A. (2007). </a:t>
            </a:r>
            <a:r>
              <a:rPr lang="en-US" sz="3600" dirty="0">
                <a:solidFill>
                  <a:srgbClr val="558ED5"/>
                </a:solidFill>
              </a:rPr>
              <a:t>Lust, romance, attachment: do the side effects of serotonin-enhancing antidepressants jeopardize romantic love, marriage, and fertility? </a:t>
            </a:r>
            <a:r>
              <a:rPr lang="en-US" sz="3600" dirty="0"/>
              <a:t>In S. </a:t>
            </a:r>
            <a:r>
              <a:rPr lang="en-US" sz="3600" dirty="0" err="1"/>
              <a:t>Platek</a:t>
            </a:r>
            <a:r>
              <a:rPr lang="en-US" sz="3600" dirty="0"/>
              <a:t>, J. Keenan, and T. Shackelford (Eds.), </a:t>
            </a:r>
            <a:r>
              <a:rPr lang="en-US" sz="3600" i="1" dirty="0"/>
              <a:t>Evolutionary cognitive neuroscience</a:t>
            </a:r>
            <a:r>
              <a:rPr lang="en-US" sz="3600" dirty="0"/>
              <a:t>, pp. 245-283. Cambridge: MIT Press.</a:t>
            </a:r>
          </a:p>
        </p:txBody>
      </p:sp>
    </p:spTree>
    <p:extLst>
      <p:ext uri="{BB962C8B-B14F-4D97-AF65-F5344CB8AC3E}">
        <p14:creationId xmlns:p14="http://schemas.microsoft.com/office/powerpoint/2010/main" val="228898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D98094"/>
                </a:solidFill>
              </a:rPr>
              <a:t>A couple of case studies</a:t>
            </a:r>
            <a:endParaRPr kumimoji="0" lang="en-US" sz="4000" b="1" i="0" u="none" strike="noStrike" kern="1200" cap="none" spc="0" normalizeH="0" baseline="0" noProof="0" dirty="0">
              <a:ln>
                <a:noFill/>
              </a:ln>
              <a:solidFill>
                <a:schemeClr val="tx1"/>
              </a:solidFill>
              <a:effectLst/>
              <a:uLnTx/>
              <a:uFillTx/>
              <a:latin typeface="Calibri (Headings)"/>
              <a:ea typeface="+mj-ea"/>
              <a:cs typeface="Calibri (Headings)"/>
            </a:endParaRPr>
          </a:p>
        </p:txBody>
      </p:sp>
      <p:sp>
        <p:nvSpPr>
          <p:cNvPr id="5" name="Title 1"/>
          <p:cNvSpPr txBox="1">
            <a:spLocks/>
          </p:cNvSpPr>
          <p:nvPr/>
        </p:nvSpPr>
        <p:spPr>
          <a:xfrm>
            <a:off x="503765" y="1100132"/>
            <a:ext cx="8335435" cy="4466166"/>
          </a:xfrm>
          <a:prstGeom prst="rect">
            <a:avLst/>
          </a:prstGeom>
        </p:spPr>
        <p:txBody>
          <a:bodyPr vert="horz" lIns="91440" tIns="45720" rIns="91440" bIns="45720" rtlCol="0" anchor="ctr">
            <a:noAutofit/>
          </a:bodyPr>
          <a:lstStyle/>
          <a:p>
            <a:endParaRPr lang="en-US" sz="2500" dirty="0" smtClean="0"/>
          </a:p>
          <a:p>
            <a:endParaRPr lang="en-US" sz="2500" dirty="0"/>
          </a:p>
          <a:p>
            <a:endParaRPr lang="en-US" sz="2500" dirty="0" smtClean="0"/>
          </a:p>
          <a:p>
            <a:r>
              <a:rPr lang="en-US" sz="2500" dirty="0" smtClean="0"/>
              <a:t>Re: a </a:t>
            </a:r>
            <a:r>
              <a:rPr lang="en-US" sz="2500" dirty="0"/>
              <a:t>26-year-old man who had panic attacks that required high doses of an </a:t>
            </a:r>
            <a:r>
              <a:rPr lang="en-US" sz="2500" dirty="0" smtClean="0"/>
              <a:t>SSRI: </a:t>
            </a:r>
          </a:p>
          <a:p>
            <a:endParaRPr lang="en-US" sz="2500" dirty="0"/>
          </a:p>
          <a:p>
            <a:r>
              <a:rPr lang="en-US" sz="2500" dirty="0" smtClean="0"/>
              <a:t>He </a:t>
            </a:r>
            <a:r>
              <a:rPr lang="en-US" sz="2500" dirty="0"/>
              <a:t>soon experienced diminished libido and impotence. A handsome, personable, intelligent man, he was readily sought after by women. However, he ended several relationships because he was too embarrassed about his inability to perform sexually. Although he tried several other medications, he was able to control his panic disorder only with high doses of serotonin enhancers. Eventually he retreated into a social life in which he avoided serious dating. When last evaluated he still confined himself to non-sexual relationships with </a:t>
            </a:r>
            <a:r>
              <a:rPr lang="en-US" sz="2500" dirty="0" smtClean="0"/>
              <a:t>women.</a:t>
            </a:r>
            <a:endParaRPr lang="en-US" sz="2500" dirty="0"/>
          </a:p>
        </p:txBody>
      </p:sp>
    </p:spTree>
    <p:extLst>
      <p:ext uri="{BB962C8B-B14F-4D97-AF65-F5344CB8AC3E}">
        <p14:creationId xmlns:p14="http://schemas.microsoft.com/office/powerpoint/2010/main" val="183134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D98094"/>
                </a:solidFill>
              </a:rPr>
              <a:t>A couple of case studies</a:t>
            </a:r>
            <a:endParaRPr kumimoji="0" lang="en-US" sz="4000" b="1" i="0" u="none" strike="noStrike" kern="1200" cap="none" spc="0" normalizeH="0" baseline="0" noProof="0" dirty="0">
              <a:ln>
                <a:noFill/>
              </a:ln>
              <a:solidFill>
                <a:schemeClr val="tx1"/>
              </a:solidFill>
              <a:effectLst/>
              <a:uLnTx/>
              <a:uFillTx/>
              <a:latin typeface="Calibri (Headings)"/>
              <a:ea typeface="+mj-ea"/>
              <a:cs typeface="Calibri (Headings)"/>
            </a:endParaRPr>
          </a:p>
        </p:txBody>
      </p:sp>
      <p:sp>
        <p:nvSpPr>
          <p:cNvPr id="5" name="Title 1"/>
          <p:cNvSpPr txBox="1">
            <a:spLocks/>
          </p:cNvSpPr>
          <p:nvPr/>
        </p:nvSpPr>
        <p:spPr>
          <a:xfrm>
            <a:off x="503765" y="592124"/>
            <a:ext cx="8335435" cy="4466166"/>
          </a:xfrm>
          <a:prstGeom prst="rect">
            <a:avLst/>
          </a:prstGeom>
        </p:spPr>
        <p:txBody>
          <a:bodyPr vert="horz" lIns="91440" tIns="45720" rIns="91440" bIns="45720" rtlCol="0" anchor="ctr">
            <a:noAutofit/>
          </a:bodyPr>
          <a:lstStyle/>
          <a:p>
            <a:endParaRPr lang="en-US" sz="2500" dirty="0" smtClean="0"/>
          </a:p>
          <a:p>
            <a:endParaRPr lang="en-US" sz="2500" dirty="0"/>
          </a:p>
          <a:p>
            <a:endParaRPr lang="en-US" sz="2500" dirty="0" smtClean="0"/>
          </a:p>
          <a:p>
            <a:endParaRPr lang="en-US" sz="2500" dirty="0"/>
          </a:p>
          <a:p>
            <a:endParaRPr lang="en-US" sz="2500" dirty="0" smtClean="0"/>
          </a:p>
          <a:p>
            <a:r>
              <a:rPr lang="en-US" sz="2500" dirty="0" smtClean="0"/>
              <a:t>From </a:t>
            </a:r>
            <a:r>
              <a:rPr lang="en-US" sz="2500" dirty="0"/>
              <a:t>a letter published in the </a:t>
            </a:r>
            <a:r>
              <a:rPr lang="en-US" sz="2500" i="1" dirty="0"/>
              <a:t>New York Times</a:t>
            </a:r>
            <a:r>
              <a:rPr lang="en-US" sz="2500" dirty="0"/>
              <a:t> (Frankel, 2004): </a:t>
            </a:r>
          </a:p>
          <a:p>
            <a:r>
              <a:rPr lang="en-US" sz="2500" dirty="0"/>
              <a:t> </a:t>
            </a:r>
          </a:p>
          <a:p>
            <a:r>
              <a:rPr lang="en-US" sz="2500" dirty="0"/>
              <a:t>After two bouts of depression in 20 years, my therapist recommended I stay on serotonin-enhancing antidepressants indefinitely. As appreciative as I was to have regained my health, I found that my usual enthusiasm for life was replaced with blandness. My romantic feelings for my wife declined drastically. With the approval of my therapist, I gradually discontinued my medication. My enthusiasm returned and our romance is now as strong as ever. I am prepared to deal with another bout of depression if need be, but in my case the long-term side effects of antidepressants render them off limits.</a:t>
            </a:r>
          </a:p>
        </p:txBody>
      </p:sp>
    </p:spTree>
    <p:extLst>
      <p:ext uri="{BB962C8B-B14F-4D97-AF65-F5344CB8AC3E}">
        <p14:creationId xmlns:p14="http://schemas.microsoft.com/office/powerpoint/2010/main" val="42520458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D98094"/>
                </a:solidFill>
              </a:rPr>
              <a:t>A couple of case studies</a:t>
            </a:r>
            <a:endParaRPr kumimoji="0" lang="en-US" sz="4000" b="1" i="0" u="none" strike="noStrike" kern="1200" cap="none" spc="0" normalizeH="0" baseline="0" noProof="0" dirty="0">
              <a:ln>
                <a:noFill/>
              </a:ln>
              <a:solidFill>
                <a:schemeClr val="tx1"/>
              </a:solidFill>
              <a:effectLst/>
              <a:uLnTx/>
              <a:uFillTx/>
              <a:latin typeface="Calibri (Headings)"/>
              <a:ea typeface="+mj-ea"/>
              <a:cs typeface="Calibri (Headings)"/>
            </a:endParaRPr>
          </a:p>
        </p:txBody>
      </p:sp>
      <p:sp>
        <p:nvSpPr>
          <p:cNvPr id="5" name="Title 1"/>
          <p:cNvSpPr txBox="1">
            <a:spLocks/>
          </p:cNvSpPr>
          <p:nvPr/>
        </p:nvSpPr>
        <p:spPr>
          <a:xfrm>
            <a:off x="503765" y="1735143"/>
            <a:ext cx="8335435" cy="4466166"/>
          </a:xfrm>
          <a:prstGeom prst="rect">
            <a:avLst/>
          </a:prstGeom>
        </p:spPr>
        <p:txBody>
          <a:bodyPr vert="horz" lIns="91440" tIns="45720" rIns="91440" bIns="45720" rtlCol="0" anchor="ctr">
            <a:noAutofit/>
          </a:bodyPr>
          <a:lstStyle/>
          <a:p>
            <a:r>
              <a:rPr lang="en-US" sz="2500" dirty="0" smtClean="0"/>
              <a:t>From </a:t>
            </a:r>
            <a:r>
              <a:rPr lang="en-US" sz="2500" dirty="0"/>
              <a:t>a </a:t>
            </a:r>
            <a:r>
              <a:rPr lang="en-US" sz="2500" dirty="0" smtClean="0"/>
              <a:t>profile in </a:t>
            </a:r>
            <a:r>
              <a:rPr lang="en-US" sz="2500" i="1" dirty="0"/>
              <a:t>Elle</a:t>
            </a:r>
            <a:r>
              <a:rPr lang="en-US" sz="2500" dirty="0"/>
              <a:t> magazine (</a:t>
            </a:r>
            <a:r>
              <a:rPr lang="en-US" sz="2500" dirty="0" err="1"/>
              <a:t>Kamps</a:t>
            </a:r>
            <a:r>
              <a:rPr lang="en-US" sz="2500" dirty="0"/>
              <a:t>, 2012): </a:t>
            </a:r>
          </a:p>
          <a:p>
            <a:r>
              <a:rPr lang="en-US" sz="2500" dirty="0"/>
              <a:t> </a:t>
            </a:r>
          </a:p>
          <a:p>
            <a:r>
              <a:rPr lang="en-US" sz="2500" dirty="0"/>
              <a:t>Before they got on antidepressants, Susan's tendency to rail at length (about whatever happened to be irking her) exacerbated Will's "extremely self-critical" tendencies: "Whereas in her depression she'd tend to lash out, in mine I'd tend to sink inward," he says. … "We were heading down a bad path." Now, though, they agree their marriage is much better balanced. Susan's rough edges have "softened," as Will puts it, and with this—plus the boost medication has given his own confidence—he's become more forthcoming: They're able to work to­gether to solve problems. "We really are each other's best partners," Will says. "To call us soul mates I think would be accurate." </a:t>
            </a:r>
          </a:p>
        </p:txBody>
      </p:sp>
    </p:spTree>
    <p:extLst>
      <p:ext uri="{BB962C8B-B14F-4D97-AF65-F5344CB8AC3E}">
        <p14:creationId xmlns:p14="http://schemas.microsoft.com/office/powerpoint/2010/main" val="26956321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Yes, that’s exactly the point </a:t>
            </a:r>
            <a:r>
              <a:rPr lang="is-IS" dirty="0" smtClean="0"/>
              <a:t>… we need more research</a:t>
            </a:r>
            <a:endParaRPr lang="en-US" dirty="0" smtClean="0"/>
          </a:p>
          <a:p>
            <a:r>
              <a:rPr lang="en-US" dirty="0" smtClean="0"/>
              <a:t>drug </a:t>
            </a:r>
            <a:r>
              <a:rPr lang="en-US" dirty="0"/>
              <a:t>(dose) X person X couple X circumstances </a:t>
            </a:r>
          </a:p>
          <a:p>
            <a:r>
              <a:rPr lang="en-US" dirty="0" smtClean="0"/>
              <a:t>Further example: “</a:t>
            </a:r>
            <a:r>
              <a:rPr lang="en-US" dirty="0"/>
              <a:t>lowered libido” </a:t>
            </a:r>
            <a:r>
              <a:rPr lang="is-IS" dirty="0"/>
              <a:t>… good or bad?</a:t>
            </a:r>
            <a:endParaRPr lang="en-US" dirty="0"/>
          </a:p>
          <a:p>
            <a:endParaRPr lang="en-US" dirty="0"/>
          </a:p>
        </p:txBody>
      </p:sp>
      <p:sp>
        <p:nvSpPr>
          <p:cNvPr id="4" name="Title 1"/>
          <p:cNvSpPr txBox="1">
            <a:spLocks noGrp="1"/>
          </p:cNvSpPr>
          <p:nvPr>
            <p:ph type="title"/>
          </p:nvPr>
        </p:nvSpPr>
        <p:spPr>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D98094"/>
                </a:solidFill>
              </a:rPr>
              <a:t>But those are just anecdotes!</a:t>
            </a:r>
            <a:endParaRPr kumimoji="0" lang="en-US" sz="4000" b="1" i="0" u="none" strike="noStrike" kern="1200" cap="none" spc="0" normalizeH="0" baseline="0" noProof="0" dirty="0">
              <a:ln>
                <a:noFill/>
              </a:ln>
              <a:solidFill>
                <a:schemeClr val="tx1"/>
              </a:solidFill>
              <a:effectLst/>
              <a:uLnTx/>
              <a:uFillTx/>
              <a:latin typeface="Calibri (Headings)"/>
              <a:ea typeface="+mj-ea"/>
              <a:cs typeface="Calibri (Headings)"/>
            </a:endParaRPr>
          </a:p>
        </p:txBody>
      </p:sp>
    </p:spTree>
    <p:extLst>
      <p:ext uri="{BB962C8B-B14F-4D97-AF65-F5344CB8AC3E}">
        <p14:creationId xmlns:p14="http://schemas.microsoft.com/office/powerpoint/2010/main" val="31777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558ED5"/>
                </a:solidFill>
              </a:rPr>
              <a:t>Low libido </a:t>
            </a:r>
            <a:r>
              <a:rPr lang="is-IS" sz="4000" b="1" noProof="0" dirty="0" smtClean="0">
                <a:solidFill>
                  <a:srgbClr val="558ED5"/>
                </a:solidFill>
              </a:rPr>
              <a:t>… </a:t>
            </a:r>
            <a:endParaRPr kumimoji="0" lang="en-US" sz="4000" b="1" i="0" u="none" strike="noStrike" kern="1200" cap="none" spc="0" normalizeH="0" baseline="0" noProof="0" dirty="0">
              <a:ln>
                <a:noFill/>
              </a:ln>
              <a:solidFill>
                <a:srgbClr val="558ED5"/>
              </a:solidFill>
              <a:effectLst/>
              <a:uLnTx/>
              <a:uFillTx/>
              <a:latin typeface="Calibri (Headings)"/>
              <a:cs typeface="Calibri (Headings)"/>
            </a:endParaRPr>
          </a:p>
        </p:txBody>
      </p:sp>
      <p:sp>
        <p:nvSpPr>
          <p:cNvPr id="6" name="Content Placeholder 5"/>
          <p:cNvSpPr>
            <a:spLocks noGrp="1"/>
          </p:cNvSpPr>
          <p:nvPr>
            <p:ph idx="1"/>
          </p:nvPr>
        </p:nvSpPr>
        <p:spPr/>
        <p:txBody>
          <a:bodyPr/>
          <a:lstStyle/>
          <a:p>
            <a:r>
              <a:rPr lang="en-US" dirty="0" smtClean="0"/>
              <a:t>SSRIs sometimes prescribed off-label as treatment for “premature ejaculation”</a:t>
            </a:r>
          </a:p>
          <a:p>
            <a:r>
              <a:rPr lang="en-US" dirty="0" smtClean="0"/>
              <a:t>For others, a sufficiently low (or mismatched) libido could be problematic </a:t>
            </a:r>
          </a:p>
          <a:p>
            <a:r>
              <a:rPr lang="en-US" dirty="0" smtClean="0"/>
              <a:t>But it depends! </a:t>
            </a:r>
          </a:p>
        </p:txBody>
      </p:sp>
    </p:spTree>
    <p:extLst>
      <p:ext uri="{BB962C8B-B14F-4D97-AF65-F5344CB8AC3E}">
        <p14:creationId xmlns:p14="http://schemas.microsoft.com/office/powerpoint/2010/main" val="351882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D98094"/>
                </a:solidFill>
              </a:rPr>
              <a:t>It depends</a:t>
            </a:r>
            <a:endParaRPr kumimoji="0" lang="en-US" sz="4000" b="1" i="0" u="none" strike="noStrike" kern="1200" cap="none" spc="0" normalizeH="0" baseline="0" noProof="0" dirty="0">
              <a:ln>
                <a:noFill/>
              </a:ln>
              <a:solidFill>
                <a:schemeClr val="tx1"/>
              </a:solidFill>
              <a:effectLst/>
              <a:uLnTx/>
              <a:uFillTx/>
              <a:latin typeface="Calibri (Headings)"/>
              <a:ea typeface="+mj-ea"/>
              <a:cs typeface="Calibri (Headings)"/>
            </a:endParaRPr>
          </a:p>
        </p:txBody>
      </p:sp>
      <p:sp>
        <p:nvSpPr>
          <p:cNvPr id="5" name="Title 1"/>
          <p:cNvSpPr txBox="1">
            <a:spLocks/>
          </p:cNvSpPr>
          <p:nvPr/>
        </p:nvSpPr>
        <p:spPr>
          <a:xfrm>
            <a:off x="503765" y="1628785"/>
            <a:ext cx="8335435" cy="4466166"/>
          </a:xfrm>
          <a:prstGeom prst="rect">
            <a:avLst/>
          </a:prstGeom>
        </p:spPr>
        <p:txBody>
          <a:bodyPr vert="horz" lIns="91440" tIns="45720" rIns="91440" bIns="45720" rtlCol="0" anchor="ctr">
            <a:noAutofit/>
          </a:bodyPr>
          <a:lstStyle/>
          <a:p>
            <a:r>
              <a:rPr lang="en-US" sz="2800" dirty="0" smtClean="0"/>
              <a:t>“The character</a:t>
            </a:r>
            <a:r>
              <a:rPr lang="en-US" sz="2800" dirty="0"/>
              <a:t>, intensity, and expression of different people’s sexual drives and/or capacities ranges widely even without the influence of </a:t>
            </a:r>
            <a:r>
              <a:rPr lang="en-US" sz="2800" dirty="0" smtClean="0"/>
              <a:t>medication, </a:t>
            </a:r>
            <a:r>
              <a:rPr lang="en-US" sz="2800" dirty="0"/>
              <a:t>and whether a given alteration to those factors is likely to frustrate, or facilitate, one’s relationship goals will depend upon the type and degree of alteration, the means by which it is achieved, the nature of the relationship goals themselves (as well as the nature of the relationship), and so on, all considered within the context of other possible means by which those goals could be achieved, the shared values of the couple in question, etc</a:t>
            </a:r>
            <a:r>
              <a:rPr lang="en-US" sz="2800" dirty="0" smtClean="0"/>
              <a:t>.” </a:t>
            </a:r>
            <a:endParaRPr lang="en-US" sz="2500" dirty="0"/>
          </a:p>
        </p:txBody>
      </p:sp>
    </p:spTree>
    <p:extLst>
      <p:ext uri="{BB962C8B-B14F-4D97-AF65-F5344CB8AC3E}">
        <p14:creationId xmlns:p14="http://schemas.microsoft.com/office/powerpoint/2010/main" val="329002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35643" y="5111852"/>
            <a:ext cx="2036741"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4000" b="1" i="0" u="none" strike="noStrike" kern="1200" cap="none" spc="0" normalizeH="0" baseline="0" noProof="0" dirty="0" smtClean="0">
                <a:ln>
                  <a:noFill/>
                </a:ln>
                <a:solidFill>
                  <a:srgbClr val="D98094"/>
                </a:solidFill>
                <a:effectLst/>
                <a:uLnTx/>
                <a:uFillTx/>
                <a:latin typeface="+mn-lt"/>
                <a:ea typeface="+mn-ea"/>
                <a:cs typeface="+mn-cs"/>
              </a:rPr>
              <a:t>LUST</a:t>
            </a:r>
          </a:p>
          <a:p>
            <a:pPr marL="0" marR="0" lvl="0" indent="0" defTabSz="457200" rtl="0" eaLnBrk="1" fontAlgn="auto" latinLnBrk="0" hangingPunct="1">
              <a:lnSpc>
                <a:spcPct val="100000"/>
              </a:lnSpc>
              <a:spcBef>
                <a:spcPct val="20000"/>
              </a:spcBef>
              <a:spcAft>
                <a:spcPts val="0"/>
              </a:spcAft>
              <a:buClrTx/>
              <a:buSzTx/>
              <a:buFontTx/>
              <a:buChar char="•"/>
              <a:tabLst/>
              <a:defRPr/>
            </a:pP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4" name="Subtitle 2"/>
          <p:cNvSpPr txBox="1">
            <a:spLocks/>
          </p:cNvSpPr>
          <p:nvPr/>
        </p:nvSpPr>
        <p:spPr>
          <a:xfrm>
            <a:off x="2294132" y="5111852"/>
            <a:ext cx="3590189" cy="638984"/>
          </a:xfrm>
          <a:prstGeom prst="rect">
            <a:avLst/>
          </a:prstGeom>
        </p:spPr>
        <p:txBody>
          <a:bodyPr vert="horz" lIns="91440" tIns="45720" rIns="91440" bIns="45720" rtlCol="0">
            <a:noAutofit/>
          </a:bodyPr>
          <a:lstStyle/>
          <a:p>
            <a:pPr lvl="0">
              <a:spcBef>
                <a:spcPct val="20000"/>
              </a:spcBef>
              <a:defRPr/>
            </a:pPr>
            <a:r>
              <a:rPr lang="en-US" sz="4000" b="1" dirty="0" smtClean="0">
                <a:solidFill>
                  <a:schemeClr val="accent5">
                    <a:lumMod val="60000"/>
                    <a:lumOff val="40000"/>
                  </a:schemeClr>
                </a:solidFill>
              </a:rPr>
              <a:t>ATTRACTION</a:t>
            </a: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6" name="Subtitle 2"/>
          <p:cNvSpPr txBox="1">
            <a:spLocks/>
          </p:cNvSpPr>
          <p:nvPr/>
        </p:nvSpPr>
        <p:spPr>
          <a:xfrm>
            <a:off x="5581619" y="5111852"/>
            <a:ext cx="3646794" cy="638984"/>
          </a:xfrm>
          <a:prstGeom prst="rect">
            <a:avLst/>
          </a:prstGeom>
        </p:spPr>
        <p:txBody>
          <a:bodyPr vert="horz" lIns="91440" tIns="45720" rIns="91440" bIns="45720" rtlCol="0">
            <a:noAutofit/>
          </a:bodyPr>
          <a:lstStyle/>
          <a:p>
            <a:pPr lvl="0">
              <a:spcBef>
                <a:spcPct val="20000"/>
              </a:spcBef>
              <a:defRPr/>
            </a:pPr>
            <a:r>
              <a:rPr lang="en-US" sz="4000" b="1" dirty="0" smtClean="0">
                <a:solidFill>
                  <a:schemeClr val="accent1">
                    <a:lumMod val="60000"/>
                    <a:lumOff val="40000"/>
                  </a:schemeClr>
                </a:solidFill>
              </a:rPr>
              <a:t>ATTACHMENT</a:t>
            </a: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8" name="Subtitle 2"/>
          <p:cNvSpPr txBox="1">
            <a:spLocks/>
          </p:cNvSpPr>
          <p:nvPr/>
        </p:nvSpPr>
        <p:spPr>
          <a:xfrm>
            <a:off x="535643" y="4415988"/>
            <a:ext cx="2036741"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rgbClr val="D98094"/>
                </a:solidFill>
                <a:effectLst/>
                <a:uLnTx/>
                <a:uFillTx/>
                <a:latin typeface="+mn-lt"/>
                <a:ea typeface="+mn-ea"/>
                <a:cs typeface="+mn-cs"/>
              </a:rPr>
              <a:t>estrogen</a:t>
            </a: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9" name="Subtitle 2"/>
          <p:cNvSpPr txBox="1">
            <a:spLocks/>
          </p:cNvSpPr>
          <p:nvPr/>
        </p:nvSpPr>
        <p:spPr>
          <a:xfrm>
            <a:off x="535643" y="3777004"/>
            <a:ext cx="2728062"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rgbClr val="D98094"/>
                </a:solidFill>
                <a:effectLst/>
                <a:uLnTx/>
                <a:uFillTx/>
                <a:latin typeface="+mn-lt"/>
                <a:ea typeface="+mn-ea"/>
                <a:cs typeface="+mn-cs"/>
              </a:rPr>
              <a:t>testosterone</a:t>
            </a: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10" name="Subtitle 2"/>
          <p:cNvSpPr txBox="1">
            <a:spLocks/>
          </p:cNvSpPr>
          <p:nvPr/>
        </p:nvSpPr>
        <p:spPr>
          <a:xfrm>
            <a:off x="3176591" y="4415988"/>
            <a:ext cx="2557428"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5">
                    <a:lumMod val="60000"/>
                    <a:lumOff val="40000"/>
                  </a:schemeClr>
                </a:solidFill>
                <a:effectLst/>
                <a:uLnTx/>
                <a:uFillTx/>
                <a:latin typeface="+mn-lt"/>
                <a:ea typeface="+mn-ea"/>
                <a:cs typeface="+mn-cs"/>
              </a:rPr>
              <a:t>adrenaline</a:t>
            </a:r>
            <a:endParaRPr kumimoji="0" lang="en-US" sz="3300" b="1" i="0" u="none" strike="noStrike" kern="1200" cap="none" spc="0" normalizeH="0" baseline="0" noProof="0" dirty="0">
              <a:ln>
                <a:noFill/>
              </a:ln>
              <a:solidFill>
                <a:schemeClr val="accent5">
                  <a:lumMod val="60000"/>
                  <a:lumOff val="40000"/>
                </a:schemeClr>
              </a:solidFill>
              <a:effectLst/>
              <a:uLnTx/>
              <a:uFillTx/>
              <a:latin typeface="+mn-lt"/>
              <a:ea typeface="+mn-ea"/>
              <a:cs typeface="+mn-cs"/>
            </a:endParaRPr>
          </a:p>
        </p:txBody>
      </p:sp>
      <p:sp>
        <p:nvSpPr>
          <p:cNvPr id="11" name="Subtitle 2"/>
          <p:cNvSpPr txBox="1">
            <a:spLocks/>
          </p:cNvSpPr>
          <p:nvPr/>
        </p:nvSpPr>
        <p:spPr>
          <a:xfrm>
            <a:off x="3262585" y="3777004"/>
            <a:ext cx="2557428"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5">
                    <a:lumMod val="60000"/>
                    <a:lumOff val="40000"/>
                  </a:schemeClr>
                </a:solidFill>
                <a:effectLst/>
                <a:uLnTx/>
                <a:uFillTx/>
                <a:latin typeface="+mn-lt"/>
                <a:ea typeface="+mn-ea"/>
                <a:cs typeface="+mn-cs"/>
              </a:rPr>
              <a:t>dopamine</a:t>
            </a:r>
            <a:endParaRPr kumimoji="0" lang="en-US" sz="3300" b="1" i="0" u="none" strike="noStrike" kern="1200" cap="none" spc="0" normalizeH="0" baseline="0" noProof="0" dirty="0">
              <a:ln>
                <a:noFill/>
              </a:ln>
              <a:solidFill>
                <a:schemeClr val="accent5">
                  <a:lumMod val="60000"/>
                  <a:lumOff val="40000"/>
                </a:schemeClr>
              </a:solidFill>
              <a:effectLst/>
              <a:uLnTx/>
              <a:uFillTx/>
              <a:latin typeface="+mn-lt"/>
              <a:ea typeface="+mn-ea"/>
              <a:cs typeface="+mn-cs"/>
            </a:endParaRPr>
          </a:p>
        </p:txBody>
      </p:sp>
      <p:sp>
        <p:nvSpPr>
          <p:cNvPr id="12" name="Subtitle 2"/>
          <p:cNvSpPr txBox="1">
            <a:spLocks/>
          </p:cNvSpPr>
          <p:nvPr/>
        </p:nvSpPr>
        <p:spPr>
          <a:xfrm>
            <a:off x="3375124" y="3138020"/>
            <a:ext cx="2557428"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5">
                    <a:lumMod val="60000"/>
                    <a:lumOff val="40000"/>
                  </a:schemeClr>
                </a:solidFill>
                <a:effectLst/>
                <a:uLnTx/>
                <a:uFillTx/>
                <a:latin typeface="+mn-lt"/>
                <a:ea typeface="+mn-ea"/>
                <a:cs typeface="+mn-cs"/>
              </a:rPr>
              <a:t>serotonin</a:t>
            </a:r>
            <a:endParaRPr kumimoji="0" lang="en-US" sz="3300" b="1" i="0" u="none" strike="noStrike" kern="1200" cap="none" spc="0" normalizeH="0" baseline="0" noProof="0" dirty="0">
              <a:ln>
                <a:noFill/>
              </a:ln>
              <a:solidFill>
                <a:schemeClr val="accent5">
                  <a:lumMod val="60000"/>
                  <a:lumOff val="40000"/>
                </a:schemeClr>
              </a:solidFill>
              <a:effectLst/>
              <a:uLnTx/>
              <a:uFillTx/>
              <a:latin typeface="+mn-lt"/>
              <a:ea typeface="+mn-ea"/>
              <a:cs typeface="+mn-cs"/>
            </a:endParaRPr>
          </a:p>
        </p:txBody>
      </p:sp>
      <p:sp>
        <p:nvSpPr>
          <p:cNvPr id="14" name="Subtitle 2"/>
          <p:cNvSpPr txBox="1">
            <a:spLocks/>
          </p:cNvSpPr>
          <p:nvPr/>
        </p:nvSpPr>
        <p:spPr>
          <a:xfrm>
            <a:off x="5581619" y="4415988"/>
            <a:ext cx="2557428"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oxytocin</a:t>
            </a:r>
            <a:endParaRPr kumimoji="0" lang="en-US" sz="3300" b="1" i="0" u="none" strike="noStrike" kern="1200" cap="none" spc="0" normalizeH="0" baseline="0" noProof="0" dirty="0">
              <a:ln>
                <a:noFill/>
              </a:ln>
              <a:solidFill>
                <a:schemeClr val="accent1">
                  <a:lumMod val="60000"/>
                  <a:lumOff val="40000"/>
                </a:schemeClr>
              </a:solidFill>
              <a:effectLst/>
              <a:uLnTx/>
              <a:uFillTx/>
              <a:latin typeface="+mn-lt"/>
              <a:ea typeface="+mn-ea"/>
              <a:cs typeface="+mn-cs"/>
            </a:endParaRPr>
          </a:p>
        </p:txBody>
      </p:sp>
      <p:sp>
        <p:nvSpPr>
          <p:cNvPr id="15" name="Subtitle 2"/>
          <p:cNvSpPr txBox="1">
            <a:spLocks/>
          </p:cNvSpPr>
          <p:nvPr/>
        </p:nvSpPr>
        <p:spPr>
          <a:xfrm>
            <a:off x="5581619" y="3777004"/>
            <a:ext cx="2557428"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vasopressin</a:t>
            </a:r>
            <a:endParaRPr kumimoji="0" lang="en-US" sz="3300" b="1" i="0" u="none" strike="noStrike" kern="1200" cap="none" spc="0" normalizeH="0" baseline="0" noProof="0" dirty="0">
              <a:ln>
                <a:noFill/>
              </a:ln>
              <a:solidFill>
                <a:schemeClr val="accent1">
                  <a:lumMod val="60000"/>
                  <a:lumOff val="40000"/>
                </a:schemeClr>
              </a:solidFill>
              <a:effectLst/>
              <a:uLnTx/>
              <a:uFillTx/>
              <a:latin typeface="+mn-lt"/>
              <a:ea typeface="+mn-ea"/>
              <a:cs typeface="+mn-cs"/>
            </a:endParaRPr>
          </a:p>
        </p:txBody>
      </p:sp>
      <p:sp>
        <p:nvSpPr>
          <p:cNvPr id="16" name="Subtitle 2"/>
          <p:cNvSpPr txBox="1">
            <a:spLocks/>
          </p:cNvSpPr>
          <p:nvPr/>
        </p:nvSpPr>
        <p:spPr>
          <a:xfrm>
            <a:off x="5581619" y="3138020"/>
            <a:ext cx="2557428"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(dopamine)</a:t>
            </a:r>
            <a:endParaRPr kumimoji="0" lang="en-US" sz="3300" b="1" i="0" u="none" strike="noStrike" kern="1200" cap="none" spc="0" normalizeH="0" baseline="0" noProof="0" dirty="0">
              <a:ln>
                <a:noFill/>
              </a:ln>
              <a:solidFill>
                <a:schemeClr val="accent1">
                  <a:lumMod val="60000"/>
                  <a:lumOff val="40000"/>
                </a:schemeClr>
              </a:solidFill>
              <a:effectLst/>
              <a:uLnTx/>
              <a:uFillTx/>
              <a:latin typeface="+mn-lt"/>
              <a:ea typeface="+mn-ea"/>
              <a:cs typeface="+mn-cs"/>
            </a:endParaRPr>
          </a:p>
        </p:txBody>
      </p:sp>
      <p:pic>
        <p:nvPicPr>
          <p:cNvPr id="18" name="Picture 17" descr="pills.jpg"/>
          <p:cNvPicPr>
            <a:picLocks noChangeAspect="1"/>
          </p:cNvPicPr>
          <p:nvPr/>
        </p:nvPicPr>
        <p:blipFill>
          <a:blip r:embed="rId3"/>
          <a:stretch>
            <a:fillRect/>
          </a:stretch>
        </p:blipFill>
        <p:spPr>
          <a:xfrm>
            <a:off x="2643828" y="483657"/>
            <a:ext cx="3859727" cy="2421526"/>
          </a:xfrm>
          <a:prstGeom prst="rect">
            <a:avLst/>
          </a:prstGeom>
        </p:spPr>
      </p:pic>
      <p:sp>
        <p:nvSpPr>
          <p:cNvPr id="19" name="Up Arrow 18"/>
          <p:cNvSpPr/>
          <p:nvPr/>
        </p:nvSpPr>
        <p:spPr>
          <a:xfrm rot="10800000">
            <a:off x="1018755" y="3418290"/>
            <a:ext cx="822960" cy="2575858"/>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Up Arrow 19"/>
          <p:cNvSpPr/>
          <p:nvPr/>
        </p:nvSpPr>
        <p:spPr>
          <a:xfrm rot="10800000">
            <a:off x="6421967" y="3402478"/>
            <a:ext cx="822960" cy="2575858"/>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Up Arrow 20"/>
          <p:cNvSpPr/>
          <p:nvPr/>
        </p:nvSpPr>
        <p:spPr>
          <a:xfrm rot="10800000">
            <a:off x="3856567" y="3402478"/>
            <a:ext cx="822960" cy="2575858"/>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3914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19"/>
                                        </p:tgtEl>
                                        <p:attrNameLst>
                                          <p:attrName>style.opacity</p:attrName>
                                        </p:attrNameLst>
                                      </p:cBhvr>
                                      <p:to>
                                        <p:strVal val="0.5"/>
                                      </p:to>
                                    </p:set>
                                    <p:animEffect filter="image" prLst="opacity: 0.5">
                                      <p:cBhvr rctx="IE">
                                        <p:cTn id="7" dur="indefinite"/>
                                        <p:tgtEl>
                                          <p:spTgt spid="19"/>
                                        </p:tgtEl>
                                      </p:cBhvr>
                                    </p:animEffect>
                                  </p:childTnLst>
                                </p:cTn>
                              </p:par>
                              <p:par>
                                <p:cTn id="8" presetID="9" presetClass="emph" presetSubtype="0" grpId="0" nodeType="withEffect">
                                  <p:stCondLst>
                                    <p:cond delay="0"/>
                                  </p:stCondLst>
                                  <p:childTnLst>
                                    <p:set>
                                      <p:cBhvr rctx="PPT">
                                        <p:cTn id="9" dur="indefinite"/>
                                        <p:tgtEl>
                                          <p:spTgt spid="21"/>
                                        </p:tgtEl>
                                        <p:attrNameLst>
                                          <p:attrName>style.opacity</p:attrName>
                                        </p:attrNameLst>
                                      </p:cBhvr>
                                      <p:to>
                                        <p:strVal val="0.5"/>
                                      </p:to>
                                    </p:set>
                                    <p:animEffect filter="image" prLst="opacity: 0.5">
                                      <p:cBhvr rctx="IE">
                                        <p:cTn id="10" dur="indefinite"/>
                                        <p:tgtEl>
                                          <p:spTgt spid="21"/>
                                        </p:tgtEl>
                                      </p:cBhvr>
                                    </p:animEffect>
                                  </p:childTnLst>
                                </p:cTn>
                              </p:par>
                              <p:par>
                                <p:cTn id="11" presetID="9" presetClass="emph" presetSubtype="0" grpId="0" nodeType="withEffect">
                                  <p:stCondLst>
                                    <p:cond delay="0"/>
                                  </p:stCondLst>
                                  <p:childTnLst>
                                    <p:set>
                                      <p:cBhvr rctx="PPT">
                                        <p:cTn id="12" dur="indefinite"/>
                                        <p:tgtEl>
                                          <p:spTgt spid="20"/>
                                        </p:tgtEl>
                                        <p:attrNameLst>
                                          <p:attrName>style.opacity</p:attrName>
                                        </p:attrNameLst>
                                      </p:cBhvr>
                                      <p:to>
                                        <p:strVal val="0.5"/>
                                      </p:to>
                                    </p:set>
                                    <p:animEffect filter="image" prLst="opacity: 0.5">
                                      <p:cBhvr rctx="IE">
                                        <p:cTn id="13" dur="indefinite"/>
                                        <p:tgtEl>
                                          <p:spTgt spid="20"/>
                                        </p:tgtEl>
                                      </p:cBhvr>
                                    </p:animEffect>
                                  </p:childTnLst>
                                </p:cTn>
                              </p:par>
                              <p:par>
                                <p:cTn id="14" presetID="0" presetClass="path" presetSubtype="0" accel="50000" decel="50000" fill="hold" grpId="0" nodeType="withEffect">
                                  <p:stCondLst>
                                    <p:cond delay="0"/>
                                  </p:stCondLst>
                                  <p:childTnLst>
                                    <p:animMotion origin="layout" path="M -3.27954E-6 4.41258E-6 L 0.08086 4.41258E-6 " pathEditMode="relative" rAng="0" ptsTypes="AA">
                                      <p:cBhvr>
                                        <p:cTn id="15" dur="2000" fill="hold"/>
                                        <p:tgtEl>
                                          <p:spTgt spid="3"/>
                                        </p:tgtEl>
                                        <p:attrNameLst>
                                          <p:attrName>ppt_x</p:attrName>
                                          <p:attrName>ppt_y</p:attrName>
                                        </p:attrNameLst>
                                      </p:cBhvr>
                                      <p:rCtr x="40" y="0"/>
                                    </p:animMotion>
                                  </p:childTnLst>
                                </p:cTn>
                              </p:par>
                              <p:par>
                                <p:cTn id="16" presetID="0" presetClass="path" presetSubtype="0" accel="50000" decel="50000" fill="hold" grpId="0" nodeType="withEffect">
                                  <p:stCondLst>
                                    <p:cond delay="0"/>
                                  </p:stCondLst>
                                  <p:childTnLst>
                                    <p:animMotion origin="layout" path="M -1.48534E-6 -1.26735E-6 L -0.07027 -1.26735E-6 " pathEditMode="relative" ptsTypes="AA">
                                      <p:cBhvr>
                                        <p:cTn id="17" dur="2000" fill="hold"/>
                                        <p:tgtEl>
                                          <p:spTgt spid="6"/>
                                        </p:tgtEl>
                                        <p:attrNameLst>
                                          <p:attrName>ppt_x</p:attrName>
                                          <p:attrName>ppt_y</p:attrName>
                                        </p:attrNameLst>
                                      </p:cBhvr>
                                    </p:animMotion>
                                  </p:childTnLst>
                                </p:cTn>
                              </p:par>
                              <p:par>
                                <p:cTn id="18" presetID="0" presetClass="path" presetSubtype="0" accel="50000" decel="50000" fill="hold" grpId="0" nodeType="withEffect">
                                  <p:stCondLst>
                                    <p:cond delay="0"/>
                                  </p:stCondLst>
                                  <p:childTnLst>
                                    <p:animMotion origin="layout" path="M 0 0 L 0.15357 -0.03053 " pathEditMode="relative" ptsTypes="AA">
                                      <p:cBhvr>
                                        <p:cTn id="19" dur="2000" fill="hold"/>
                                        <p:tgtEl>
                                          <p:spTgt spid="8"/>
                                        </p:tgtEl>
                                        <p:attrNameLst>
                                          <p:attrName>ppt_x</p:attrName>
                                          <p:attrName>ppt_y</p:attrName>
                                        </p:attrNameLst>
                                      </p:cBhvr>
                                    </p:animMotion>
                                  </p:childTnLst>
                                </p:cTn>
                              </p:par>
                              <p:par>
                                <p:cTn id="20" presetID="0" presetClass="path" presetSubtype="0" accel="50000" decel="50000" fill="hold" grpId="0" nodeType="withEffect">
                                  <p:stCondLst>
                                    <p:cond delay="0"/>
                                  </p:stCondLst>
                                  <p:childTnLst>
                                    <p:animMotion origin="layout" path="M 0 0 L 0.15357 -0.03053 " pathEditMode="relative" ptsTypes="AA">
                                      <p:cBhvr>
                                        <p:cTn id="21" dur="2000" fill="hold"/>
                                        <p:tgtEl>
                                          <p:spTgt spid="9"/>
                                        </p:tgtEl>
                                        <p:attrNameLst>
                                          <p:attrName>ppt_x</p:attrName>
                                          <p:attrName>ppt_y</p:attrName>
                                        </p:attrNameLst>
                                      </p:cBhvr>
                                    </p:animMotion>
                                  </p:childTnLst>
                                </p:cTn>
                              </p:par>
                              <p:par>
                                <p:cTn id="22" presetID="0" presetClass="path" presetSubtype="0" accel="50000" decel="50000" fill="hold" grpId="0" nodeType="withEffect">
                                  <p:stCondLst>
                                    <p:cond delay="0"/>
                                  </p:stCondLst>
                                  <p:childTnLst>
                                    <p:animMotion origin="layout" path="M 0 0 L -0.15391 -0.02937 " pathEditMode="relative" ptsTypes="AA">
                                      <p:cBhvr>
                                        <p:cTn id="23" dur="2000" fill="hold"/>
                                        <p:tgtEl>
                                          <p:spTgt spid="15"/>
                                        </p:tgtEl>
                                        <p:attrNameLst>
                                          <p:attrName>ppt_x</p:attrName>
                                          <p:attrName>ppt_y</p:attrName>
                                        </p:attrNameLst>
                                      </p:cBhvr>
                                    </p:animMotion>
                                  </p:childTnLst>
                                </p:cTn>
                              </p:par>
                              <p:par>
                                <p:cTn id="24" presetID="0" presetClass="path" presetSubtype="0" accel="50000" decel="50000" fill="hold" grpId="0" nodeType="withEffect">
                                  <p:stCondLst>
                                    <p:cond delay="0"/>
                                  </p:stCondLst>
                                  <p:childTnLst>
                                    <p:animMotion origin="layout" path="M 0 0 L -0.15391 -0.02937 " pathEditMode="relative" ptsTypes="AA">
                                      <p:cBhvr>
                                        <p:cTn id="25" dur="2000" fill="hold"/>
                                        <p:tgtEl>
                                          <p:spTgt spid="16"/>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0 0 L -0.15391 -0.02937 " pathEditMode="relative" ptsTypes="AA">
                                      <p:cBhvr>
                                        <p:cTn id="27"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P spid="14" grpId="0"/>
      <p:bldP spid="15" grpId="0"/>
      <p:bldP spid="16" grpId="0"/>
      <p:bldP spid="19" grpId="0" animBg="1"/>
      <p:bldP spid="20" grpId="0" animBg="1"/>
      <p:bldP spid="2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558ED5"/>
                </a:solidFill>
              </a:rPr>
              <a:t>Loose ends</a:t>
            </a:r>
            <a:endParaRPr kumimoji="0" lang="en-US" sz="4000" b="1" i="0" u="none" strike="noStrike" kern="1200" cap="none" spc="0" normalizeH="0" baseline="0" noProof="0" dirty="0">
              <a:ln>
                <a:noFill/>
              </a:ln>
              <a:solidFill>
                <a:srgbClr val="558ED5"/>
              </a:solidFill>
              <a:effectLst/>
              <a:uLnTx/>
              <a:uFillTx/>
              <a:latin typeface="Calibri (Headings)"/>
              <a:cs typeface="Calibri (Headings)"/>
            </a:endParaRPr>
          </a:p>
        </p:txBody>
      </p:sp>
      <p:sp>
        <p:nvSpPr>
          <p:cNvPr id="6" name="Content Placeholder 5"/>
          <p:cNvSpPr>
            <a:spLocks noGrp="1"/>
          </p:cNvSpPr>
          <p:nvPr>
            <p:ph idx="1"/>
          </p:nvPr>
        </p:nvSpPr>
        <p:spPr/>
        <p:txBody>
          <a:bodyPr>
            <a:normAutofit/>
          </a:bodyPr>
          <a:lstStyle/>
          <a:p>
            <a:r>
              <a:rPr lang="en-US" dirty="0" smtClean="0"/>
              <a:t>What about other drugs? </a:t>
            </a:r>
          </a:p>
          <a:p>
            <a:r>
              <a:rPr lang="en-US" dirty="0" smtClean="0"/>
              <a:t>Hormonal birth control, testosterone treatments </a:t>
            </a:r>
            <a:r>
              <a:rPr lang="is-IS" dirty="0" smtClean="0"/>
              <a:t>… illegal drugs (MDMA), off-label uses of legal drugs ... </a:t>
            </a:r>
          </a:p>
          <a:p>
            <a:r>
              <a:rPr lang="en-US" dirty="0" smtClean="0"/>
              <a:t>“Everybody’s different” vs. patterns or relationship “styles” </a:t>
            </a:r>
          </a:p>
          <a:p>
            <a:r>
              <a:rPr lang="is-IS" dirty="0" smtClean="0"/>
              <a:t>… </a:t>
            </a:r>
            <a:r>
              <a:rPr lang="en-US" dirty="0" smtClean="0"/>
              <a:t>monitoring (and long term data)!</a:t>
            </a:r>
          </a:p>
        </p:txBody>
      </p:sp>
    </p:spTree>
    <p:extLst>
      <p:ext uri="{BB962C8B-B14F-4D97-AF65-F5344CB8AC3E}">
        <p14:creationId xmlns:p14="http://schemas.microsoft.com/office/powerpoint/2010/main" val="129543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Autofit/>
          </a:bodyPr>
          <a:lstStyle/>
          <a:p>
            <a:pPr lvl="0" algn="ctr">
              <a:spcBef>
                <a:spcPct val="0"/>
              </a:spcBef>
              <a:defRPr/>
            </a:pPr>
            <a:r>
              <a:rPr lang="en-US" sz="4000" b="1" noProof="0" dirty="0" smtClean="0">
                <a:solidFill>
                  <a:srgbClr val="D98094"/>
                </a:solidFill>
              </a:rPr>
              <a:t>Final thought</a:t>
            </a:r>
            <a:endParaRPr kumimoji="0" lang="en-US" sz="4000" b="1" i="0" u="none" strike="noStrike" kern="1200" cap="none" spc="0" normalizeH="0" baseline="0" noProof="0" dirty="0">
              <a:ln>
                <a:noFill/>
              </a:ln>
              <a:solidFill>
                <a:schemeClr val="tx1"/>
              </a:solidFill>
              <a:effectLst/>
              <a:uLnTx/>
              <a:uFillTx/>
              <a:latin typeface="Calibri (Headings)"/>
              <a:ea typeface="+mj-ea"/>
              <a:cs typeface="Calibri (Headings)"/>
            </a:endParaRPr>
          </a:p>
        </p:txBody>
      </p:sp>
      <p:sp>
        <p:nvSpPr>
          <p:cNvPr id="5" name="Title 1"/>
          <p:cNvSpPr txBox="1">
            <a:spLocks/>
          </p:cNvSpPr>
          <p:nvPr/>
        </p:nvSpPr>
        <p:spPr>
          <a:xfrm>
            <a:off x="503765" y="1628785"/>
            <a:ext cx="8335435" cy="4466166"/>
          </a:xfrm>
          <a:prstGeom prst="rect">
            <a:avLst/>
          </a:prstGeom>
        </p:spPr>
        <p:txBody>
          <a:bodyPr vert="horz" lIns="91440" tIns="45720" rIns="91440" bIns="45720" rtlCol="0" anchor="ctr">
            <a:noAutofit/>
          </a:bodyPr>
          <a:lstStyle/>
          <a:p>
            <a:r>
              <a:rPr lang="en-US" sz="2800" dirty="0" smtClean="0"/>
              <a:t>“Speaking </a:t>
            </a:r>
            <a:r>
              <a:rPr lang="en-US" sz="2800" dirty="0"/>
              <a:t>more generally, we suggest that interpersonal health and well-being should be regularly assessed, using both qualitative and quantitative measures, as primary outcomes of interest in studies on the effects of pharmaceutical interventions. It is not enough to study individuals and their symptoms: each of us is embedded in at least some kind of social context, and if certain drugs are going to continue to be prescribed for therapeutic purposes, it is imperative that we understand their implications for our relationships</a:t>
            </a:r>
            <a:r>
              <a:rPr lang="en-US" sz="2800" dirty="0" smtClean="0"/>
              <a:t>.”</a:t>
            </a:r>
            <a:endParaRPr lang="en-US" sz="2800" dirty="0"/>
          </a:p>
        </p:txBody>
      </p:sp>
    </p:spTree>
    <p:extLst>
      <p:ext uri="{BB962C8B-B14F-4D97-AF65-F5344CB8AC3E}">
        <p14:creationId xmlns:p14="http://schemas.microsoft.com/office/powerpoint/2010/main" val="392675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7238" y="660568"/>
            <a:ext cx="8967041" cy="2035290"/>
          </a:xfrm>
          <a:prstGeom prst="rect">
            <a:avLst/>
          </a:prstGeom>
        </p:spPr>
        <p:txBody>
          <a:bodyPr vert="horz" lIns="91440" tIns="45720" rIns="91440" bIns="45720" rtlCol="0" anchor="ctr">
            <a:noAutofit/>
          </a:bodyPr>
          <a:lstStyle/>
          <a:p>
            <a:pPr lvl="0" algn="ctr">
              <a:spcBef>
                <a:spcPct val="0"/>
              </a:spcBef>
              <a:defRPr/>
            </a:pPr>
            <a:r>
              <a:rPr lang="en-US" sz="8000" b="1" noProof="0" dirty="0" smtClean="0">
                <a:solidFill>
                  <a:srgbClr val="D98094"/>
                </a:solidFill>
              </a:rPr>
              <a:t>OBJECTIONS</a:t>
            </a:r>
            <a:endParaRPr kumimoji="0" lang="en-US" sz="8000" b="1" i="0" u="none" strike="noStrike" kern="1200" cap="none" spc="0" normalizeH="0" baseline="0" noProof="0" dirty="0">
              <a:ln>
                <a:noFill/>
              </a:ln>
              <a:solidFill>
                <a:schemeClr val="tx1"/>
              </a:solidFill>
              <a:effectLst/>
              <a:uLnTx/>
              <a:uFillTx/>
              <a:latin typeface="Calibri (Headings)"/>
              <a:ea typeface="+mj-ea"/>
              <a:cs typeface="Calibri (Headings)"/>
            </a:endParaRPr>
          </a:p>
        </p:txBody>
      </p:sp>
      <p:pic>
        <p:nvPicPr>
          <p:cNvPr id="4" name="Picture 3" descr="Screen Shot 2015-03-12 at 4.00.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755" y="2529496"/>
            <a:ext cx="4775200" cy="3352800"/>
          </a:xfrm>
          <a:prstGeom prst="rect">
            <a:avLst/>
          </a:prstGeom>
        </p:spPr>
      </p:pic>
      <p:sp>
        <p:nvSpPr>
          <p:cNvPr id="7" name="Title 1"/>
          <p:cNvSpPr txBox="1">
            <a:spLocks/>
          </p:cNvSpPr>
          <p:nvPr/>
        </p:nvSpPr>
        <p:spPr>
          <a:xfrm>
            <a:off x="1671781" y="4510395"/>
            <a:ext cx="8967041" cy="2035290"/>
          </a:xfrm>
          <a:prstGeom prst="rect">
            <a:avLst/>
          </a:prstGeom>
        </p:spPr>
        <p:txBody>
          <a:bodyPr vert="horz" lIns="91440" tIns="45720" rIns="91440" bIns="45720" rtlCol="0" anchor="ctr">
            <a:noAutofit/>
          </a:bodyPr>
          <a:lstStyle/>
          <a:p>
            <a:pPr lvl="0" algn="ctr">
              <a:spcBef>
                <a:spcPct val="0"/>
              </a:spcBef>
              <a:defRPr/>
            </a:pPr>
            <a:r>
              <a:rPr lang="en-US" sz="6300" b="1" dirty="0" smtClean="0">
                <a:solidFill>
                  <a:srgbClr val="C42A38"/>
                </a:solidFill>
                <a:latin typeface="+mj-lt"/>
              </a:rPr>
              <a:t>RS</a:t>
            </a:r>
            <a:endParaRPr kumimoji="0" lang="en-US" sz="6300" b="1" i="0" u="none" strike="noStrike" kern="1200" cap="none" spc="0" normalizeH="0" baseline="0" noProof="0" dirty="0">
              <a:ln>
                <a:noFill/>
              </a:ln>
              <a:solidFill>
                <a:srgbClr val="C42A38"/>
              </a:solidFill>
              <a:effectLst/>
              <a:uLnTx/>
              <a:uFillTx/>
              <a:latin typeface="+mj-lt"/>
              <a:ea typeface="+mj-ea"/>
              <a:cs typeface="Calibri (Headings)"/>
            </a:endParaRPr>
          </a:p>
        </p:txBody>
      </p:sp>
    </p:spTree>
    <p:extLst>
      <p:ext uri="{BB962C8B-B14F-4D97-AF65-F5344CB8AC3E}">
        <p14:creationId xmlns:p14="http://schemas.microsoft.com/office/powerpoint/2010/main" val="243780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7"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900" decel="100000" fill="hold"/>
                                        <p:tgtEl>
                                          <p:spTgt spid="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034" y="2856971"/>
            <a:ext cx="8229600" cy="1143000"/>
          </a:xfrm>
        </p:spPr>
        <p:txBody>
          <a:bodyPr/>
          <a:lstStyle/>
          <a:p>
            <a:r>
              <a:rPr lang="en-US" dirty="0" smtClean="0"/>
              <a:t>Thank you</a:t>
            </a:r>
            <a:endParaRPr lang="en-US" dirty="0"/>
          </a:p>
        </p:txBody>
      </p:sp>
    </p:spTree>
    <p:extLst>
      <p:ext uri="{BB962C8B-B14F-4D97-AF65-F5344CB8AC3E}">
        <p14:creationId xmlns:p14="http://schemas.microsoft.com/office/powerpoint/2010/main" val="15059510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535643" y="5111852"/>
            <a:ext cx="2036741"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4000" b="1" i="0" u="none" strike="noStrike" kern="1200" cap="none" spc="0" normalizeH="0" baseline="0" noProof="0" dirty="0" smtClean="0">
                <a:ln>
                  <a:noFill/>
                </a:ln>
                <a:solidFill>
                  <a:srgbClr val="D98094"/>
                </a:solidFill>
                <a:effectLst/>
                <a:uLnTx/>
                <a:uFillTx/>
                <a:latin typeface="+mn-lt"/>
                <a:ea typeface="+mn-ea"/>
                <a:cs typeface="+mn-cs"/>
              </a:rPr>
              <a:t>LUST</a:t>
            </a:r>
          </a:p>
          <a:p>
            <a:pPr marL="0" marR="0" lvl="0" indent="0" defTabSz="457200" rtl="0" eaLnBrk="1" fontAlgn="auto" latinLnBrk="0" hangingPunct="1">
              <a:lnSpc>
                <a:spcPct val="100000"/>
              </a:lnSpc>
              <a:spcBef>
                <a:spcPct val="20000"/>
              </a:spcBef>
              <a:spcAft>
                <a:spcPts val="0"/>
              </a:spcAft>
              <a:buClrTx/>
              <a:buSzTx/>
              <a:buFontTx/>
              <a:buChar char="•"/>
              <a:tabLst/>
              <a:defRPr/>
            </a:pP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4" name="Subtitle 2"/>
          <p:cNvSpPr txBox="1">
            <a:spLocks/>
          </p:cNvSpPr>
          <p:nvPr/>
        </p:nvSpPr>
        <p:spPr>
          <a:xfrm>
            <a:off x="2294132" y="5111852"/>
            <a:ext cx="3590189" cy="638984"/>
          </a:xfrm>
          <a:prstGeom prst="rect">
            <a:avLst/>
          </a:prstGeom>
        </p:spPr>
        <p:txBody>
          <a:bodyPr vert="horz" lIns="91440" tIns="45720" rIns="91440" bIns="45720" rtlCol="0">
            <a:noAutofit/>
          </a:bodyPr>
          <a:lstStyle/>
          <a:p>
            <a:pPr lvl="0">
              <a:spcBef>
                <a:spcPct val="20000"/>
              </a:spcBef>
              <a:defRPr/>
            </a:pPr>
            <a:r>
              <a:rPr lang="en-US" sz="4000" b="1" dirty="0" smtClean="0">
                <a:solidFill>
                  <a:srgbClr val="93CDDD"/>
                </a:solidFill>
              </a:rPr>
              <a:t>ATTRACTION</a:t>
            </a: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6" name="Subtitle 2"/>
          <p:cNvSpPr txBox="1">
            <a:spLocks/>
          </p:cNvSpPr>
          <p:nvPr/>
        </p:nvSpPr>
        <p:spPr>
          <a:xfrm>
            <a:off x="5581619" y="5111852"/>
            <a:ext cx="3646794" cy="638984"/>
          </a:xfrm>
          <a:prstGeom prst="rect">
            <a:avLst/>
          </a:prstGeom>
        </p:spPr>
        <p:txBody>
          <a:bodyPr vert="horz" lIns="91440" tIns="45720" rIns="91440" bIns="45720" rtlCol="0">
            <a:noAutofit/>
          </a:bodyPr>
          <a:lstStyle/>
          <a:p>
            <a:pPr lvl="0">
              <a:spcBef>
                <a:spcPct val="20000"/>
              </a:spcBef>
              <a:defRPr/>
            </a:pPr>
            <a:r>
              <a:rPr lang="en-US" sz="4000" b="1" dirty="0" smtClean="0">
                <a:solidFill>
                  <a:schemeClr val="accent1">
                    <a:lumMod val="60000"/>
                    <a:lumOff val="40000"/>
                  </a:schemeClr>
                </a:solidFill>
              </a:rPr>
              <a:t>ATTACHMENT</a:t>
            </a: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pic>
        <p:nvPicPr>
          <p:cNvPr id="7" name="Picture 6" descr="beach-love-couple-silhouette1.jpeg"/>
          <p:cNvPicPr>
            <a:picLocks noChangeAspect="1"/>
          </p:cNvPicPr>
          <p:nvPr/>
        </p:nvPicPr>
        <p:blipFill>
          <a:blip r:embed="rId2"/>
          <a:stretch>
            <a:fillRect/>
          </a:stretch>
        </p:blipFill>
        <p:spPr>
          <a:xfrm>
            <a:off x="2572384" y="1206314"/>
            <a:ext cx="3957669" cy="2968252"/>
          </a:xfrm>
          <a:prstGeom prst="rect">
            <a:avLst/>
          </a:prstGeom>
        </p:spPr>
      </p:pic>
      <p:sp>
        <p:nvSpPr>
          <p:cNvPr id="8" name="Frame 7"/>
          <p:cNvSpPr/>
          <p:nvPr/>
        </p:nvSpPr>
        <p:spPr>
          <a:xfrm>
            <a:off x="202352" y="4753186"/>
            <a:ext cx="1893147" cy="1512146"/>
          </a:xfrm>
          <a:prstGeom prst="frame">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1512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714508" y="-330004"/>
            <a:ext cx="8721344" cy="2035290"/>
          </a:xfrm>
          <a:prstGeom prst="rect">
            <a:avLst/>
          </a:prstGeom>
        </p:spPr>
        <p:txBody>
          <a:bodyPr vert="horz" lIns="91440" tIns="45720" rIns="91440" bIns="45720" rtlCol="0" anchor="ctr">
            <a:noAutofit/>
          </a:bodyPr>
          <a:lstStyle/>
          <a:p>
            <a:pPr lvl="0" algn="r">
              <a:spcBef>
                <a:spcPct val="0"/>
              </a:spcBef>
              <a:defRPr/>
            </a:pPr>
            <a:r>
              <a:rPr lang="en-US" sz="4500" b="1" noProof="0" dirty="0" smtClean="0">
                <a:solidFill>
                  <a:srgbClr val="376092"/>
                </a:solidFill>
                <a:latin typeface="+mj-lt"/>
                <a:ea typeface="+mj-ea"/>
                <a:cs typeface="+mj-cs"/>
              </a:rPr>
              <a:t> </a:t>
            </a:r>
            <a:r>
              <a:rPr lang="en-US" sz="4800" b="1" dirty="0" smtClean="0">
                <a:solidFill>
                  <a:srgbClr val="D98094"/>
                </a:solidFill>
              </a:rPr>
              <a:t>LUST</a:t>
            </a:r>
            <a:r>
              <a:rPr lang="en-US" sz="4500" b="1" noProof="0" dirty="0" smtClean="0">
                <a:solidFill>
                  <a:srgbClr val="376092"/>
                </a:solidFill>
                <a:latin typeface="+mj-lt"/>
                <a:ea typeface="+mj-ea"/>
                <a:cs typeface="+mj-cs"/>
              </a:rPr>
              <a:t> – </a:t>
            </a:r>
            <a:r>
              <a:rPr lang="en-US" sz="4000" b="1" noProof="0" dirty="0" smtClean="0">
                <a:solidFill>
                  <a:srgbClr val="376092"/>
                </a:solidFill>
                <a:latin typeface="+mj-lt"/>
                <a:ea typeface="+mj-ea"/>
                <a:cs typeface="+mj-cs"/>
              </a:rPr>
              <a:t>affecting interventions</a:t>
            </a:r>
            <a:endParaRPr kumimoji="0" lang="en-US" sz="4000" b="1" i="0" u="none" strike="noStrike" kern="1200" cap="none" spc="0" normalizeH="0" baseline="0" noProof="0" dirty="0">
              <a:ln>
                <a:noFill/>
              </a:ln>
              <a:solidFill>
                <a:schemeClr val="tx1"/>
              </a:solidFill>
              <a:effectLst/>
              <a:uLnTx/>
              <a:uFillTx/>
              <a:latin typeface="Calibri (Headings)"/>
              <a:ea typeface="+mj-ea"/>
              <a:cs typeface="Calibri (Headings)"/>
            </a:endParaRPr>
          </a:p>
        </p:txBody>
      </p:sp>
      <p:sp>
        <p:nvSpPr>
          <p:cNvPr id="5" name="Subtitle 2"/>
          <p:cNvSpPr txBox="1">
            <a:spLocks/>
          </p:cNvSpPr>
          <p:nvPr/>
        </p:nvSpPr>
        <p:spPr>
          <a:xfrm>
            <a:off x="460100" y="1527988"/>
            <a:ext cx="6572133"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buFontTx/>
              <a:buChar char="•"/>
              <a:tabLst/>
              <a:defRPr/>
            </a:pPr>
            <a:r>
              <a:rPr kumimoji="0" lang="en-US" sz="3300" b="1" i="0" u="none" strike="noStrike" kern="1200" cap="none" spc="0" normalizeH="0" baseline="0" noProof="0" dirty="0" smtClean="0">
                <a:ln>
                  <a:noFill/>
                </a:ln>
                <a:solidFill>
                  <a:srgbClr val="D98094"/>
                </a:solidFill>
                <a:effectLst/>
                <a:uLnTx/>
                <a:uFillTx/>
                <a:latin typeface="+mn-lt"/>
                <a:ea typeface="+mn-ea"/>
                <a:cs typeface="+mn-cs"/>
              </a:rPr>
              <a:t> </a:t>
            </a:r>
            <a:r>
              <a:rPr kumimoji="0" lang="en-US" sz="3300" b="1" i="0" u="none" strike="noStrike" kern="1200" cap="none" spc="0" normalizeH="0" baseline="0" noProof="0" dirty="0" err="1" smtClean="0">
                <a:ln>
                  <a:noFill/>
                </a:ln>
                <a:solidFill>
                  <a:srgbClr val="D98094"/>
                </a:solidFill>
                <a:effectLst/>
                <a:uLnTx/>
                <a:uFillTx/>
                <a:latin typeface="+mn-lt"/>
                <a:ea typeface="+mn-ea"/>
                <a:cs typeface="+mn-cs"/>
              </a:rPr>
              <a:t>SSRIs</a:t>
            </a: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7" name="Subtitle 2"/>
          <p:cNvSpPr txBox="1">
            <a:spLocks/>
          </p:cNvSpPr>
          <p:nvPr/>
        </p:nvSpPr>
        <p:spPr>
          <a:xfrm>
            <a:off x="460100" y="2166972"/>
            <a:ext cx="6572133"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buFontTx/>
              <a:buChar char="•"/>
              <a:tabLst/>
              <a:defRPr/>
            </a:pPr>
            <a:r>
              <a:rPr kumimoji="0" lang="en-US" sz="3300" b="1" i="0" u="none" strike="noStrike" kern="1200" cap="none" spc="0" normalizeH="0" baseline="0" noProof="0" dirty="0" smtClean="0">
                <a:ln>
                  <a:noFill/>
                </a:ln>
                <a:solidFill>
                  <a:srgbClr val="D98094"/>
                </a:solidFill>
                <a:effectLst/>
                <a:uLnTx/>
                <a:uFillTx/>
                <a:latin typeface="+mn-lt"/>
                <a:ea typeface="+mn-ea"/>
                <a:cs typeface="+mn-cs"/>
              </a:rPr>
              <a:t> </a:t>
            </a:r>
            <a:r>
              <a:rPr lang="en-US" sz="3300" b="1" dirty="0" smtClean="0">
                <a:solidFill>
                  <a:srgbClr val="D98094"/>
                </a:solidFill>
              </a:rPr>
              <a:t>androgen blockers</a:t>
            </a:r>
            <a:endParaRPr kumimoji="0" lang="en-US" sz="3300" b="1" i="0" u="none" strike="noStrike" kern="1200" cap="none" spc="0" normalizeH="0" baseline="0" noProof="0" dirty="0" smtClean="0">
              <a:ln>
                <a:noFill/>
              </a:ln>
              <a:solidFill>
                <a:srgbClr val="D98094"/>
              </a:solidFill>
              <a:effectLst/>
              <a:uLnTx/>
              <a:uFillTx/>
              <a:latin typeface="+mn-lt"/>
              <a:ea typeface="+mn-ea"/>
              <a:cs typeface="+mn-cs"/>
            </a:endParaRPr>
          </a:p>
          <a:p>
            <a:pPr marL="0" marR="0" lvl="0" indent="0" defTabSz="457200" rtl="0" eaLnBrk="1" fontAlgn="auto" latinLnBrk="0" hangingPunct="1">
              <a:lnSpc>
                <a:spcPct val="100000"/>
              </a:lnSpc>
              <a:spcBef>
                <a:spcPct val="20000"/>
              </a:spcBef>
              <a:spcAft>
                <a:spcPts val="0"/>
              </a:spcAft>
              <a:buClrTx/>
              <a:buSzTx/>
              <a:buFontTx/>
              <a:buChar char="•"/>
              <a:tabLst/>
              <a:defRPr/>
            </a:pP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10" name="Subtitle 2"/>
          <p:cNvSpPr txBox="1">
            <a:spLocks/>
          </p:cNvSpPr>
          <p:nvPr/>
        </p:nvSpPr>
        <p:spPr>
          <a:xfrm>
            <a:off x="460100" y="4036299"/>
            <a:ext cx="6572133"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buFontTx/>
              <a:buChar char="•"/>
              <a:tabLst/>
              <a:defRPr/>
            </a:pPr>
            <a:r>
              <a:rPr kumimoji="0" lang="en-US" sz="3300" b="1" i="0" u="none" strike="noStrike" kern="1200" cap="none" spc="0" normalizeH="0" baseline="0" noProof="0" dirty="0" smtClean="0">
                <a:ln>
                  <a:noFill/>
                </a:ln>
                <a:solidFill>
                  <a:srgbClr val="D98094"/>
                </a:solidFill>
                <a:effectLst/>
                <a:uLnTx/>
                <a:uFillTx/>
                <a:latin typeface="+mn-lt"/>
                <a:ea typeface="+mn-ea"/>
                <a:cs typeface="+mn-cs"/>
              </a:rPr>
              <a:t> blood pressure pills</a:t>
            </a:r>
          </a:p>
          <a:p>
            <a:pPr marL="0" marR="0" lvl="0" indent="0" defTabSz="457200" rtl="0" eaLnBrk="1" fontAlgn="auto" latinLnBrk="0" hangingPunct="1">
              <a:lnSpc>
                <a:spcPct val="100000"/>
              </a:lnSpc>
              <a:spcBef>
                <a:spcPct val="20000"/>
              </a:spcBef>
              <a:spcAft>
                <a:spcPts val="0"/>
              </a:spcAft>
              <a:buClrTx/>
              <a:buSzTx/>
              <a:buFontTx/>
              <a:buChar char="•"/>
              <a:tabLst/>
              <a:defRPr/>
            </a:pP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11" name="Subtitle 2"/>
          <p:cNvSpPr txBox="1">
            <a:spLocks/>
          </p:cNvSpPr>
          <p:nvPr/>
        </p:nvSpPr>
        <p:spPr>
          <a:xfrm>
            <a:off x="460100" y="2805956"/>
            <a:ext cx="6572133"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buFontTx/>
              <a:buChar char="•"/>
              <a:tabLst/>
              <a:defRPr/>
            </a:pPr>
            <a:r>
              <a:rPr kumimoji="0" lang="en-US" sz="3300" b="1" i="0" u="none" strike="noStrike" kern="1200" cap="none" spc="0" normalizeH="0" baseline="0" noProof="0" dirty="0" smtClean="0">
                <a:ln>
                  <a:noFill/>
                </a:ln>
                <a:solidFill>
                  <a:srgbClr val="D98094"/>
                </a:solidFill>
                <a:effectLst/>
                <a:uLnTx/>
                <a:uFillTx/>
                <a:latin typeface="+mn-lt"/>
                <a:ea typeface="+mn-ea"/>
                <a:cs typeface="+mn-cs"/>
              </a:rPr>
              <a:t> oral </a:t>
            </a:r>
            <a:r>
              <a:rPr kumimoji="0" lang="en-US" sz="3300" b="1" i="0" u="none" strike="noStrike" kern="1200" cap="none" spc="0" normalizeH="0" baseline="0" noProof="0" dirty="0" err="1" smtClean="0">
                <a:ln>
                  <a:noFill/>
                </a:ln>
                <a:solidFill>
                  <a:srgbClr val="D98094"/>
                </a:solidFill>
                <a:effectLst/>
                <a:uLnTx/>
                <a:uFillTx/>
                <a:latin typeface="+mn-lt"/>
                <a:ea typeface="+mn-ea"/>
                <a:cs typeface="+mn-cs"/>
              </a:rPr>
              <a:t>natrexone</a:t>
            </a:r>
            <a:endParaRPr kumimoji="0" lang="en-US" sz="3300" b="1" i="0" u="none" strike="noStrike" kern="1200" cap="none" spc="0" normalizeH="0" baseline="0" noProof="0" dirty="0" smtClean="0">
              <a:ln>
                <a:noFill/>
              </a:ln>
              <a:solidFill>
                <a:srgbClr val="D98094"/>
              </a:solidFill>
              <a:effectLst/>
              <a:uLnTx/>
              <a:uFillTx/>
              <a:latin typeface="+mn-lt"/>
              <a:ea typeface="+mn-ea"/>
              <a:cs typeface="+mn-cs"/>
            </a:endParaRPr>
          </a:p>
          <a:p>
            <a:pPr marL="0" marR="0" lvl="0" indent="0" defTabSz="457200" rtl="0" eaLnBrk="1" fontAlgn="auto" latinLnBrk="0" hangingPunct="1">
              <a:lnSpc>
                <a:spcPct val="100000"/>
              </a:lnSpc>
              <a:spcBef>
                <a:spcPct val="20000"/>
              </a:spcBef>
              <a:spcAft>
                <a:spcPts val="0"/>
              </a:spcAft>
              <a:buClrTx/>
              <a:buSzTx/>
              <a:buFontTx/>
              <a:buChar char="•"/>
              <a:tabLst/>
              <a:defRPr/>
            </a:pP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12" name="Subtitle 2"/>
          <p:cNvSpPr txBox="1">
            <a:spLocks/>
          </p:cNvSpPr>
          <p:nvPr/>
        </p:nvSpPr>
        <p:spPr>
          <a:xfrm>
            <a:off x="460100" y="3397315"/>
            <a:ext cx="6572133"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buFontTx/>
              <a:buChar char="•"/>
              <a:tabLst/>
              <a:defRPr/>
            </a:pPr>
            <a:r>
              <a:rPr kumimoji="0" lang="en-US" sz="3300" b="1" i="0" u="none" strike="noStrike" kern="1200" cap="none" spc="0" normalizeH="0" baseline="0" noProof="0" dirty="0" smtClean="0">
                <a:ln>
                  <a:noFill/>
                </a:ln>
                <a:solidFill>
                  <a:srgbClr val="D98094"/>
                </a:solidFill>
                <a:effectLst/>
                <a:uLnTx/>
                <a:uFillTx/>
                <a:latin typeface="+mn-lt"/>
                <a:ea typeface="+mn-ea"/>
                <a:cs typeface="+mn-cs"/>
              </a:rPr>
              <a:t> tobacco &amp; alcohol</a:t>
            </a:r>
          </a:p>
          <a:p>
            <a:pPr marL="0" marR="0" lvl="0" indent="0" defTabSz="457200" rtl="0" eaLnBrk="1" fontAlgn="auto" latinLnBrk="0" hangingPunct="1">
              <a:lnSpc>
                <a:spcPct val="100000"/>
              </a:lnSpc>
              <a:spcBef>
                <a:spcPct val="20000"/>
              </a:spcBef>
              <a:spcAft>
                <a:spcPts val="0"/>
              </a:spcAft>
              <a:buClrTx/>
              <a:buSzTx/>
              <a:buFontTx/>
              <a:buChar char="•"/>
              <a:tabLst/>
              <a:defRPr/>
            </a:pP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16" name="Subtitle 2"/>
          <p:cNvSpPr txBox="1">
            <a:spLocks/>
          </p:cNvSpPr>
          <p:nvPr/>
        </p:nvSpPr>
        <p:spPr>
          <a:xfrm>
            <a:off x="476177" y="4627058"/>
            <a:ext cx="6572133"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buFontTx/>
              <a:buChar char="•"/>
              <a:tabLst/>
              <a:defRPr/>
            </a:pPr>
            <a:r>
              <a:rPr kumimoji="0" lang="en-US" sz="3300" b="1" i="0" u="none" strike="noStrike" kern="1200" cap="none" spc="0" normalizeH="0" baseline="0" noProof="0" dirty="0" smtClean="0">
                <a:ln>
                  <a:noFill/>
                </a:ln>
                <a:solidFill>
                  <a:srgbClr val="D98094"/>
                </a:solidFill>
                <a:effectLst/>
                <a:uLnTx/>
                <a:uFillTx/>
                <a:latin typeface="+mn-lt"/>
                <a:ea typeface="+mn-ea"/>
                <a:cs typeface="+mn-cs"/>
              </a:rPr>
              <a:t> pain relievers</a:t>
            </a:r>
          </a:p>
          <a:p>
            <a:pPr marL="0" marR="0" lvl="0" indent="0" defTabSz="457200" rtl="0" eaLnBrk="1" fontAlgn="auto" latinLnBrk="0" hangingPunct="1">
              <a:lnSpc>
                <a:spcPct val="100000"/>
              </a:lnSpc>
              <a:spcBef>
                <a:spcPct val="20000"/>
              </a:spcBef>
              <a:spcAft>
                <a:spcPts val="0"/>
              </a:spcAft>
              <a:buClrTx/>
              <a:buSzTx/>
              <a:buFontTx/>
              <a:buChar char="•"/>
              <a:tabLst/>
              <a:defRPr/>
            </a:pP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17" name="Subtitle 2"/>
          <p:cNvSpPr txBox="1">
            <a:spLocks/>
          </p:cNvSpPr>
          <p:nvPr/>
        </p:nvSpPr>
        <p:spPr>
          <a:xfrm>
            <a:off x="476177" y="5253785"/>
            <a:ext cx="6572133"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buFontTx/>
              <a:buChar char="•"/>
              <a:tabLst/>
              <a:defRPr/>
            </a:pPr>
            <a:r>
              <a:rPr kumimoji="0" lang="en-US" sz="3300" b="1" i="0" u="none" strike="noStrike" kern="1200" cap="none" spc="0" normalizeH="0" baseline="0" noProof="0" dirty="0" smtClean="0">
                <a:ln>
                  <a:noFill/>
                </a:ln>
                <a:solidFill>
                  <a:srgbClr val="D98094"/>
                </a:solidFill>
                <a:effectLst/>
                <a:uLnTx/>
                <a:uFillTx/>
                <a:latin typeface="+mn-lt"/>
                <a:ea typeface="+mn-ea"/>
                <a:cs typeface="+mn-cs"/>
              </a:rPr>
              <a:t> cholesterol</a:t>
            </a:r>
            <a:r>
              <a:rPr kumimoji="0" lang="en-US" sz="3300" b="1" i="0" u="none" strike="noStrike" kern="1200" cap="none" spc="0" normalizeH="0" noProof="0" dirty="0" smtClean="0">
                <a:ln>
                  <a:noFill/>
                </a:ln>
                <a:solidFill>
                  <a:srgbClr val="D98094"/>
                </a:solidFill>
                <a:effectLst/>
                <a:uLnTx/>
                <a:uFillTx/>
                <a:latin typeface="+mn-lt"/>
                <a:ea typeface="+mn-ea"/>
                <a:cs typeface="+mn-cs"/>
              </a:rPr>
              <a:t> drugs</a:t>
            </a: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18" name="Subtitle 2"/>
          <p:cNvSpPr txBox="1">
            <a:spLocks/>
          </p:cNvSpPr>
          <p:nvPr/>
        </p:nvSpPr>
        <p:spPr>
          <a:xfrm>
            <a:off x="492254" y="5840726"/>
            <a:ext cx="6572133"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buFontTx/>
              <a:buChar char="•"/>
              <a:tabLst/>
              <a:defRPr/>
            </a:pPr>
            <a:r>
              <a:rPr lang="en-US" sz="3300" b="1" dirty="0" smtClean="0">
                <a:solidFill>
                  <a:srgbClr val="D98094"/>
                </a:solidFill>
              </a:rPr>
              <a:t> acid blockers</a:t>
            </a: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19" name="Subtitle 2"/>
          <p:cNvSpPr txBox="1">
            <a:spLocks/>
          </p:cNvSpPr>
          <p:nvPr/>
        </p:nvSpPr>
        <p:spPr>
          <a:xfrm>
            <a:off x="4452710" y="5266042"/>
            <a:ext cx="6572133"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buFontTx/>
              <a:buChar char="•"/>
              <a:tabLst/>
              <a:defRPr/>
            </a:pPr>
            <a:r>
              <a:rPr lang="en-US" sz="3300" b="1" dirty="0" smtClean="0">
                <a:solidFill>
                  <a:srgbClr val="D98094"/>
                </a:solidFill>
              </a:rPr>
              <a:t> </a:t>
            </a:r>
            <a:r>
              <a:rPr lang="en-US" sz="3300" b="1" dirty="0" err="1" smtClean="0">
                <a:solidFill>
                  <a:srgbClr val="D98094"/>
                </a:solidFill>
              </a:rPr>
              <a:t>finasteride</a:t>
            </a: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sp>
        <p:nvSpPr>
          <p:cNvPr id="20" name="Subtitle 2"/>
          <p:cNvSpPr txBox="1">
            <a:spLocks/>
          </p:cNvSpPr>
          <p:nvPr/>
        </p:nvSpPr>
        <p:spPr>
          <a:xfrm>
            <a:off x="4452710" y="5840726"/>
            <a:ext cx="6572133"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buFontTx/>
              <a:buChar char="•"/>
              <a:tabLst/>
              <a:defRPr/>
            </a:pPr>
            <a:r>
              <a:rPr lang="en-US" sz="3300" b="1" dirty="0" smtClean="0">
                <a:solidFill>
                  <a:srgbClr val="D98094"/>
                </a:solidFill>
              </a:rPr>
              <a:t> seizure medications</a:t>
            </a:r>
            <a:endParaRPr kumimoji="0" lang="en-US" sz="3300" b="1" i="0" u="none" strike="noStrike" kern="1200" cap="none" spc="0" normalizeH="0" baseline="0" noProof="0" dirty="0">
              <a:ln>
                <a:noFill/>
              </a:ln>
              <a:solidFill>
                <a:srgbClr val="D98094"/>
              </a:solidFill>
              <a:effectLst/>
              <a:uLnTx/>
              <a:uFillTx/>
              <a:latin typeface="+mn-lt"/>
              <a:ea typeface="+mn-ea"/>
              <a:cs typeface="+mn-cs"/>
            </a:endParaRPr>
          </a:p>
        </p:txBody>
      </p:sp>
      <p:pic>
        <p:nvPicPr>
          <p:cNvPr id="2" name="Picture 1" descr="testostero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9674" y="1466322"/>
            <a:ext cx="4318000" cy="3559951"/>
          </a:xfrm>
          <a:prstGeom prst="rect">
            <a:avLst/>
          </a:prstGeom>
        </p:spPr>
      </p:pic>
      <p:pic>
        <p:nvPicPr>
          <p:cNvPr id="22" name="Picture 21" descr="10093-Size.jpg"/>
          <p:cNvPicPr>
            <a:picLocks noChangeAspect="1"/>
          </p:cNvPicPr>
          <p:nvPr/>
        </p:nvPicPr>
        <p:blipFill>
          <a:blip r:embed="rId3"/>
          <a:stretch>
            <a:fillRect/>
          </a:stretch>
        </p:blipFill>
        <p:spPr>
          <a:xfrm rot="5400000">
            <a:off x="4540250" y="1009723"/>
            <a:ext cx="4025307" cy="4487333"/>
          </a:xfrm>
          <a:prstGeom prst="rect">
            <a:avLst/>
          </a:prstGeom>
        </p:spPr>
      </p:pic>
      <p:sp>
        <p:nvSpPr>
          <p:cNvPr id="23" name="Up Arrow 22"/>
          <p:cNvSpPr/>
          <p:nvPr/>
        </p:nvSpPr>
        <p:spPr>
          <a:xfrm rot="10800000">
            <a:off x="4410376" y="1894290"/>
            <a:ext cx="822960" cy="2575858"/>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Up Arrow 23"/>
          <p:cNvSpPr/>
          <p:nvPr/>
        </p:nvSpPr>
        <p:spPr>
          <a:xfrm>
            <a:off x="4414532" y="1894290"/>
            <a:ext cx="822960" cy="2575858"/>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descr="L-is-for-Low-Libid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7337" y="1466322"/>
            <a:ext cx="2504887" cy="3621617"/>
          </a:xfrm>
          <a:prstGeom prst="rect">
            <a:avLst/>
          </a:prstGeom>
        </p:spPr>
      </p:pic>
    </p:spTree>
    <p:extLst>
      <p:ext uri="{BB962C8B-B14F-4D97-AF65-F5344CB8AC3E}">
        <p14:creationId xmlns:p14="http://schemas.microsoft.com/office/powerpoint/2010/main" val="149237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par>
                          <p:cTn id="43" fill="hold">
                            <p:stCondLst>
                              <p:cond delay="3500"/>
                            </p:stCondLst>
                            <p:childTnLst>
                              <p:par>
                                <p:cTn id="44" presetID="10"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par>
                          <p:cTn id="51" fill="hold">
                            <p:stCondLst>
                              <p:cond delay="4500"/>
                            </p:stCondLst>
                            <p:childTnLst>
                              <p:par>
                                <p:cTn id="52" presetID="10" presetClass="entr" presetSubtype="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xit" presetSubtype="0" fill="hold" grpId="1" nodeType="withEffect">
                                  <p:stCondLst>
                                    <p:cond delay="0"/>
                                  </p:stCondLst>
                                  <p:childTnLst>
                                    <p:animEffect transition="out" filter="fade">
                                      <p:cBhvr>
                                        <p:cTn id="71" dur="500"/>
                                        <p:tgtEl>
                                          <p:spTgt spid="23"/>
                                        </p:tgtEl>
                                      </p:cBhvr>
                                    </p:animEffect>
                                    <p:set>
                                      <p:cBhvr>
                                        <p:cTn id="72" dur="1" fill="hold">
                                          <p:stCondLst>
                                            <p:cond delay="499"/>
                                          </p:stCondLst>
                                        </p:cTn>
                                        <p:tgtEl>
                                          <p:spTgt spid="23"/>
                                        </p:tgtEl>
                                        <p:attrNameLst>
                                          <p:attrName>style.visibility</p:attrName>
                                        </p:attrNameLst>
                                      </p:cBhvr>
                                      <p:to>
                                        <p:strVal val="hidden"/>
                                      </p:to>
                                    </p:set>
                                  </p:child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par>
                                <p:cTn id="82" presetID="10" presetClass="exit" presetSubtype="0" fill="hold" nodeType="withEffect">
                                  <p:stCondLst>
                                    <p:cond delay="0"/>
                                  </p:stCondLst>
                                  <p:childTnLst>
                                    <p:animEffect transition="out" filter="fade">
                                      <p:cBhvr>
                                        <p:cTn id="83" dur="500"/>
                                        <p:tgtEl>
                                          <p:spTgt spid="2"/>
                                        </p:tgtEl>
                                      </p:cBhvr>
                                    </p:animEffect>
                                    <p:set>
                                      <p:cBhvr>
                                        <p:cTn id="8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7" grpId="0"/>
      <p:bldP spid="10" grpId="0"/>
      <p:bldP spid="11" grpId="0"/>
      <p:bldP spid="12" grpId="0"/>
      <p:bldP spid="16" grpId="0"/>
      <p:bldP spid="17" grpId="0"/>
      <p:bldP spid="18" grpId="0"/>
      <p:bldP spid="19" grpId="0"/>
      <p:bldP spid="20" grpId="0"/>
      <p:bldP spid="23" grpId="0" animBg="1"/>
      <p:bldP spid="23" grpId="1" animBg="1"/>
      <p:bldP spid="2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783850" y="-283696"/>
            <a:ext cx="9631512" cy="2035290"/>
          </a:xfrm>
          <a:prstGeom prst="rect">
            <a:avLst/>
          </a:prstGeom>
        </p:spPr>
        <p:txBody>
          <a:bodyPr vert="horz" lIns="91440" tIns="45720" rIns="91440" bIns="45720" rtlCol="0" anchor="ctr">
            <a:no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US" sz="4500" b="1" noProof="0" dirty="0" smtClean="0">
                <a:solidFill>
                  <a:schemeClr val="accent5">
                    <a:lumMod val="60000"/>
                    <a:lumOff val="40000"/>
                  </a:schemeClr>
                </a:solidFill>
                <a:latin typeface="+mj-lt"/>
                <a:ea typeface="+mj-ea"/>
                <a:cs typeface="+mj-cs"/>
              </a:rPr>
              <a:t>ATTRACTION</a:t>
            </a:r>
            <a:r>
              <a:rPr lang="en-US" sz="4500" b="1" noProof="0" dirty="0" smtClean="0">
                <a:solidFill>
                  <a:srgbClr val="376092"/>
                </a:solidFill>
                <a:latin typeface="+mj-lt"/>
                <a:ea typeface="+mj-ea"/>
                <a:cs typeface="+mj-cs"/>
              </a:rPr>
              <a:t> – </a:t>
            </a:r>
            <a:r>
              <a:rPr lang="en-US" sz="4000" b="1" noProof="0" dirty="0" smtClean="0">
                <a:solidFill>
                  <a:srgbClr val="376092"/>
                </a:solidFill>
                <a:latin typeface="+mj-lt"/>
                <a:ea typeface="+mj-ea"/>
                <a:cs typeface="+mj-cs"/>
              </a:rPr>
              <a:t>affecting interventions</a:t>
            </a:r>
            <a:endParaRPr kumimoji="0" lang="en-US" sz="4000" b="1" i="0" u="none" strike="noStrike" kern="1200" cap="none" spc="0" normalizeH="0" baseline="0" noProof="0" dirty="0">
              <a:ln>
                <a:noFill/>
              </a:ln>
              <a:solidFill>
                <a:schemeClr val="tx1"/>
              </a:solidFill>
              <a:effectLst/>
              <a:uLnTx/>
              <a:uFillTx/>
              <a:latin typeface="Calibri (Headings)"/>
              <a:ea typeface="+mj-ea"/>
              <a:cs typeface="Calibri (Headings)"/>
            </a:endParaRPr>
          </a:p>
        </p:txBody>
      </p:sp>
      <p:sp>
        <p:nvSpPr>
          <p:cNvPr id="5" name="Subtitle 2"/>
          <p:cNvSpPr txBox="1">
            <a:spLocks/>
          </p:cNvSpPr>
          <p:nvPr/>
        </p:nvSpPr>
        <p:spPr>
          <a:xfrm>
            <a:off x="1016336" y="1603525"/>
            <a:ext cx="6572133"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err="1" smtClean="0">
                <a:ln>
                  <a:noFill/>
                </a:ln>
                <a:solidFill>
                  <a:schemeClr val="accent5">
                    <a:lumMod val="60000"/>
                    <a:lumOff val="40000"/>
                  </a:schemeClr>
                </a:solidFill>
                <a:effectLst/>
                <a:uLnTx/>
                <a:uFillTx/>
                <a:latin typeface="+mn-lt"/>
                <a:ea typeface="+mn-ea"/>
                <a:cs typeface="+mn-cs"/>
              </a:rPr>
              <a:t>Marazziti</a:t>
            </a:r>
            <a:r>
              <a:rPr kumimoji="0" lang="en-US" sz="3300" b="1" i="0" u="none" strike="noStrike" kern="1200" cap="none" spc="0" normalizeH="0" baseline="0" noProof="0" dirty="0" smtClean="0">
                <a:ln>
                  <a:noFill/>
                </a:ln>
                <a:solidFill>
                  <a:schemeClr val="accent5">
                    <a:lumMod val="60000"/>
                    <a:lumOff val="40000"/>
                  </a:schemeClr>
                </a:solidFill>
                <a:effectLst/>
                <a:uLnTx/>
                <a:uFillTx/>
                <a:latin typeface="+mn-lt"/>
                <a:ea typeface="+mn-ea"/>
                <a:cs typeface="+mn-cs"/>
              </a:rPr>
              <a:t> et al. (1999)</a:t>
            </a:r>
            <a:endParaRPr kumimoji="0" lang="en-US" sz="3300" b="1" i="0" u="none" strike="noStrike" kern="1200" cap="none" spc="0" normalizeH="0" baseline="0" noProof="0" dirty="0">
              <a:ln>
                <a:noFill/>
              </a:ln>
              <a:solidFill>
                <a:schemeClr val="accent5">
                  <a:lumMod val="60000"/>
                  <a:lumOff val="40000"/>
                </a:schemeClr>
              </a:solidFill>
              <a:effectLst/>
              <a:uLnTx/>
              <a:uFillTx/>
              <a:latin typeface="+mn-lt"/>
              <a:ea typeface="+mn-ea"/>
              <a:cs typeface="+mn-cs"/>
            </a:endParaRPr>
          </a:p>
        </p:txBody>
      </p:sp>
      <p:pic>
        <p:nvPicPr>
          <p:cNvPr id="22" name="Picture 21" descr="230px-Serotonin_(5-HT).svg.png"/>
          <p:cNvPicPr>
            <a:picLocks noChangeAspect="1"/>
          </p:cNvPicPr>
          <p:nvPr/>
        </p:nvPicPr>
        <p:blipFill>
          <a:blip r:embed="rId2"/>
          <a:stretch>
            <a:fillRect/>
          </a:stretch>
        </p:blipFill>
        <p:spPr>
          <a:xfrm>
            <a:off x="5424761" y="2022149"/>
            <a:ext cx="2707670" cy="1966004"/>
          </a:xfrm>
          <a:prstGeom prst="rect">
            <a:avLst/>
          </a:prstGeom>
        </p:spPr>
      </p:pic>
      <p:pic>
        <p:nvPicPr>
          <p:cNvPr id="24" name="Picture 23" descr="l.jpg"/>
          <p:cNvPicPr>
            <a:picLocks noChangeAspect="1"/>
          </p:cNvPicPr>
          <p:nvPr/>
        </p:nvPicPr>
        <p:blipFill>
          <a:blip r:embed="rId3"/>
          <a:stretch>
            <a:fillRect/>
          </a:stretch>
        </p:blipFill>
        <p:spPr>
          <a:xfrm>
            <a:off x="5318926" y="4143050"/>
            <a:ext cx="3185955" cy="2123970"/>
          </a:xfrm>
          <a:prstGeom prst="rect">
            <a:avLst/>
          </a:prstGeom>
        </p:spPr>
      </p:pic>
      <p:pic>
        <p:nvPicPr>
          <p:cNvPr id="25" name="Picture 24" descr="notobsessive.jpg"/>
          <p:cNvPicPr>
            <a:picLocks noChangeAspect="1"/>
          </p:cNvPicPr>
          <p:nvPr/>
        </p:nvPicPr>
        <p:blipFill>
          <a:blip r:embed="rId4"/>
          <a:stretch>
            <a:fillRect/>
          </a:stretch>
        </p:blipFill>
        <p:spPr>
          <a:xfrm>
            <a:off x="889337" y="2205414"/>
            <a:ext cx="4013381" cy="4013381"/>
          </a:xfrm>
          <a:prstGeom prst="rect">
            <a:avLst/>
          </a:prstGeom>
        </p:spPr>
      </p:pic>
      <p:sp>
        <p:nvSpPr>
          <p:cNvPr id="26" name="TextBox 25"/>
          <p:cNvSpPr txBox="1"/>
          <p:nvPr/>
        </p:nvSpPr>
        <p:spPr>
          <a:xfrm>
            <a:off x="1217009" y="2456597"/>
            <a:ext cx="3444802" cy="2785378"/>
          </a:xfrm>
          <a:prstGeom prst="rect">
            <a:avLst/>
          </a:prstGeom>
          <a:noFill/>
        </p:spPr>
        <p:txBody>
          <a:bodyPr wrap="square" rtlCol="0">
            <a:spAutoFit/>
          </a:bodyPr>
          <a:lstStyle/>
          <a:p>
            <a:r>
              <a:rPr lang="en-US" sz="3500" dirty="0" smtClean="0"/>
              <a:t>“It would suggest that being in love literally induces a state which is not normal.” </a:t>
            </a:r>
            <a:endParaRPr lang="en-US" sz="3500" dirty="0"/>
          </a:p>
        </p:txBody>
      </p:sp>
    </p:spTree>
    <p:extLst>
      <p:ext uri="{BB962C8B-B14F-4D97-AF65-F5344CB8AC3E}">
        <p14:creationId xmlns:p14="http://schemas.microsoft.com/office/powerpoint/2010/main" val="342669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230px-Serotonin_(5-HT).svg.png"/>
          <p:cNvPicPr>
            <a:picLocks noChangeAspect="1"/>
          </p:cNvPicPr>
          <p:nvPr/>
        </p:nvPicPr>
        <p:blipFill>
          <a:blip r:embed="rId2"/>
          <a:stretch>
            <a:fillRect/>
          </a:stretch>
        </p:blipFill>
        <p:spPr>
          <a:xfrm>
            <a:off x="5424761" y="2022149"/>
            <a:ext cx="2707670" cy="1966004"/>
          </a:xfrm>
          <a:prstGeom prst="rect">
            <a:avLst/>
          </a:prstGeom>
        </p:spPr>
      </p:pic>
      <p:pic>
        <p:nvPicPr>
          <p:cNvPr id="24" name="Picture 23" descr="l.jpg"/>
          <p:cNvPicPr>
            <a:picLocks noChangeAspect="1"/>
          </p:cNvPicPr>
          <p:nvPr/>
        </p:nvPicPr>
        <p:blipFill>
          <a:blip r:embed="rId3"/>
          <a:stretch>
            <a:fillRect/>
          </a:stretch>
        </p:blipFill>
        <p:spPr>
          <a:xfrm>
            <a:off x="5318926" y="4143050"/>
            <a:ext cx="3185955" cy="2123970"/>
          </a:xfrm>
          <a:prstGeom prst="rect">
            <a:avLst/>
          </a:prstGeom>
        </p:spPr>
      </p:pic>
      <p:sp>
        <p:nvSpPr>
          <p:cNvPr id="7" name="TextBox 6"/>
          <p:cNvSpPr txBox="1"/>
          <p:nvPr/>
        </p:nvSpPr>
        <p:spPr>
          <a:xfrm>
            <a:off x="519565" y="2155226"/>
            <a:ext cx="4324379" cy="1754327"/>
          </a:xfrm>
          <a:prstGeom prst="rect">
            <a:avLst/>
          </a:prstGeom>
          <a:noFill/>
        </p:spPr>
        <p:txBody>
          <a:bodyPr wrap="square" rtlCol="0">
            <a:spAutoFit/>
          </a:bodyPr>
          <a:lstStyle/>
          <a:p>
            <a:r>
              <a:rPr lang="en-US" sz="2700" dirty="0" smtClean="0"/>
              <a:t>“... the overall lack of </a:t>
            </a:r>
            <a:r>
              <a:rPr lang="en-US" sz="2700" dirty="0" err="1" smtClean="0"/>
              <a:t>stim-ulation</a:t>
            </a:r>
            <a:r>
              <a:rPr lang="en-US" sz="2700" dirty="0" smtClean="0"/>
              <a:t> ... may produce a blandness that overwhelms the romantic relationship.”</a:t>
            </a:r>
            <a:endParaRPr lang="en-US" sz="2700" dirty="0"/>
          </a:p>
        </p:txBody>
      </p:sp>
      <p:sp>
        <p:nvSpPr>
          <p:cNvPr id="8" name="TextBox 7"/>
          <p:cNvSpPr txBox="1"/>
          <p:nvPr/>
        </p:nvSpPr>
        <p:spPr>
          <a:xfrm>
            <a:off x="498399" y="4502889"/>
            <a:ext cx="4410220" cy="1754327"/>
          </a:xfrm>
          <a:prstGeom prst="rect">
            <a:avLst/>
          </a:prstGeom>
          <a:noFill/>
        </p:spPr>
        <p:txBody>
          <a:bodyPr wrap="square" rtlCol="0">
            <a:spAutoFit/>
          </a:bodyPr>
          <a:lstStyle/>
          <a:p>
            <a:r>
              <a:rPr lang="en-US" sz="2700" dirty="0" smtClean="0"/>
              <a:t>“... aside from ruining your sex life, antidepressants could be responsible for breaking your heart.”</a:t>
            </a:r>
            <a:endParaRPr lang="en-US" sz="2700" dirty="0"/>
          </a:p>
        </p:txBody>
      </p:sp>
      <p:sp>
        <p:nvSpPr>
          <p:cNvPr id="11" name="Title 1"/>
          <p:cNvSpPr txBox="1">
            <a:spLocks/>
          </p:cNvSpPr>
          <p:nvPr/>
        </p:nvSpPr>
        <p:spPr>
          <a:xfrm>
            <a:off x="-783850" y="-283696"/>
            <a:ext cx="9631512" cy="2035290"/>
          </a:xfrm>
          <a:prstGeom prst="rect">
            <a:avLst/>
          </a:prstGeom>
        </p:spPr>
        <p:txBody>
          <a:bodyPr vert="horz" lIns="91440" tIns="45720" rIns="91440" bIns="45720" rtlCol="0" anchor="ctr">
            <a:no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US" sz="4500" b="1" noProof="0" dirty="0" smtClean="0">
                <a:solidFill>
                  <a:schemeClr val="accent5">
                    <a:lumMod val="60000"/>
                    <a:lumOff val="40000"/>
                  </a:schemeClr>
                </a:solidFill>
                <a:latin typeface="+mj-lt"/>
                <a:ea typeface="+mj-ea"/>
                <a:cs typeface="+mj-cs"/>
              </a:rPr>
              <a:t>ATTRACTION</a:t>
            </a:r>
            <a:r>
              <a:rPr lang="en-US" sz="4500" b="1" noProof="0" dirty="0" smtClean="0">
                <a:solidFill>
                  <a:srgbClr val="376092"/>
                </a:solidFill>
                <a:latin typeface="+mj-lt"/>
                <a:ea typeface="+mj-ea"/>
                <a:cs typeface="+mj-cs"/>
              </a:rPr>
              <a:t> – </a:t>
            </a:r>
            <a:r>
              <a:rPr lang="en-US" sz="4000" b="1" noProof="0" dirty="0" smtClean="0">
                <a:solidFill>
                  <a:srgbClr val="376092"/>
                </a:solidFill>
                <a:latin typeface="+mj-lt"/>
                <a:ea typeface="+mj-ea"/>
                <a:cs typeface="+mj-cs"/>
              </a:rPr>
              <a:t>affecting interventions</a:t>
            </a:r>
            <a:endParaRPr kumimoji="0" lang="en-US" sz="4000" b="1" i="0" u="none" strike="noStrike" kern="1200" cap="none" spc="0" normalizeH="0" baseline="0" noProof="0" dirty="0">
              <a:ln>
                <a:noFill/>
              </a:ln>
              <a:solidFill>
                <a:schemeClr val="tx1"/>
              </a:solidFill>
              <a:effectLst/>
              <a:uLnTx/>
              <a:uFillTx/>
              <a:latin typeface="Calibri (Headings)"/>
              <a:ea typeface="+mj-ea"/>
              <a:cs typeface="Calibri (Headings)"/>
            </a:endParaRPr>
          </a:p>
        </p:txBody>
      </p:sp>
      <p:pic>
        <p:nvPicPr>
          <p:cNvPr id="2" name="Picture 1" descr="winegla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927" y="1158547"/>
            <a:ext cx="3259936" cy="5672667"/>
          </a:xfrm>
          <a:prstGeom prst="rect">
            <a:avLst/>
          </a:prstGeom>
        </p:spPr>
      </p:pic>
      <p:sp>
        <p:nvSpPr>
          <p:cNvPr id="12" name="Up Arrow 11"/>
          <p:cNvSpPr/>
          <p:nvPr/>
        </p:nvSpPr>
        <p:spPr>
          <a:xfrm rot="10800000">
            <a:off x="4654615" y="1894290"/>
            <a:ext cx="822960" cy="2575858"/>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Up Arrow 12"/>
          <p:cNvSpPr/>
          <p:nvPr/>
        </p:nvSpPr>
        <p:spPr>
          <a:xfrm>
            <a:off x="4589941" y="1894290"/>
            <a:ext cx="822960" cy="2575858"/>
          </a:xfrm>
          <a:prstGeom prst="up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descr="ecstasy-drug-pill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234" y="2374615"/>
            <a:ext cx="3544435" cy="2766659"/>
          </a:xfrm>
          <a:prstGeom prst="rect">
            <a:avLst/>
          </a:prstGeom>
        </p:spPr>
      </p:pic>
      <p:sp>
        <p:nvSpPr>
          <p:cNvPr id="14" name="Subtitle 2"/>
          <p:cNvSpPr txBox="1">
            <a:spLocks/>
          </p:cNvSpPr>
          <p:nvPr/>
        </p:nvSpPr>
        <p:spPr>
          <a:xfrm>
            <a:off x="508328" y="1667026"/>
            <a:ext cx="6572133"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5">
                    <a:lumMod val="60000"/>
                    <a:lumOff val="40000"/>
                  </a:schemeClr>
                </a:solidFill>
                <a:effectLst/>
                <a:uLnTx/>
                <a:uFillTx/>
                <a:latin typeface="+mn-lt"/>
                <a:ea typeface="+mn-ea"/>
                <a:cs typeface="+mn-cs"/>
              </a:rPr>
              <a:t>Meyer (2007)</a:t>
            </a:r>
            <a:endParaRPr kumimoji="0" lang="en-US" sz="3300" b="1" i="0" u="none" strike="noStrike" kern="1200" cap="none" spc="0" normalizeH="0" baseline="0" noProof="0" dirty="0">
              <a:ln>
                <a:noFill/>
              </a:ln>
              <a:solidFill>
                <a:schemeClr val="accent5">
                  <a:lumMod val="60000"/>
                  <a:lumOff val="40000"/>
                </a:schemeClr>
              </a:solidFill>
              <a:effectLst/>
              <a:uLnTx/>
              <a:uFillTx/>
              <a:latin typeface="+mn-lt"/>
              <a:ea typeface="+mn-ea"/>
              <a:cs typeface="+mn-cs"/>
            </a:endParaRPr>
          </a:p>
        </p:txBody>
      </p:sp>
      <p:sp>
        <p:nvSpPr>
          <p:cNvPr id="15" name="Subtitle 2"/>
          <p:cNvSpPr txBox="1">
            <a:spLocks/>
          </p:cNvSpPr>
          <p:nvPr/>
        </p:nvSpPr>
        <p:spPr>
          <a:xfrm>
            <a:off x="477232" y="4015388"/>
            <a:ext cx="6572133"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5">
                    <a:lumMod val="60000"/>
                    <a:lumOff val="40000"/>
                  </a:schemeClr>
                </a:solidFill>
                <a:effectLst/>
                <a:uLnTx/>
                <a:uFillTx/>
                <a:latin typeface="+mn-lt"/>
                <a:ea typeface="+mn-ea"/>
                <a:cs typeface="+mn-cs"/>
              </a:rPr>
              <a:t>Graham (2010)</a:t>
            </a:r>
            <a:endParaRPr kumimoji="0" lang="en-US" sz="3300" b="1" i="0" u="none" strike="noStrike" kern="1200" cap="none" spc="0" normalizeH="0" baseline="0" noProof="0" dirty="0">
              <a:ln>
                <a:noFill/>
              </a:ln>
              <a:solidFill>
                <a:schemeClr val="accent5">
                  <a:lumMod val="60000"/>
                  <a:lumOff val="40000"/>
                </a:schemeClr>
              </a:solidFill>
              <a:effectLst/>
              <a:uLnTx/>
              <a:uFillTx/>
              <a:latin typeface="+mn-lt"/>
              <a:ea typeface="+mn-ea"/>
              <a:cs typeface="+mn-cs"/>
            </a:endParaRPr>
          </a:p>
        </p:txBody>
      </p:sp>
    </p:spTree>
    <p:extLst>
      <p:ext uri="{BB962C8B-B14F-4D97-AF65-F5344CB8AC3E}">
        <p14:creationId xmlns:p14="http://schemas.microsoft.com/office/powerpoint/2010/main" val="355793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23" presetClass="entr" presetSubtype="16"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Effect transition="in" filter="fade">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2" grpId="0" animBg="1"/>
      <p:bldP spid="12" grpId="1" animBg="1"/>
      <p:bldP spid="13" grpId="0" animBg="1"/>
      <p:bldP spid="14" grpId="0"/>
      <p:bldP spid="14" grpId="1"/>
      <p:bldP spid="15" grpId="0"/>
      <p:bldP spid="15"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07998" y="-249324"/>
            <a:ext cx="9483345" cy="2035290"/>
          </a:xfrm>
          <a:prstGeom prst="rect">
            <a:avLst/>
          </a:prstGeom>
        </p:spPr>
        <p:txBody>
          <a:bodyPr vert="horz" lIns="91440" tIns="45720" rIns="91440" bIns="45720" rtlCol="0" anchor="ctr">
            <a:no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US" sz="4500" b="1" noProof="0" dirty="0" smtClean="0">
                <a:solidFill>
                  <a:schemeClr val="accent1">
                    <a:lumMod val="60000"/>
                    <a:lumOff val="40000"/>
                  </a:schemeClr>
                </a:solidFill>
                <a:latin typeface="+mj-lt"/>
                <a:ea typeface="+mj-ea"/>
                <a:cs typeface="+mj-cs"/>
              </a:rPr>
              <a:t>ATTACHMENT</a:t>
            </a:r>
            <a:r>
              <a:rPr lang="en-US" sz="4500" b="1" noProof="0" dirty="0" smtClean="0">
                <a:solidFill>
                  <a:srgbClr val="376092"/>
                </a:solidFill>
                <a:latin typeface="+mj-lt"/>
                <a:ea typeface="+mj-ea"/>
                <a:cs typeface="+mj-cs"/>
              </a:rPr>
              <a:t> </a:t>
            </a:r>
            <a:r>
              <a:rPr lang="en-US" sz="4000" b="1" noProof="0" dirty="0" smtClean="0">
                <a:solidFill>
                  <a:srgbClr val="376092"/>
                </a:solidFill>
                <a:latin typeface="+mj-lt"/>
                <a:ea typeface="+mj-ea"/>
                <a:cs typeface="+mj-cs"/>
              </a:rPr>
              <a:t>– affecting interventions</a:t>
            </a:r>
            <a:endParaRPr kumimoji="0" lang="en-US" sz="4000" b="1" i="0" u="none" strike="noStrike" kern="1200" cap="none" spc="0" normalizeH="0" baseline="0" noProof="0" dirty="0">
              <a:ln>
                <a:noFill/>
              </a:ln>
              <a:solidFill>
                <a:schemeClr val="tx1"/>
              </a:solidFill>
              <a:effectLst/>
              <a:uLnTx/>
              <a:uFillTx/>
              <a:latin typeface="Calibri (Headings)"/>
              <a:ea typeface="+mj-ea"/>
              <a:cs typeface="Calibri (Headings)"/>
            </a:endParaRPr>
          </a:p>
        </p:txBody>
      </p:sp>
      <p:sp>
        <p:nvSpPr>
          <p:cNvPr id="13" name="Subtitle 2"/>
          <p:cNvSpPr txBox="1">
            <a:spLocks/>
          </p:cNvSpPr>
          <p:nvPr/>
        </p:nvSpPr>
        <p:spPr>
          <a:xfrm>
            <a:off x="338666" y="1383166"/>
            <a:ext cx="6989906"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lang="en-US" sz="3300" b="1" dirty="0" err="1" smtClean="0">
                <a:solidFill>
                  <a:schemeClr val="accent1">
                    <a:lumMod val="60000"/>
                    <a:lumOff val="40000"/>
                  </a:schemeClr>
                </a:solidFill>
              </a:rPr>
              <a:t>Insel</a:t>
            </a:r>
            <a:r>
              <a:rPr lang="en-US" sz="3300" b="1" dirty="0" smtClean="0">
                <a:solidFill>
                  <a:schemeClr val="accent1">
                    <a:lumMod val="60000"/>
                    <a:lumOff val="40000"/>
                  </a:schemeClr>
                </a:solidFill>
              </a:rPr>
              <a:t>, Young &amp; Wang (1997) – etc.</a:t>
            </a:r>
            <a:endParaRPr kumimoji="0" lang="en-US" sz="3300" b="1" i="0" u="none" strike="noStrike" kern="1200" cap="none" spc="0" normalizeH="0" baseline="0" noProof="0" dirty="0">
              <a:ln>
                <a:noFill/>
              </a:ln>
              <a:solidFill>
                <a:schemeClr val="accent1">
                  <a:lumMod val="60000"/>
                  <a:lumOff val="40000"/>
                </a:schemeClr>
              </a:solidFill>
              <a:effectLst/>
              <a:uLnTx/>
              <a:uFillTx/>
              <a:latin typeface="+mn-lt"/>
              <a:ea typeface="+mn-ea"/>
              <a:cs typeface="+mn-cs"/>
            </a:endParaRPr>
          </a:p>
        </p:txBody>
      </p:sp>
      <p:pic>
        <p:nvPicPr>
          <p:cNvPr id="15" name="Picture 14" descr="image1.jpg"/>
          <p:cNvPicPr>
            <a:picLocks noChangeAspect="1"/>
          </p:cNvPicPr>
          <p:nvPr/>
        </p:nvPicPr>
        <p:blipFill>
          <a:blip r:embed="rId2"/>
          <a:stretch>
            <a:fillRect/>
          </a:stretch>
        </p:blipFill>
        <p:spPr>
          <a:xfrm>
            <a:off x="5334142" y="4420627"/>
            <a:ext cx="3514203" cy="2453448"/>
          </a:xfrm>
          <a:prstGeom prst="rect">
            <a:avLst/>
          </a:prstGeom>
        </p:spPr>
      </p:pic>
      <p:sp>
        <p:nvSpPr>
          <p:cNvPr id="19" name="Subtitle 2"/>
          <p:cNvSpPr txBox="1">
            <a:spLocks/>
          </p:cNvSpPr>
          <p:nvPr/>
        </p:nvSpPr>
        <p:spPr>
          <a:xfrm>
            <a:off x="841106" y="5324844"/>
            <a:ext cx="2557428"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oxytocin</a:t>
            </a:r>
            <a:endParaRPr kumimoji="0" lang="en-US" sz="3300" b="1" i="0" u="none" strike="noStrike" kern="1200" cap="none" spc="0" normalizeH="0" baseline="0" noProof="0" dirty="0">
              <a:ln>
                <a:noFill/>
              </a:ln>
              <a:solidFill>
                <a:schemeClr val="accent1">
                  <a:lumMod val="60000"/>
                  <a:lumOff val="40000"/>
                </a:schemeClr>
              </a:solidFill>
              <a:effectLst/>
              <a:uLnTx/>
              <a:uFillTx/>
              <a:latin typeface="+mn-lt"/>
              <a:ea typeface="+mn-ea"/>
              <a:cs typeface="+mn-cs"/>
            </a:endParaRPr>
          </a:p>
        </p:txBody>
      </p:sp>
      <p:sp>
        <p:nvSpPr>
          <p:cNvPr id="20" name="Subtitle 2"/>
          <p:cNvSpPr txBox="1">
            <a:spLocks/>
          </p:cNvSpPr>
          <p:nvPr/>
        </p:nvSpPr>
        <p:spPr>
          <a:xfrm>
            <a:off x="841106" y="4685860"/>
            <a:ext cx="2557428"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vasopressin</a:t>
            </a:r>
            <a:endParaRPr kumimoji="0" lang="en-US" sz="3300" b="1" i="0" u="none" strike="noStrike" kern="1200" cap="none" spc="0" normalizeH="0" baseline="0" noProof="0" dirty="0">
              <a:ln>
                <a:noFill/>
              </a:ln>
              <a:solidFill>
                <a:schemeClr val="accent1">
                  <a:lumMod val="60000"/>
                  <a:lumOff val="40000"/>
                </a:schemeClr>
              </a:solidFill>
              <a:effectLst/>
              <a:uLnTx/>
              <a:uFillTx/>
              <a:latin typeface="+mn-lt"/>
              <a:ea typeface="+mn-ea"/>
              <a:cs typeface="+mn-cs"/>
            </a:endParaRPr>
          </a:p>
        </p:txBody>
      </p:sp>
      <p:sp>
        <p:nvSpPr>
          <p:cNvPr id="21" name="Subtitle 2"/>
          <p:cNvSpPr txBox="1">
            <a:spLocks/>
          </p:cNvSpPr>
          <p:nvPr/>
        </p:nvSpPr>
        <p:spPr>
          <a:xfrm>
            <a:off x="841106" y="4046876"/>
            <a:ext cx="2557428"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dopamine</a:t>
            </a:r>
            <a:endParaRPr kumimoji="0" lang="en-US" sz="3300" b="1" i="0" u="none" strike="noStrike" kern="1200" cap="none" spc="0" normalizeH="0" baseline="0" noProof="0" dirty="0">
              <a:ln>
                <a:noFill/>
              </a:ln>
              <a:solidFill>
                <a:schemeClr val="accent1">
                  <a:lumMod val="60000"/>
                  <a:lumOff val="40000"/>
                </a:schemeClr>
              </a:solidFill>
              <a:effectLst/>
              <a:uLnTx/>
              <a:uFillTx/>
              <a:latin typeface="+mn-lt"/>
              <a:ea typeface="+mn-ea"/>
              <a:cs typeface="+mn-cs"/>
            </a:endParaRPr>
          </a:p>
        </p:txBody>
      </p:sp>
    </p:spTree>
    <p:extLst>
      <p:ext uri="{BB962C8B-B14F-4D97-AF65-F5344CB8AC3E}">
        <p14:creationId xmlns:p14="http://schemas.microsoft.com/office/powerpoint/2010/main" val="290272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800" decel="100000"/>
                                        <p:tgtEl>
                                          <p:spTgt spid="15"/>
                                        </p:tgtEl>
                                      </p:cBhvr>
                                    </p:animEffect>
                                    <p:anim calcmode="lin" valueType="num">
                                      <p:cBhvr>
                                        <p:cTn id="13" dur="800" decel="100000" fill="hold"/>
                                        <p:tgtEl>
                                          <p:spTgt spid="15"/>
                                        </p:tgtEl>
                                        <p:attrNameLst>
                                          <p:attrName>style.rotation</p:attrName>
                                        </p:attrNameLst>
                                      </p:cBhvr>
                                      <p:tavLst>
                                        <p:tav tm="0">
                                          <p:val>
                                            <p:fltVal val="-90"/>
                                          </p:val>
                                        </p:tav>
                                        <p:tav tm="100000">
                                          <p:val>
                                            <p:fltVal val="0"/>
                                          </p:val>
                                        </p:tav>
                                      </p:tavLst>
                                    </p:anim>
                                    <p:anim calcmode="lin" valueType="num">
                                      <p:cBhvr>
                                        <p:cTn id="14" dur="800" decel="100000" fill="hold"/>
                                        <p:tgtEl>
                                          <p:spTgt spid="15"/>
                                        </p:tgtEl>
                                        <p:attrNameLst>
                                          <p:attrName>ppt_x</p:attrName>
                                        </p:attrNameLst>
                                      </p:cBhvr>
                                      <p:tavLst>
                                        <p:tav tm="0">
                                          <p:val>
                                            <p:strVal val="#ppt_x+0.4"/>
                                          </p:val>
                                        </p:tav>
                                        <p:tav tm="100000">
                                          <p:val>
                                            <p:strVal val="#ppt_x-0.05"/>
                                          </p:val>
                                        </p:tav>
                                      </p:tavLst>
                                    </p:anim>
                                    <p:anim calcmode="lin" valueType="num">
                                      <p:cBhvr>
                                        <p:cTn id="15" dur="800" decel="100000" fill="hold"/>
                                        <p:tgtEl>
                                          <p:spTgt spid="15"/>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P spid="2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yringe_by_reaper_neko-d307aa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5167" y="2018803"/>
            <a:ext cx="2329536" cy="2715419"/>
          </a:xfrm>
          <a:prstGeom prst="rect">
            <a:avLst/>
          </a:prstGeom>
        </p:spPr>
      </p:pic>
      <p:sp>
        <p:nvSpPr>
          <p:cNvPr id="20" name="Subtitle 2"/>
          <p:cNvSpPr txBox="1">
            <a:spLocks/>
          </p:cNvSpPr>
          <p:nvPr/>
        </p:nvSpPr>
        <p:spPr>
          <a:xfrm>
            <a:off x="841106" y="4685860"/>
            <a:ext cx="2557428"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vasopressin</a:t>
            </a:r>
            <a:endParaRPr kumimoji="0" lang="en-US" sz="3300" b="1" i="0" u="none" strike="noStrike" kern="1200" cap="none" spc="0" normalizeH="0" baseline="0" noProof="0" dirty="0">
              <a:ln>
                <a:noFill/>
              </a:ln>
              <a:solidFill>
                <a:schemeClr val="accent1">
                  <a:lumMod val="60000"/>
                  <a:lumOff val="40000"/>
                </a:schemeClr>
              </a:solidFill>
              <a:effectLst/>
              <a:uLnTx/>
              <a:uFillTx/>
              <a:latin typeface="+mn-lt"/>
              <a:ea typeface="+mn-ea"/>
              <a:cs typeface="+mn-cs"/>
            </a:endParaRPr>
          </a:p>
        </p:txBody>
      </p:sp>
      <p:pic>
        <p:nvPicPr>
          <p:cNvPr id="16" name="Picture 15" descr="image1.jpg"/>
          <p:cNvPicPr>
            <a:picLocks noChangeAspect="1"/>
          </p:cNvPicPr>
          <p:nvPr/>
        </p:nvPicPr>
        <p:blipFill>
          <a:blip r:embed="rId4"/>
          <a:stretch>
            <a:fillRect/>
          </a:stretch>
        </p:blipFill>
        <p:spPr>
          <a:xfrm flipH="1">
            <a:off x="1216321" y="4437886"/>
            <a:ext cx="3513290" cy="2453448"/>
          </a:xfrm>
          <a:prstGeom prst="rect">
            <a:avLst/>
          </a:prstGeom>
        </p:spPr>
      </p:pic>
      <p:sp>
        <p:nvSpPr>
          <p:cNvPr id="21" name="Subtitle 2"/>
          <p:cNvSpPr txBox="1">
            <a:spLocks/>
          </p:cNvSpPr>
          <p:nvPr/>
        </p:nvSpPr>
        <p:spPr>
          <a:xfrm>
            <a:off x="841106" y="4046876"/>
            <a:ext cx="2557428"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dopamine</a:t>
            </a:r>
            <a:endParaRPr kumimoji="0" lang="en-US" sz="3300" b="1" i="0" u="none" strike="noStrike" kern="1200" cap="none" spc="0" normalizeH="0" baseline="0" noProof="0" dirty="0">
              <a:ln>
                <a:noFill/>
              </a:ln>
              <a:solidFill>
                <a:schemeClr val="accent1">
                  <a:lumMod val="60000"/>
                  <a:lumOff val="40000"/>
                </a:schemeClr>
              </a:solidFill>
              <a:effectLst/>
              <a:uLnTx/>
              <a:uFillTx/>
              <a:latin typeface="+mn-lt"/>
              <a:ea typeface="+mn-ea"/>
              <a:cs typeface="+mn-cs"/>
            </a:endParaRPr>
          </a:p>
        </p:txBody>
      </p:sp>
      <p:pic>
        <p:nvPicPr>
          <p:cNvPr id="12" name="Picture 11" descr="image1.jpg"/>
          <p:cNvPicPr>
            <a:picLocks noChangeAspect="1"/>
          </p:cNvPicPr>
          <p:nvPr/>
        </p:nvPicPr>
        <p:blipFill>
          <a:blip r:embed="rId4"/>
          <a:stretch>
            <a:fillRect/>
          </a:stretch>
        </p:blipFill>
        <p:spPr>
          <a:xfrm>
            <a:off x="5334142" y="4462961"/>
            <a:ext cx="3514203" cy="2453448"/>
          </a:xfrm>
          <a:prstGeom prst="rect">
            <a:avLst/>
          </a:prstGeom>
        </p:spPr>
      </p:pic>
      <p:pic>
        <p:nvPicPr>
          <p:cNvPr id="11" name="Picture 10" descr="syringe2.jpg"/>
          <p:cNvPicPr>
            <a:picLocks noChangeAspect="1"/>
          </p:cNvPicPr>
          <p:nvPr/>
        </p:nvPicPr>
        <p:blipFill>
          <a:blip r:embed="rId5"/>
          <a:stretch>
            <a:fillRect/>
          </a:stretch>
        </p:blipFill>
        <p:spPr>
          <a:xfrm rot="900000">
            <a:off x="4907133" y="2005957"/>
            <a:ext cx="1831657" cy="2447876"/>
          </a:xfrm>
          <a:prstGeom prst="rect">
            <a:avLst/>
          </a:prstGeom>
        </p:spPr>
      </p:pic>
      <p:sp>
        <p:nvSpPr>
          <p:cNvPr id="19" name="Subtitle 2"/>
          <p:cNvSpPr txBox="1">
            <a:spLocks/>
          </p:cNvSpPr>
          <p:nvPr/>
        </p:nvSpPr>
        <p:spPr>
          <a:xfrm>
            <a:off x="841106" y="5324844"/>
            <a:ext cx="2557428" cy="638984"/>
          </a:xfrm>
          <a:prstGeom prst="rect">
            <a:avLst/>
          </a:prstGeom>
        </p:spPr>
        <p:txBody>
          <a:bodyPr vert="horz" lIns="91440" tIns="45720" rIns="91440" bIns="45720" rtlCol="0">
            <a:noAutofit/>
          </a:bodyPr>
          <a:lstStyle/>
          <a:p>
            <a:pPr marL="0" marR="0" lvl="0" indent="0" defTabSz="457200" rtl="0" eaLnBrk="1" fontAlgn="auto" latinLnBrk="0" hangingPunct="1">
              <a:lnSpc>
                <a:spcPct val="100000"/>
              </a:lnSpc>
              <a:spcBef>
                <a:spcPct val="20000"/>
              </a:spcBef>
              <a:spcAft>
                <a:spcPts val="0"/>
              </a:spcAft>
              <a:buClrTx/>
              <a:buSzTx/>
              <a:tabLst/>
              <a:defRPr/>
            </a:pPr>
            <a:r>
              <a:rPr kumimoji="0" lang="en-US" sz="330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oxytocin</a:t>
            </a:r>
            <a:endParaRPr kumimoji="0" lang="en-US" sz="3300" b="1" i="0" u="none" strike="noStrike" kern="1200" cap="none" spc="0" normalizeH="0" baseline="0" noProof="0" dirty="0">
              <a:ln>
                <a:noFill/>
              </a:ln>
              <a:solidFill>
                <a:schemeClr val="accent1">
                  <a:lumMod val="60000"/>
                  <a:lumOff val="40000"/>
                </a:schemeClr>
              </a:solidFill>
              <a:effectLst/>
              <a:uLnTx/>
              <a:uFillTx/>
              <a:latin typeface="+mn-lt"/>
              <a:ea typeface="+mn-ea"/>
              <a:cs typeface="+mn-cs"/>
            </a:endParaRPr>
          </a:p>
        </p:txBody>
      </p:sp>
      <p:pic>
        <p:nvPicPr>
          <p:cNvPr id="29" name="Picture 28" descr="20061123_humans.jpg"/>
          <p:cNvPicPr>
            <a:picLocks noChangeAspect="1"/>
          </p:cNvPicPr>
          <p:nvPr/>
        </p:nvPicPr>
        <p:blipFill>
          <a:blip r:embed="rId6"/>
          <a:stretch>
            <a:fillRect/>
          </a:stretch>
        </p:blipFill>
        <p:spPr>
          <a:xfrm>
            <a:off x="3782842" y="1262387"/>
            <a:ext cx="2391776" cy="3300652"/>
          </a:xfrm>
          <a:prstGeom prst="rect">
            <a:avLst/>
          </a:prstGeom>
        </p:spPr>
      </p:pic>
      <p:sp>
        <p:nvSpPr>
          <p:cNvPr id="31" name="TextBox 30"/>
          <p:cNvSpPr txBox="1"/>
          <p:nvPr/>
        </p:nvSpPr>
        <p:spPr>
          <a:xfrm>
            <a:off x="382622" y="1295025"/>
            <a:ext cx="4951519" cy="1938992"/>
          </a:xfrm>
          <a:prstGeom prst="rect">
            <a:avLst/>
          </a:prstGeom>
          <a:noFill/>
        </p:spPr>
        <p:txBody>
          <a:bodyPr wrap="square" rtlCol="0">
            <a:spAutoFit/>
          </a:bodyPr>
          <a:lstStyle/>
          <a:p>
            <a:r>
              <a:rPr lang="en-US" sz="3000" dirty="0" smtClean="0"/>
              <a:t>“They will not bond no matter how many times they mate with a male or how hard </a:t>
            </a:r>
          </a:p>
          <a:p>
            <a:r>
              <a:rPr lang="en-US" sz="3000" dirty="0" smtClean="0"/>
              <a:t>he tries to bond.” </a:t>
            </a:r>
          </a:p>
        </p:txBody>
      </p:sp>
      <p:sp>
        <p:nvSpPr>
          <p:cNvPr id="32" name="TextBox 31"/>
          <p:cNvSpPr txBox="1"/>
          <p:nvPr/>
        </p:nvSpPr>
        <p:spPr>
          <a:xfrm>
            <a:off x="5334140" y="1311737"/>
            <a:ext cx="3809859" cy="3323987"/>
          </a:xfrm>
          <a:prstGeom prst="rect">
            <a:avLst/>
          </a:prstGeom>
          <a:noFill/>
        </p:spPr>
        <p:txBody>
          <a:bodyPr wrap="square" rtlCol="0">
            <a:spAutoFit/>
          </a:bodyPr>
          <a:lstStyle/>
          <a:p>
            <a:r>
              <a:rPr lang="en-US" sz="3000" dirty="0" smtClean="0"/>
              <a:t>“They mate, it feels    </a:t>
            </a:r>
          </a:p>
          <a:p>
            <a:r>
              <a:rPr lang="en-US" sz="3000" dirty="0" smtClean="0"/>
              <a:t>      really good, and </a:t>
            </a:r>
          </a:p>
          <a:p>
            <a:r>
              <a:rPr lang="en-US" sz="3000" dirty="0" smtClean="0"/>
              <a:t>        they move on if 	               </a:t>
            </a:r>
          </a:p>
          <a:p>
            <a:r>
              <a:rPr lang="en-US" sz="3000" dirty="0" smtClean="0"/>
              <a:t>         another male 		        comes along.”</a:t>
            </a:r>
          </a:p>
          <a:p>
            <a:r>
              <a:rPr lang="en-US" sz="3000" dirty="0" smtClean="0"/>
              <a:t>			(Young, 2009</a:t>
            </a:r>
            <a:r>
              <a:rPr lang="en-US" sz="3000" dirty="0"/>
              <a:t>)</a:t>
            </a:r>
          </a:p>
          <a:p>
            <a:r>
              <a:rPr lang="en-US" sz="3000" dirty="0" smtClean="0"/>
              <a:t>   </a:t>
            </a:r>
            <a:endParaRPr lang="en-US" sz="3000" dirty="0"/>
          </a:p>
        </p:txBody>
      </p:sp>
      <p:sp>
        <p:nvSpPr>
          <p:cNvPr id="17" name="Title 1"/>
          <p:cNvSpPr txBox="1">
            <a:spLocks/>
          </p:cNvSpPr>
          <p:nvPr/>
        </p:nvSpPr>
        <p:spPr>
          <a:xfrm>
            <a:off x="-507998" y="-249324"/>
            <a:ext cx="9483345" cy="2035290"/>
          </a:xfrm>
          <a:prstGeom prst="rect">
            <a:avLst/>
          </a:prstGeom>
        </p:spPr>
        <p:txBody>
          <a:bodyPr vert="horz" lIns="91440" tIns="45720" rIns="91440" bIns="45720" rtlCol="0" anchor="ctr">
            <a:no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US" sz="4500" b="1" noProof="0" dirty="0" smtClean="0">
                <a:solidFill>
                  <a:schemeClr val="accent1">
                    <a:lumMod val="60000"/>
                    <a:lumOff val="40000"/>
                  </a:schemeClr>
                </a:solidFill>
                <a:latin typeface="+mj-lt"/>
                <a:ea typeface="+mj-ea"/>
                <a:cs typeface="+mj-cs"/>
              </a:rPr>
              <a:t>ATTACHMENT</a:t>
            </a:r>
            <a:r>
              <a:rPr lang="en-US" sz="4500" b="1" noProof="0" dirty="0" smtClean="0">
                <a:solidFill>
                  <a:srgbClr val="376092"/>
                </a:solidFill>
                <a:latin typeface="+mj-lt"/>
                <a:ea typeface="+mj-ea"/>
                <a:cs typeface="+mj-cs"/>
              </a:rPr>
              <a:t> </a:t>
            </a:r>
            <a:r>
              <a:rPr lang="en-US" sz="4000" b="1" noProof="0" dirty="0" smtClean="0">
                <a:solidFill>
                  <a:srgbClr val="376092"/>
                </a:solidFill>
                <a:latin typeface="+mj-lt"/>
                <a:ea typeface="+mj-ea"/>
                <a:cs typeface="+mj-cs"/>
              </a:rPr>
              <a:t>– affecting interventions</a:t>
            </a:r>
            <a:endParaRPr kumimoji="0" lang="en-US" sz="4000" b="1" i="0" u="none" strike="noStrike" kern="1200" cap="none" spc="0" normalizeH="0" baseline="0" noProof="0" dirty="0">
              <a:ln>
                <a:noFill/>
              </a:ln>
              <a:solidFill>
                <a:schemeClr val="tx1"/>
              </a:solidFill>
              <a:effectLst/>
              <a:uLnTx/>
              <a:uFillTx/>
              <a:latin typeface="Calibri (Headings)"/>
              <a:ea typeface="+mj-ea"/>
              <a:cs typeface="Calibri (Headings)"/>
            </a:endParaRPr>
          </a:p>
        </p:txBody>
      </p:sp>
      <p:pic>
        <p:nvPicPr>
          <p:cNvPr id="18" name="Picture 17" descr="image1.jpg"/>
          <p:cNvPicPr>
            <a:picLocks noChangeAspect="1"/>
          </p:cNvPicPr>
          <p:nvPr/>
        </p:nvPicPr>
        <p:blipFill>
          <a:blip r:embed="rId4"/>
          <a:stretch>
            <a:fillRect/>
          </a:stretch>
        </p:blipFill>
        <p:spPr>
          <a:xfrm flipH="1">
            <a:off x="-2052973" y="4437884"/>
            <a:ext cx="3513290" cy="2453448"/>
          </a:xfrm>
          <a:prstGeom prst="rect">
            <a:avLst/>
          </a:prstGeom>
        </p:spPr>
      </p:pic>
      <p:pic>
        <p:nvPicPr>
          <p:cNvPr id="23" name="Picture 22" descr="purplemosaicloveheart.jpg"/>
          <p:cNvPicPr>
            <a:picLocks noChangeAspect="1"/>
          </p:cNvPicPr>
          <p:nvPr/>
        </p:nvPicPr>
        <p:blipFill>
          <a:blip r:embed="rId7"/>
          <a:stretch>
            <a:fillRect/>
          </a:stretch>
        </p:blipFill>
        <p:spPr>
          <a:xfrm>
            <a:off x="4549005" y="4649163"/>
            <a:ext cx="935264" cy="848551"/>
          </a:xfrm>
          <a:prstGeom prst="rect">
            <a:avLst/>
          </a:prstGeom>
        </p:spPr>
      </p:pic>
      <p:pic>
        <p:nvPicPr>
          <p:cNvPr id="27" name="Picture 26" descr="image1.jpg"/>
          <p:cNvPicPr>
            <a:picLocks noChangeAspect="1"/>
          </p:cNvPicPr>
          <p:nvPr/>
        </p:nvPicPr>
        <p:blipFill>
          <a:blip r:embed="rId4"/>
          <a:stretch>
            <a:fillRect/>
          </a:stretch>
        </p:blipFill>
        <p:spPr>
          <a:xfrm>
            <a:off x="1240195" y="4475044"/>
            <a:ext cx="3514203" cy="2453448"/>
          </a:xfrm>
          <a:prstGeom prst="rect">
            <a:avLst/>
          </a:prstGeom>
        </p:spPr>
      </p:pic>
    </p:spTree>
    <p:extLst>
      <p:ext uri="{BB962C8B-B14F-4D97-AF65-F5344CB8AC3E}">
        <p14:creationId xmlns:p14="http://schemas.microsoft.com/office/powerpoint/2010/main" val="161990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0" presetClass="path" presetSubtype="0" accel="50000" decel="50000" fill="hold" grpId="0" nodeType="withEffect">
                                  <p:stCondLst>
                                    <p:cond delay="0"/>
                                  </p:stCondLst>
                                  <p:childTnLst>
                                    <p:animMotion origin="layout" path="M -1.82197E-7 4.58834E-6 L 0.60993 -0.25209 " pathEditMode="relative" rAng="0" ptsTypes="AA">
                                      <p:cBhvr>
                                        <p:cTn id="9" dur="1000" fill="hold"/>
                                        <p:tgtEl>
                                          <p:spTgt spid="19"/>
                                        </p:tgtEl>
                                        <p:attrNameLst>
                                          <p:attrName>ppt_x</p:attrName>
                                          <p:attrName>ppt_y</p:attrName>
                                        </p:attrNameLst>
                                      </p:cBhvr>
                                      <p:rCtr x="30500" y="-12600"/>
                                    </p:animMotion>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grpId="0" nodeType="clickEffect">
                                  <p:stCondLst>
                                    <p:cond delay="0"/>
                                  </p:stCondLst>
                                  <p:childTnLst>
                                    <p:animMotion origin="layout" path="M -1.82197E-7 4.06105E-6 L 0.01579 -0.15912 " pathEditMode="relative" rAng="0" ptsTypes="AA">
                                      <p:cBhvr>
                                        <p:cTn id="13" dur="1000" fill="hold"/>
                                        <p:tgtEl>
                                          <p:spTgt spid="20"/>
                                        </p:tgtEl>
                                        <p:attrNameLst>
                                          <p:attrName>ppt_x</p:attrName>
                                          <p:attrName>ppt_y</p:attrName>
                                        </p:attrNameLst>
                                      </p:cBhvr>
                                      <p:rCtr x="800" y="-8000"/>
                                    </p:animMotion>
                                  </p:childTnLst>
                                </p:cTn>
                              </p:par>
                              <p:par>
                                <p:cTn id="14" presetID="10" presetClass="exit" presetSubtype="0" fill="hold" grpId="0"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Clr clrSpc="rgb" dir="cw">
                                      <p:cBhvr override="childStyle">
                                        <p:cTn id="30" dur="100" fill="hold"/>
                                        <p:tgtEl>
                                          <p:spTgt spid="11"/>
                                        </p:tgtEl>
                                        <p:attrNameLst>
                                          <p:attrName>style.color</p:attrName>
                                        </p:attrNameLst>
                                      </p:cBhvr>
                                      <p:to>
                                        <a:schemeClr val="bg1"/>
                                      </p:to>
                                    </p:animClr>
                                    <p:animClr clrSpc="rgb" dir="cw">
                                      <p:cBhvr>
                                        <p:cTn id="31" dur="100" fill="hold"/>
                                        <p:tgtEl>
                                          <p:spTgt spid="11"/>
                                        </p:tgtEl>
                                        <p:attrNameLst>
                                          <p:attrName>fillcolor</p:attrName>
                                        </p:attrNameLst>
                                      </p:cBhvr>
                                      <p:to>
                                        <a:schemeClr val="bg1"/>
                                      </p:to>
                                    </p:animClr>
                                    <p:set>
                                      <p:cBhvr>
                                        <p:cTn id="32" dur="100" fill="hold"/>
                                        <p:tgtEl>
                                          <p:spTgt spid="11"/>
                                        </p:tgtEl>
                                        <p:attrNameLst>
                                          <p:attrName>fill.type</p:attrName>
                                        </p:attrNameLst>
                                      </p:cBhvr>
                                      <p:to>
                                        <p:strVal val="solid"/>
                                      </p:to>
                                    </p:set>
                                    <p:set>
                                      <p:cBhvr>
                                        <p:cTn id="33" dur="100" fill="hold"/>
                                        <p:tgtEl>
                                          <p:spTgt spid="11"/>
                                        </p:tgtEl>
                                        <p:attrNameLst>
                                          <p:attrName>fill.on</p:attrName>
                                        </p:attrNameLst>
                                      </p:cBhvr>
                                      <p:to>
                                        <p:strVal val="true"/>
                                      </p:to>
                                    </p:se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par>
                                <p:cTn id="39" presetID="10" presetClass="exit" presetSubtype="0" fill="hold" grpId="1" nodeType="with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par>
                          <p:cTn id="42" fill="hold">
                            <p:stCondLst>
                              <p:cond delay="1000"/>
                            </p:stCondLst>
                            <p:childTnLst>
                              <p:par>
                                <p:cTn id="43" presetID="37" presetClass="exit" presetSubtype="0" fill="hold" nodeType="afterEffect">
                                  <p:stCondLst>
                                    <p:cond delay="0"/>
                                  </p:stCondLst>
                                  <p:childTnLst>
                                    <p:animEffect transition="out" filter="fade">
                                      <p:cBhvr>
                                        <p:cTn id="44" dur="2000"/>
                                        <p:tgtEl>
                                          <p:spTgt spid="23"/>
                                        </p:tgtEl>
                                      </p:cBhvr>
                                    </p:animEffect>
                                    <p:anim calcmode="lin" valueType="num">
                                      <p:cBhvr>
                                        <p:cTn id="45" dur="2000"/>
                                        <p:tgtEl>
                                          <p:spTgt spid="23"/>
                                        </p:tgtEl>
                                        <p:attrNameLst>
                                          <p:attrName>ppt_x</p:attrName>
                                        </p:attrNameLst>
                                      </p:cBhvr>
                                      <p:tavLst>
                                        <p:tav tm="0">
                                          <p:val>
                                            <p:strVal val="ppt_x"/>
                                          </p:val>
                                        </p:tav>
                                        <p:tav tm="100000">
                                          <p:val>
                                            <p:strVal val="ppt_x"/>
                                          </p:val>
                                        </p:tav>
                                      </p:tavLst>
                                    </p:anim>
                                    <p:anim calcmode="lin" valueType="num">
                                      <p:cBhvr>
                                        <p:cTn id="46" dur="200" decel="100000"/>
                                        <p:tgtEl>
                                          <p:spTgt spid="23"/>
                                        </p:tgtEl>
                                        <p:attrNameLst>
                                          <p:attrName>ppt_y</p:attrName>
                                        </p:attrNameLst>
                                      </p:cBhvr>
                                      <p:tavLst>
                                        <p:tav tm="0">
                                          <p:val>
                                            <p:strVal val="ppt_y"/>
                                          </p:val>
                                        </p:tav>
                                        <p:tav tm="100000">
                                          <p:val>
                                            <p:strVal val="ppt_y-.03"/>
                                          </p:val>
                                        </p:tav>
                                      </p:tavLst>
                                    </p:anim>
                                    <p:anim calcmode="lin" valueType="num">
                                      <p:cBhvr>
                                        <p:cTn id="47" dur="1800" accel="100000">
                                          <p:stCondLst>
                                            <p:cond delay="200"/>
                                          </p:stCondLst>
                                        </p:cTn>
                                        <p:tgtEl>
                                          <p:spTgt spid="23"/>
                                        </p:tgtEl>
                                        <p:attrNameLst>
                                          <p:attrName>ppt_y</p:attrName>
                                        </p:attrNameLst>
                                      </p:cBhvr>
                                      <p:tavLst>
                                        <p:tav tm="0">
                                          <p:val>
                                            <p:strVal val="ppt_y"/>
                                          </p:val>
                                        </p:tav>
                                        <p:tav tm="100000">
                                          <p:val>
                                            <p:strVal val="ppt_y+1"/>
                                          </p:val>
                                        </p:tav>
                                      </p:tavLst>
                                    </p:anim>
                                    <p:set>
                                      <p:cBhvr>
                                        <p:cTn id="48" dur="1" fill="hold">
                                          <p:stCondLst>
                                            <p:cond delay="1999"/>
                                          </p:stCondLst>
                                        </p:cTn>
                                        <p:tgtEl>
                                          <p:spTgt spid="2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2"/>
                                        </p:tgtEl>
                                      </p:cBhvr>
                                    </p:animEffect>
                                    <p:set>
                                      <p:cBhvr>
                                        <p:cTn id="66" dur="1" fill="hold">
                                          <p:stCondLst>
                                            <p:cond delay="499"/>
                                          </p:stCondLst>
                                        </p:cTn>
                                        <p:tgtEl>
                                          <p:spTgt spid="32"/>
                                        </p:tgtEl>
                                        <p:attrNameLst>
                                          <p:attrName>style.visibility</p:attrName>
                                        </p:attrNameLst>
                                      </p:cBhvr>
                                      <p:to>
                                        <p:strVal val="hidden"/>
                                      </p:to>
                                    </p:set>
                                  </p:childTnLst>
                                </p:cTn>
                              </p:par>
                              <p:par>
                                <p:cTn id="67" presetID="32" presetClass="emph" presetSubtype="0" fill="hold" nodeType="withEffect">
                                  <p:stCondLst>
                                    <p:cond delay="0"/>
                                  </p:stCondLst>
                                  <p:childTnLst>
                                    <p:animRot by="120000">
                                      <p:cBhvr>
                                        <p:cTn id="68" dur="100" fill="hold">
                                          <p:stCondLst>
                                            <p:cond delay="0"/>
                                          </p:stCondLst>
                                        </p:cTn>
                                        <p:tgtEl>
                                          <p:spTgt spid="2"/>
                                        </p:tgtEl>
                                        <p:attrNameLst>
                                          <p:attrName>r</p:attrName>
                                        </p:attrNameLst>
                                      </p:cBhvr>
                                    </p:animRot>
                                    <p:animRot by="-240000">
                                      <p:cBhvr>
                                        <p:cTn id="69" dur="200" fill="hold">
                                          <p:stCondLst>
                                            <p:cond delay="200"/>
                                          </p:stCondLst>
                                        </p:cTn>
                                        <p:tgtEl>
                                          <p:spTgt spid="2"/>
                                        </p:tgtEl>
                                        <p:attrNameLst>
                                          <p:attrName>r</p:attrName>
                                        </p:attrNameLst>
                                      </p:cBhvr>
                                    </p:animRot>
                                    <p:animRot by="240000">
                                      <p:cBhvr>
                                        <p:cTn id="70" dur="200" fill="hold">
                                          <p:stCondLst>
                                            <p:cond delay="400"/>
                                          </p:stCondLst>
                                        </p:cTn>
                                        <p:tgtEl>
                                          <p:spTgt spid="2"/>
                                        </p:tgtEl>
                                        <p:attrNameLst>
                                          <p:attrName>r</p:attrName>
                                        </p:attrNameLst>
                                      </p:cBhvr>
                                    </p:animRot>
                                    <p:animRot by="-240000">
                                      <p:cBhvr>
                                        <p:cTn id="71" dur="200" fill="hold">
                                          <p:stCondLst>
                                            <p:cond delay="600"/>
                                          </p:stCondLst>
                                        </p:cTn>
                                        <p:tgtEl>
                                          <p:spTgt spid="2"/>
                                        </p:tgtEl>
                                        <p:attrNameLst>
                                          <p:attrName>r</p:attrName>
                                        </p:attrNameLst>
                                      </p:cBhvr>
                                    </p:animRot>
                                    <p:animRot by="120000">
                                      <p:cBhvr>
                                        <p:cTn id="72" dur="200" fill="hold">
                                          <p:stCondLst>
                                            <p:cond delay="800"/>
                                          </p:stCondLst>
                                        </p:cTn>
                                        <p:tgtEl>
                                          <p:spTgt spid="2"/>
                                        </p:tgtEl>
                                        <p:attrNameLst>
                                          <p:attrName>r</p:attrName>
                                        </p:attrNameLst>
                                      </p:cBhvr>
                                    </p:animRot>
                                  </p:childTnLst>
                                </p:cTn>
                              </p:par>
                              <p:par>
                                <p:cTn id="73" presetID="10" presetClass="exit" presetSubtype="0" fill="hold" grpId="1" nodeType="withEffect">
                                  <p:stCondLst>
                                    <p:cond delay="0"/>
                                  </p:stCondLst>
                                  <p:childTnLst>
                                    <p:animEffect transition="out" filter="fade">
                                      <p:cBhvr>
                                        <p:cTn id="74" dur="500"/>
                                        <p:tgtEl>
                                          <p:spTgt spid="20"/>
                                        </p:tgtEl>
                                      </p:cBhvr>
                                    </p:animEffect>
                                    <p:set>
                                      <p:cBhvr>
                                        <p:cTn id="75" dur="1" fill="hold">
                                          <p:stCondLst>
                                            <p:cond delay="499"/>
                                          </p:stCondLst>
                                        </p:cTn>
                                        <p:tgtEl>
                                          <p:spTgt spid="20"/>
                                        </p:tgtEl>
                                        <p:attrNameLst>
                                          <p:attrName>style.visibility</p:attrName>
                                        </p:attrNameLst>
                                      </p:cBhvr>
                                      <p:to>
                                        <p:strVal val="hidden"/>
                                      </p:to>
                                    </p:set>
                                  </p:childTnLst>
                                </p:cTn>
                              </p:par>
                            </p:childTnLst>
                          </p:cTn>
                        </p:par>
                        <p:par>
                          <p:cTn id="76" fill="hold">
                            <p:stCondLst>
                              <p:cond delay="1000"/>
                            </p:stCondLst>
                            <p:childTnLst>
                              <p:par>
                                <p:cTn id="77" presetID="9" presetClass="entr" presetSubtype="0" fill="hold" nodeType="after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dissolve">
                                      <p:cBhvr>
                                        <p:cTn id="79" dur="500"/>
                                        <p:tgtEl>
                                          <p:spTgt spid="27"/>
                                        </p:tgtEl>
                                      </p:cBhvr>
                                    </p:animEffect>
                                  </p:childTnLst>
                                </p:cTn>
                              </p:par>
                            </p:childTnLst>
                          </p:cTn>
                        </p:par>
                        <p:par>
                          <p:cTn id="80" fill="hold">
                            <p:stCondLst>
                              <p:cond delay="1500"/>
                            </p:stCondLst>
                            <p:childTnLst>
                              <p:par>
                                <p:cTn id="81" presetID="10" presetClass="exit" presetSubtype="0" fill="hold" nodeType="afterEffect">
                                  <p:stCondLst>
                                    <p:cond delay="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
                                        </p:tgtEl>
                                      </p:cBhvr>
                                    </p:animEffect>
                                    <p:set>
                                      <p:cBhvr>
                                        <p:cTn id="86" dur="1" fill="hold">
                                          <p:stCondLst>
                                            <p:cond delay="499"/>
                                          </p:stCondLst>
                                        </p:cTn>
                                        <p:tgtEl>
                                          <p:spTgt spid="2"/>
                                        </p:tgtEl>
                                        <p:attrNameLst>
                                          <p:attrName>style.visibility</p:attrName>
                                        </p:attrNameLst>
                                      </p:cBhvr>
                                      <p:to>
                                        <p:strVal val="hidden"/>
                                      </p:to>
                                    </p:set>
                                  </p:childTnLst>
                                </p:cTn>
                              </p:par>
                            </p:childTnLst>
                          </p:cTn>
                        </p:par>
                        <p:par>
                          <p:cTn id="87" fill="hold">
                            <p:stCondLst>
                              <p:cond delay="2000"/>
                            </p:stCondLst>
                            <p:childTnLst>
                              <p:par>
                                <p:cTn id="88" presetID="10" presetClass="entr" presetSubtype="0" fill="hold" nodeType="after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fade">
                                      <p:cBhvr>
                                        <p:cTn id="9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19" grpId="0"/>
      <p:bldP spid="19" grpId="1"/>
      <p:bldP spid="31" grpId="0"/>
      <p:bldP spid="31" grpId="1"/>
      <p:bldP spid="32" grpId="0"/>
      <p:bldP spid="3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62421" y="969072"/>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1. Scientific (descriptive)</a:t>
            </a:r>
          </a:p>
        </p:txBody>
      </p:sp>
      <p:sp>
        <p:nvSpPr>
          <p:cNvPr id="12" name="Title 1"/>
          <p:cNvSpPr txBox="1">
            <a:spLocks/>
          </p:cNvSpPr>
          <p:nvPr/>
        </p:nvSpPr>
        <p:spPr>
          <a:xfrm>
            <a:off x="367463" y="2775993"/>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3. Ethical (normative)</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13" name="Title 1"/>
          <p:cNvSpPr txBox="1">
            <a:spLocks/>
          </p:cNvSpPr>
          <p:nvPr/>
        </p:nvSpPr>
        <p:spPr>
          <a:xfrm>
            <a:off x="362421" y="2178931"/>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2.</a:t>
            </a:r>
            <a:r>
              <a:rPr lang="en-US" sz="4000" b="1" dirty="0">
                <a:solidFill>
                  <a:schemeClr val="tx2">
                    <a:lumMod val="60000"/>
                    <a:lumOff val="40000"/>
                  </a:schemeClr>
                </a:solidFill>
                <a:latin typeface="+mj-lt"/>
                <a:ea typeface="+mj-ea"/>
                <a:cs typeface="+mj-cs"/>
              </a:rPr>
              <a:t> </a:t>
            </a:r>
            <a:r>
              <a:rPr lang="en-US" sz="4000" b="1" dirty="0" smtClean="0">
                <a:solidFill>
                  <a:schemeClr val="tx2">
                    <a:lumMod val="60000"/>
                    <a:lumOff val="40000"/>
                  </a:schemeClr>
                </a:solidFill>
                <a:latin typeface="+mj-lt"/>
                <a:ea typeface="+mj-ea"/>
                <a:cs typeface="+mj-cs"/>
              </a:rPr>
              <a:t>Technological (manipulative)</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14" name="Title 1"/>
          <p:cNvSpPr txBox="1">
            <a:spLocks/>
          </p:cNvSpPr>
          <p:nvPr/>
        </p:nvSpPr>
        <p:spPr>
          <a:xfrm>
            <a:off x="92299" y="4023288"/>
            <a:ext cx="8967041" cy="2035290"/>
          </a:xfrm>
          <a:prstGeom prst="rect">
            <a:avLst/>
          </a:prstGeom>
        </p:spPr>
        <p:txBody>
          <a:bodyPr vert="horz" lIns="91440" tIns="45720" rIns="91440" bIns="45720" rtlCol="0" anchor="ctr">
            <a:noAutofit/>
          </a:bodyPr>
          <a:lstStyle/>
          <a:p>
            <a:pPr lvl="0" algn="ctr">
              <a:spcBef>
                <a:spcPct val="0"/>
              </a:spcBef>
              <a:defRPr/>
            </a:pPr>
            <a:r>
              <a:rPr lang="en-US" sz="5000" b="1" noProof="0" dirty="0" smtClean="0">
                <a:solidFill>
                  <a:srgbClr val="CE6982"/>
                </a:solidFill>
              </a:rPr>
              <a:t>“</a:t>
            </a:r>
            <a:r>
              <a:rPr lang="en-US" sz="5000" b="1" noProof="0" dirty="0" err="1" smtClean="0">
                <a:solidFill>
                  <a:srgbClr val="CE6982"/>
                </a:solidFill>
              </a:rPr>
              <a:t>neuroenhancement</a:t>
            </a:r>
            <a:r>
              <a:rPr lang="en-US" sz="5000" b="1" noProof="0" dirty="0" smtClean="0">
                <a:solidFill>
                  <a:srgbClr val="CE6982"/>
                </a:solidFill>
              </a:rPr>
              <a:t> of human (romantic) relationships”</a:t>
            </a:r>
            <a:endParaRPr kumimoji="0" lang="en-US" sz="5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
        <p:nvSpPr>
          <p:cNvPr id="15" name="Title 1"/>
          <p:cNvSpPr txBox="1">
            <a:spLocks/>
          </p:cNvSpPr>
          <p:nvPr/>
        </p:nvSpPr>
        <p:spPr>
          <a:xfrm>
            <a:off x="138872" y="-338870"/>
            <a:ext cx="8967041" cy="2035290"/>
          </a:xfrm>
          <a:prstGeom prst="rect">
            <a:avLst/>
          </a:prstGeom>
        </p:spPr>
        <p:txBody>
          <a:bodyPr vert="horz" lIns="91440" tIns="45720" rIns="91440" bIns="45720" rtlCol="0" anchor="ctr">
            <a:noAutofit/>
          </a:bodyPr>
          <a:lstStyle/>
          <a:p>
            <a:pPr lvl="0" algn="ctr">
              <a:spcBef>
                <a:spcPct val="0"/>
              </a:spcBef>
              <a:defRPr/>
            </a:pPr>
            <a:r>
              <a:rPr lang="en-US" sz="5000" b="1" noProof="0" dirty="0" smtClean="0">
                <a:solidFill>
                  <a:srgbClr val="CE6982"/>
                </a:solidFill>
              </a:rPr>
              <a:t>What’s the basic idea?</a:t>
            </a:r>
            <a:endParaRPr kumimoji="0" lang="en-US" sz="5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spTree>
    <p:extLst>
      <p:ext uri="{BB962C8B-B14F-4D97-AF65-F5344CB8AC3E}">
        <p14:creationId xmlns:p14="http://schemas.microsoft.com/office/powerpoint/2010/main" val="185498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750"/>
                            </p:stCondLst>
                            <p:childTnLst>
                              <p:par>
                                <p:cTn id="12" presetID="10" presetClass="entr" presetSubtype="0" fill="hold" grpId="0" nodeType="afterEffect">
                                  <p:stCondLst>
                                    <p:cond delay="25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62421" y="634812"/>
            <a:ext cx="9721470" cy="2035290"/>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1. Narrow cases </a:t>
            </a:r>
          </a:p>
        </p:txBody>
      </p:sp>
      <p:sp>
        <p:nvSpPr>
          <p:cNvPr id="13" name="Title 1"/>
          <p:cNvSpPr txBox="1">
            <a:spLocks/>
          </p:cNvSpPr>
          <p:nvPr/>
        </p:nvSpPr>
        <p:spPr>
          <a:xfrm>
            <a:off x="365008" y="1777819"/>
            <a:ext cx="9721470" cy="1735855"/>
          </a:xfrm>
          <a:prstGeom prst="rect">
            <a:avLst/>
          </a:prstGeom>
        </p:spPr>
        <p:txBody>
          <a:bodyPr vert="horz" lIns="91440" tIns="45720" rIns="91440" bIns="45720" rtlCol="0" anchor="ctr">
            <a:noAutofit/>
          </a:bodyPr>
          <a:lstStyle/>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2.</a:t>
            </a:r>
            <a:r>
              <a:rPr lang="en-US" sz="4000" b="1" dirty="0">
                <a:solidFill>
                  <a:schemeClr val="tx2">
                    <a:lumMod val="60000"/>
                    <a:lumOff val="40000"/>
                  </a:schemeClr>
                </a:solidFill>
                <a:latin typeface="+mj-lt"/>
                <a:ea typeface="+mj-ea"/>
                <a:cs typeface="+mj-cs"/>
              </a:rPr>
              <a:t> </a:t>
            </a:r>
            <a:r>
              <a:rPr lang="en-US" sz="4000" b="1" dirty="0" smtClean="0">
                <a:solidFill>
                  <a:schemeClr val="tx2">
                    <a:lumMod val="60000"/>
                    <a:lumOff val="40000"/>
                  </a:schemeClr>
                </a:solidFill>
                <a:latin typeface="+mj-lt"/>
                <a:ea typeface="+mj-ea"/>
                <a:cs typeface="+mj-cs"/>
              </a:rPr>
              <a:t>Wider social implications</a:t>
            </a:r>
          </a:p>
          <a:p>
            <a:pPr marR="0" lvl="0" defTabSz="457200" rtl="0" eaLnBrk="1" fontAlgn="auto" latinLnBrk="0" hangingPunct="1">
              <a:lnSpc>
                <a:spcPct val="100000"/>
              </a:lnSpc>
              <a:spcBef>
                <a:spcPct val="0"/>
              </a:spcBef>
              <a:spcAft>
                <a:spcPts val="0"/>
              </a:spcAft>
              <a:buClrTx/>
              <a:buSzTx/>
              <a:tabLst/>
              <a:defRPr/>
            </a:pPr>
            <a:r>
              <a:rPr lang="en-US" sz="4000" b="1" dirty="0" smtClean="0">
                <a:solidFill>
                  <a:schemeClr val="tx2">
                    <a:lumMod val="60000"/>
                    <a:lumOff val="40000"/>
                  </a:schemeClr>
                </a:solidFill>
                <a:latin typeface="+mj-lt"/>
                <a:ea typeface="+mj-ea"/>
                <a:cs typeface="+mj-cs"/>
              </a:rPr>
              <a:t> </a:t>
            </a:r>
          </a:p>
        </p:txBody>
      </p:sp>
      <p:sp>
        <p:nvSpPr>
          <p:cNvPr id="6" name="Title 1"/>
          <p:cNvSpPr txBox="1">
            <a:spLocks/>
          </p:cNvSpPr>
          <p:nvPr/>
        </p:nvSpPr>
        <p:spPr>
          <a:xfrm>
            <a:off x="138872" y="-338870"/>
            <a:ext cx="8967041" cy="2035290"/>
          </a:xfrm>
          <a:prstGeom prst="rect">
            <a:avLst/>
          </a:prstGeom>
        </p:spPr>
        <p:txBody>
          <a:bodyPr vert="horz" lIns="91440" tIns="45720" rIns="91440" bIns="45720" rtlCol="0" anchor="ctr">
            <a:noAutofit/>
          </a:bodyPr>
          <a:lstStyle/>
          <a:p>
            <a:pPr lvl="0" algn="ctr">
              <a:spcBef>
                <a:spcPct val="0"/>
              </a:spcBef>
              <a:defRPr/>
            </a:pPr>
            <a:r>
              <a:rPr lang="en-US" sz="5000" b="1" noProof="0" dirty="0" smtClean="0">
                <a:solidFill>
                  <a:srgbClr val="CE6982"/>
                </a:solidFill>
              </a:rPr>
              <a:t>In the beginning …</a:t>
            </a:r>
            <a:endParaRPr kumimoji="0" lang="en-US" sz="5000" b="1" i="0" u="none" strike="noStrike" kern="1200" cap="none" spc="0" normalizeH="0" baseline="0" noProof="0" dirty="0">
              <a:ln>
                <a:noFill/>
              </a:ln>
              <a:solidFill>
                <a:srgbClr val="CE6982"/>
              </a:solidFill>
              <a:effectLst/>
              <a:uLnTx/>
              <a:uFillTx/>
              <a:latin typeface="Calibri (Headings)"/>
              <a:ea typeface="+mj-ea"/>
              <a:cs typeface="Calibri (Headings)"/>
            </a:endParaRPr>
          </a:p>
        </p:txBody>
      </p:sp>
      <p:pic>
        <p:nvPicPr>
          <p:cNvPr id="3" name="Picture 2" descr="6a00d83451cdc869e2019101c46a5f970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534" y="2797872"/>
            <a:ext cx="6966966" cy="3676245"/>
          </a:xfrm>
          <a:prstGeom prst="rect">
            <a:avLst/>
          </a:prstGeom>
        </p:spPr>
      </p:pic>
      <p:pic>
        <p:nvPicPr>
          <p:cNvPr id="9" name="Picture 8" descr="Love-he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190" y="3513674"/>
            <a:ext cx="1780310" cy="1208233"/>
          </a:xfrm>
          <a:prstGeom prst="rect">
            <a:avLst/>
          </a:prstGeom>
        </p:spPr>
      </p:pic>
      <p:pic>
        <p:nvPicPr>
          <p:cNvPr id="4" name="Picture 3" descr="broken-hea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9168" y="4853342"/>
            <a:ext cx="1606730" cy="1369659"/>
          </a:xfrm>
          <a:prstGeom prst="rect">
            <a:avLst/>
          </a:prstGeom>
        </p:spPr>
      </p:pic>
    </p:spTree>
    <p:extLst>
      <p:ext uri="{BB962C8B-B14F-4D97-AF65-F5344CB8AC3E}">
        <p14:creationId xmlns:p14="http://schemas.microsoft.com/office/powerpoint/2010/main" val="214583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xit" presetSubtype="0" fill="hold" nodeType="with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7123</TotalTime>
  <Words>3019</Words>
  <Application>Microsoft Office PowerPoint</Application>
  <PresentationFormat>On-screen Show (4:3)</PresentationFormat>
  <Paragraphs>382</Paragraphs>
  <Slides>79</Slides>
  <Notes>3</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current paper </vt:lpstr>
      <vt:lpstr>A couple of case studies</vt:lpstr>
      <vt:lpstr>A couple of case studies</vt:lpstr>
      <vt:lpstr>A couple of case studies</vt:lpstr>
      <vt:lpstr>A couple of case studies</vt:lpstr>
      <vt:lpstr>But those are just anecdotes!</vt:lpstr>
      <vt:lpstr>Low libido … </vt:lpstr>
      <vt:lpstr>It depends</vt:lpstr>
      <vt:lpstr>Loose ends</vt:lpstr>
      <vt:lpstr>Final thought</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Brian Earp</dc:creator>
  <cp:lastModifiedBy>Marjorie Miller</cp:lastModifiedBy>
  <cp:revision>456</cp:revision>
  <dcterms:created xsi:type="dcterms:W3CDTF">2013-06-07T11:54:09Z</dcterms:created>
  <dcterms:modified xsi:type="dcterms:W3CDTF">2016-03-11T20:55:50Z</dcterms:modified>
</cp:coreProperties>
</file>